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0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96138" y="555625"/>
            <a:ext cx="2151062" cy="63071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2375" cy="63071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7512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583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5837" cy="476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0" y="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0" y="238125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0" y="116840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Les modalités pour le Bac Pro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Extrait du texte fixant les modalités d'évaluation du français au  Bac Pro (Bulletin officiel n°20 du 20 mai 2010)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Du côté des élèves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  <a:ln/>
        </p:spPr>
        <p:txBody>
          <a:bodyPr/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Les élèves doivent-ils connaître le mot « corpus »?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b="1"/>
              <a:t>OUI ! </a:t>
            </a:r>
            <a:r>
              <a:rPr lang="fr-FR"/>
              <a:t>Tout comme le texte du BO présentant les modalités d'évaluation au Bac Pro, les sujets « zéro » utilisent systématiquement le mot « corpus ». Il faut donc s'attendre à le voir apparaître dans les sujets d'examen. Les élèves doivent donc en connaître le sens.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Dans les sujets « zéro »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884738"/>
          </a:xfrm>
          <a:ln/>
        </p:spPr>
        <p:txBody>
          <a:bodyPr tIns="24695"/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2800" dirty="0"/>
              <a:t>Présentez le corpus, en trois à six lignes, en montrant sur quoi se fonde son unité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2800" dirty="0"/>
              <a:t>A partir de ces deux textes, présentez en trois à six lignes le projet d'écriture </a:t>
            </a:r>
            <a:r>
              <a:rPr lang="fr-FR" sz="2800" dirty="0" smtClean="0"/>
              <a:t>d'Annie </a:t>
            </a:r>
            <a:r>
              <a:rPr lang="fr-FR" sz="2800" dirty="0" err="1"/>
              <a:t>Ernaux</a:t>
            </a:r>
            <a:r>
              <a:rPr lang="fr-FR" sz="2800" dirty="0"/>
              <a:t> dans ce livre qu'elle consacre à sa mère.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2800" dirty="0" smtClean="0"/>
              <a:t>Présentez </a:t>
            </a:r>
            <a:r>
              <a:rPr lang="fr-FR" sz="2800" dirty="0"/>
              <a:t>le corpus, en trois à six lignes, en montrant les points communs et les différences dans la réflexion des deux auteurs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2800" dirty="0"/>
              <a:t>Présentez le corpus, en trois à six lignes, en distinguant quel type de réaction chacun des auteurs prône.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Les capacités et compétences mises en oeuvre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5935663"/>
          </a:xfrm>
          <a:ln/>
        </p:spPr>
        <p:txBody>
          <a:bodyPr tIns="22050"/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2500" dirty="0"/>
              <a:t>3 à 6 lignes: </a:t>
            </a:r>
            <a:r>
              <a:rPr lang="fr-FR" sz="2500" b="1" dirty="0"/>
              <a:t>synthèse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2500" dirty="0"/>
              <a:t>Quelques exemples de </a:t>
            </a:r>
            <a:r>
              <a:rPr lang="fr-FR" sz="2500" b="1" dirty="0"/>
              <a:t>capacités de Première et de Terminale</a:t>
            </a:r>
            <a:r>
              <a:rPr lang="fr-FR" sz="2500" dirty="0"/>
              <a:t> mobilisées :</a:t>
            </a:r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2500" dirty="0"/>
              <a:t>&gt; Prendre en compte le point de vue de l’autre, le reformuler </a:t>
            </a:r>
            <a:r>
              <a:rPr lang="fr-FR" sz="2500" dirty="0" smtClean="0"/>
              <a:t>objectivement </a:t>
            </a:r>
            <a:r>
              <a:rPr lang="fr-FR" sz="2500" dirty="0"/>
              <a:t>(</a:t>
            </a:r>
            <a:r>
              <a:rPr lang="fr-FR" sz="2500" dirty="0" smtClean="0"/>
              <a:t>OE : </a:t>
            </a:r>
            <a:r>
              <a:rPr lang="fr-FR" sz="2500" dirty="0"/>
              <a:t>Philosophes)</a:t>
            </a:r>
            <a:br>
              <a:rPr lang="fr-FR" sz="2500" dirty="0"/>
            </a:br>
            <a:r>
              <a:rPr lang="fr-FR" sz="2500" dirty="0"/>
              <a:t>&gt; Traiter et analyser l’information : repérage, sélection, reformulation, hiérarchisation, analyse de la valeur (</a:t>
            </a:r>
            <a:r>
              <a:rPr lang="fr-FR" sz="2500" dirty="0" smtClean="0"/>
              <a:t>OE : </a:t>
            </a:r>
            <a:r>
              <a:rPr lang="fr-FR" sz="2500" dirty="0"/>
              <a:t>Avancées)</a:t>
            </a:r>
            <a:br>
              <a:rPr lang="fr-FR" sz="2500" dirty="0"/>
            </a:br>
            <a:r>
              <a:rPr lang="fr-FR" sz="2500" dirty="0"/>
              <a:t>&gt; À l’écrit et à l’oral, identifier les idées essentielles d’un texte, le </a:t>
            </a:r>
            <a:r>
              <a:rPr lang="fr-FR" sz="2500" dirty="0" smtClean="0"/>
              <a:t>résumer </a:t>
            </a:r>
            <a:r>
              <a:rPr lang="fr-FR" sz="2500" dirty="0"/>
              <a:t>(</a:t>
            </a:r>
            <a:r>
              <a:rPr lang="fr-FR" sz="2500" dirty="0" smtClean="0"/>
              <a:t>OE : </a:t>
            </a:r>
            <a:r>
              <a:rPr lang="fr-FR" sz="2500" dirty="0"/>
              <a:t>Avancées)</a:t>
            </a:r>
            <a:br>
              <a:rPr lang="fr-FR" sz="2500" dirty="0"/>
            </a:br>
            <a:r>
              <a:rPr lang="fr-FR" sz="2500" dirty="0"/>
              <a:t>&gt; Organiser sa pensée dans un débat d’idées à l’oral, à </a:t>
            </a:r>
            <a:r>
              <a:rPr lang="fr-FR" sz="2500" dirty="0" smtClean="0"/>
              <a:t>l’écrit </a:t>
            </a:r>
            <a:r>
              <a:rPr lang="fr-FR" sz="2500" dirty="0"/>
              <a:t>(</a:t>
            </a:r>
            <a:r>
              <a:rPr lang="fr-FR" sz="2500" dirty="0" smtClean="0"/>
              <a:t>OE : </a:t>
            </a:r>
            <a:r>
              <a:rPr lang="fr-FR" sz="2500" dirty="0"/>
              <a:t>L'homme / Monde)</a:t>
            </a:r>
            <a:br>
              <a:rPr lang="fr-FR" sz="2500" dirty="0"/>
            </a:br>
            <a:r>
              <a:rPr lang="fr-FR" sz="2500" dirty="0"/>
              <a:t>&gt; Situer la visée d’une parole dans son </a:t>
            </a:r>
            <a:r>
              <a:rPr lang="fr-FR" sz="2500" dirty="0" smtClean="0"/>
              <a:t>contexte </a:t>
            </a:r>
            <a:r>
              <a:rPr lang="fr-FR" sz="2500" dirty="0"/>
              <a:t>(OE: Parole)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Préparer les élèves à la question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5741988"/>
          </a:xfrm>
          <a:ln/>
        </p:spPr>
        <p:txBody>
          <a:bodyPr tIns="0"/>
          <a:lstStyle/>
          <a:p>
            <a: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b="1">
                <a:latin typeface="Calibri" pitchFamily="32" charset="0"/>
              </a:rPr>
              <a:t>Repérer</a:t>
            </a:r>
            <a:r>
              <a:rPr lang="en-US" sz="1800">
                <a:latin typeface="Calibri" pitchFamily="32" charset="0"/>
              </a:rPr>
              <a:t> </a:t>
            </a:r>
            <a:r>
              <a:rPr lang="en-US" sz="1800" b="1">
                <a:latin typeface="Calibri" pitchFamily="32" charset="0"/>
              </a:rPr>
              <a:t>le (ou les) point(s) commun(s)</a:t>
            </a:r>
            <a:r>
              <a:rPr lang="en-US" sz="1800">
                <a:latin typeface="Calibri" pitchFamily="32" charset="0"/>
              </a:rPr>
              <a:t> </a:t>
            </a:r>
            <a:r>
              <a:rPr lang="en-US" sz="1800" b="1">
                <a:latin typeface="Calibri" pitchFamily="32" charset="0"/>
              </a:rPr>
              <a:t>aux documents proposés.</a:t>
            </a:r>
            <a:r>
              <a:rPr lang="en-US" sz="1800">
                <a:latin typeface="Calibri" pitchFamily="32" charset="0"/>
              </a:rPr>
              <a:t> Pour cela, interrogez-vous sur les thèmes abordés (l'étude des champs lexicaux dominants vous y aidera), les genres et les registres des documents.</a:t>
            </a:r>
          </a:p>
          <a:p>
            <a: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b="1">
                <a:latin typeface="Calibri" pitchFamily="32" charset="0"/>
              </a:rPr>
              <a:t>Étudier ou comparer les genres des divers documents :</a:t>
            </a:r>
            <a:r>
              <a:rPr lang="en-US" sz="1800">
                <a:latin typeface="Calibri" pitchFamily="32" charset="0"/>
              </a:rPr>
              <a:t> pour cela, vous devez bien connaître les différents genres littéraires, notamment ceux qui font partie des objets d'étude (apologue, conte philosophique, comédie, tragédie, drame, poème en prose...).</a:t>
            </a:r>
          </a:p>
          <a:p>
            <a: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b="1">
                <a:latin typeface="Calibri" pitchFamily="32" charset="0"/>
              </a:rPr>
              <a:t>Étudier ou comparer les registres des divers documents :</a:t>
            </a:r>
            <a:r>
              <a:rPr lang="en-US" sz="1800">
                <a:latin typeface="Calibri" pitchFamily="32" charset="0"/>
              </a:rPr>
              <a:t> pour cela, vous devez bien connaître les différents registres littéraires, qui se définissent en fonction de l'effet produit sur le lecteur (comique, tragique, ironique, lyrique...).</a:t>
            </a:r>
          </a:p>
          <a:p>
            <a: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b="1">
                <a:latin typeface="Calibri" pitchFamily="32" charset="0"/>
              </a:rPr>
              <a:t>Étudier ou comparer les argumentations. Pour cela, vous devez savoir :</a:t>
            </a:r>
            <a:r>
              <a:rPr lang="en-US" sz="1800">
                <a:latin typeface="Calibri" pitchFamily="32" charset="0"/>
              </a:rPr>
              <a:t/>
            </a:r>
            <a:br>
              <a:rPr lang="en-US" sz="1800">
                <a:latin typeface="Calibri" pitchFamily="32" charset="0"/>
              </a:rPr>
            </a:br>
            <a:r>
              <a:rPr lang="en-US" sz="1800">
                <a:latin typeface="Calibri" pitchFamily="32" charset="0"/>
              </a:rPr>
              <a:t>- analyser la situation d'énonciation </a:t>
            </a:r>
            <a:br>
              <a:rPr lang="en-US" sz="1800">
                <a:latin typeface="Calibri" pitchFamily="32" charset="0"/>
              </a:rPr>
            </a:br>
            <a:r>
              <a:rPr lang="en-US" sz="1800">
                <a:latin typeface="Calibri" pitchFamily="32" charset="0"/>
              </a:rPr>
              <a:t>- repérer une thèse, un argument, un exemple </a:t>
            </a:r>
            <a:br>
              <a:rPr lang="en-US" sz="1800">
                <a:latin typeface="Calibri" pitchFamily="32" charset="0"/>
              </a:rPr>
            </a:br>
            <a:r>
              <a:rPr lang="en-US" sz="1800">
                <a:latin typeface="Calibri" pitchFamily="32" charset="0"/>
              </a:rPr>
              <a:t>- repérer les connecteurs logiques </a:t>
            </a:r>
            <a:br>
              <a:rPr lang="en-US" sz="1800">
                <a:latin typeface="Calibri" pitchFamily="32" charset="0"/>
              </a:rPr>
            </a:br>
            <a:r>
              <a:rPr lang="en-US" sz="1800">
                <a:latin typeface="Calibri" pitchFamily="32" charset="0"/>
              </a:rPr>
              <a:t>- distinguer les types de raisonnement </a:t>
            </a:r>
            <a:br>
              <a:rPr lang="en-US" sz="1800">
                <a:latin typeface="Calibri" pitchFamily="32" charset="0"/>
              </a:rPr>
            </a:br>
            <a:r>
              <a:rPr lang="en-US" sz="1800">
                <a:latin typeface="Calibri" pitchFamily="32" charset="0"/>
              </a:rPr>
              <a:t>- connaître les procédés de l'argumentation, notamment de la persuasion et de la délibération </a:t>
            </a:r>
            <a:br>
              <a:rPr lang="en-US" sz="1800">
                <a:latin typeface="Calibri" pitchFamily="32" charset="0"/>
              </a:rPr>
            </a:br>
            <a:r>
              <a:rPr lang="en-US" sz="1800">
                <a:latin typeface="Calibri" pitchFamily="32" charset="0"/>
              </a:rPr>
              <a:t>- juger une stratégie argumentative</a:t>
            </a:r>
          </a:p>
          <a:p>
            <a: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80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  <a:ln/>
        </p:spPr>
        <p:txBody>
          <a:bodyPr/>
          <a:lstStyle/>
          <a:p>
            <a:endParaRPr lang="fr-FR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979613"/>
            <a:ext cx="8999538" cy="521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Les modalités pour le Bac Pro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I - Français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Évaluation sous forme ponctuelle - durée 2 h 30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Support : </a:t>
            </a:r>
            <a:r>
              <a:rPr lang="fr-FR" b="1">
                <a:latin typeface="Times New Roman" pitchFamily="16" charset="0"/>
              </a:rPr>
              <a:t>un corpus de textes et documents</a:t>
            </a:r>
            <a:r>
              <a:rPr lang="fr-FR"/>
              <a:t> (2 à 3) référé à l'un des objets d'étude de l'année de terminale.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Les modalités pour le Bac Pro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  <a:ln/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Première partie : compétences de lecture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(10 points)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1) Question portant sur le corpus : « </a:t>
            </a:r>
            <a:r>
              <a:rPr lang="fr-FR" b="1">
                <a:latin typeface="Times New Roman" pitchFamily="16" charset="0"/>
              </a:rPr>
              <a:t>Présentation du corpus »</a:t>
            </a:r>
            <a:r>
              <a:rPr lang="fr-FR"/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Le candidat rédige quelques lignes (de 3 à 6 environ) pour présenter les relations que les documents entretiennent entre eux.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Chaque mot est important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  <a:ln/>
        </p:spPr>
        <p:txBody>
          <a:bodyPr/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b="1"/>
              <a:t>Présenter</a:t>
            </a:r>
            <a:r>
              <a:rPr lang="fr-FR"/>
              <a:t>: Emprunté du latin chrétien praesentare, « présenter, rendre présent », lui-même dérivé de praesens, « présent ».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Il s'agit donc de « faire connaître » (dictionnaire de l'Académie française), de « mettre sous les yeux », d'« exposer » (dictionnaire Littré)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08"/>
          <a:lstStyle/>
          <a:p>
            <a:endParaRPr lang="fr-F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  <a:ln/>
        </p:spPr>
        <p:txBody>
          <a:bodyPr/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b="1"/>
              <a:t>Corpus</a:t>
            </a:r>
            <a:r>
              <a:rPr lang="fr-FR"/>
              <a:t>: il s'agit d'un ensemble de documents (texte(s)-image(s)).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Le corpus va </a:t>
            </a:r>
            <a:r>
              <a:rPr lang="fr-FR" b="1"/>
              <a:t>plus loin que le groupement de textes</a:t>
            </a:r>
            <a:r>
              <a:rPr lang="fr-FR"/>
              <a:t> car il peut comporter des images. Ces images ne sont pas là à titre d'illustrations.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Le corpus a </a:t>
            </a:r>
            <a:r>
              <a:rPr lang="fr-FR" b="1"/>
              <a:t>une unité</a:t>
            </a:r>
            <a:r>
              <a:rPr lang="fr-FR"/>
              <a:t> en lien avec les objets d'étude.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  <a:ln/>
        </p:spPr>
        <p:txBody>
          <a:bodyPr/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b="1"/>
              <a:t>Relations</a:t>
            </a:r>
            <a:r>
              <a:rPr lang="fr-FR"/>
              <a:t>: ensemble des rapports entretenus entre les différents éléments. Cela peut consister en des rapprochements, des confrontations, des prolongements, des écarts, des différences.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Comment définir « corpus »?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821238"/>
          </a:xfrm>
          <a:ln/>
        </p:spPr>
        <p:txBody>
          <a:bodyPr tIns="22050"/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2500" b="1"/>
              <a:t>Etymologie</a:t>
            </a:r>
            <a:r>
              <a:rPr lang="fr-FR" sz="2500"/>
              <a:t>: Étymol. et Hist. 1. Fin xiies. corpus Deu «hostie » (Mort Garin, 132 ds T.-L.); 1206 corpus Domini (Guiot, Bible, 1223 ds Gdf.) − 1584, Benedicti ds Fr. mod., t. 5, 1937, p. 73; cf. encore corpus « id. » (1642, Oudin ds DG − 1771, Trév.); 2. 1863 corpus juris, corpus « </a:t>
            </a:r>
            <a:r>
              <a:rPr lang="fr-FR" sz="2500" b="1"/>
              <a:t>collection du droit romain</a:t>
            </a:r>
            <a:r>
              <a:rPr lang="fr-FR" sz="2500"/>
              <a:t> » (Littré); 3. 1890 « </a:t>
            </a:r>
            <a:r>
              <a:rPr lang="fr-FR" sz="2500" b="1"/>
              <a:t>collection d'inscriptions de l'Antiquité</a:t>
            </a:r>
            <a:r>
              <a:rPr lang="fr-FR" sz="2500"/>
              <a:t> » (DG); 4. 1961 « </a:t>
            </a:r>
            <a:r>
              <a:rPr lang="fr-FR" sz="2500" b="1"/>
              <a:t>ensemble d'énoncés servant de base à l'analyse linguistique</a:t>
            </a:r>
            <a:r>
              <a:rPr lang="fr-FR" sz="2500"/>
              <a:t> » (Lar. encyclop.). Au sens 2, empr. au lat. class. corpus juris, v. corps. Sens 3 et 4 développés en fr. à partir de 2. Le sens 1 est empr. au lat. chrét. corpus Domini, corpus Christi, désignant l'Eucharistie.</a:t>
            </a:r>
            <a:r>
              <a:rPr lang="fr-FR"/>
              <a:t> (CNRTL)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Quelques définitions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  <a:ln/>
        </p:spPr>
        <p:txBody>
          <a:bodyPr/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Ensemble de données d'un certain type (notamment en lettres) réunies en vue de leur étude scientifique (1809) (CNRTL)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ensemble de textes établi selon un critère thématique en vue de leur étude linguistique (1855) (CNRTL)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Recueil de pièces, de documents concernant une même matière (dictionnaire Académie française)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/>
              <a:t>Ce que n'est pas la présentation du corpus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  <a:ln/>
        </p:spPr>
        <p:txBody>
          <a:bodyPr/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/>
              <a:t>Ce qu'il ne faut faire: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b="1" dirty="0" smtClean="0"/>
              <a:t>« Présentez</a:t>
            </a:r>
            <a:r>
              <a:rPr lang="fr-FR" dirty="0" smtClean="0"/>
              <a:t> </a:t>
            </a:r>
            <a:r>
              <a:rPr lang="fr-FR" dirty="0"/>
              <a:t>le </a:t>
            </a:r>
            <a:r>
              <a:rPr lang="fr-FR" dirty="0" smtClean="0"/>
              <a:t>corpus » </a:t>
            </a:r>
            <a:r>
              <a:rPr lang="fr-FR" b="1" dirty="0"/>
              <a:t>n'est pas faire un</a:t>
            </a:r>
            <a:r>
              <a:rPr lang="fr-FR" dirty="0"/>
              <a:t> </a:t>
            </a:r>
            <a:r>
              <a:rPr lang="fr-FR" b="1" dirty="0"/>
              <a:t>relevé</a:t>
            </a:r>
            <a:r>
              <a:rPr lang="fr-FR" dirty="0"/>
              <a:t>, il ne faut donc pas se contenter de citer les sources par exemple des deux ou trois documents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b="1" dirty="0" smtClean="0"/>
              <a:t>« Présentez</a:t>
            </a:r>
            <a:r>
              <a:rPr lang="fr-FR" dirty="0" smtClean="0"/>
              <a:t> </a:t>
            </a:r>
            <a:r>
              <a:rPr lang="fr-FR" dirty="0"/>
              <a:t>le </a:t>
            </a:r>
            <a:r>
              <a:rPr lang="fr-FR" dirty="0" smtClean="0"/>
              <a:t>corpus » </a:t>
            </a:r>
            <a:r>
              <a:rPr lang="fr-FR" b="1" dirty="0"/>
              <a:t>n'est pas présenter chacun des éléments </a:t>
            </a:r>
            <a:r>
              <a:rPr lang="fr-FR" dirty="0"/>
              <a:t>mais bien présenter un ensemble qui fait « corps 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smincho"/>
        <a:cs typeface="msmincho"/>
      </a:majorFont>
      <a:minorFont>
        <a:latin typeface="Arial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Mer de glace</Template>
  <TotalTime>50</TotalTime>
  <Words>618</Words>
  <Application>Microsoft Office PowerPoint</Application>
  <PresentationFormat>Personnalisé</PresentationFormat>
  <Paragraphs>47</Paragraphs>
  <Slides>14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Les modalités pour le Bac Pro</vt:lpstr>
      <vt:lpstr>Les modalités pour le Bac Pro</vt:lpstr>
      <vt:lpstr>Les modalités pour le Bac Pro</vt:lpstr>
      <vt:lpstr>Chaque mot est important</vt:lpstr>
      <vt:lpstr>Diapositive 5</vt:lpstr>
      <vt:lpstr>Diapositive 6</vt:lpstr>
      <vt:lpstr>Comment définir « corpus »?</vt:lpstr>
      <vt:lpstr>Quelques définitions</vt:lpstr>
      <vt:lpstr>Ce que n'est pas la présentation du corpus</vt:lpstr>
      <vt:lpstr>Du côté des élèves</vt:lpstr>
      <vt:lpstr>Dans les sujets « zéro »</vt:lpstr>
      <vt:lpstr>Les capacités et compétences mises en oeuvre</vt:lpstr>
      <vt:lpstr>Préparer les élèves à la question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 de glace</dc:title>
  <dc:creator>Philippe</dc:creator>
  <dc:description>Arrière-plan gris et couleurs froides</dc:description>
  <cp:lastModifiedBy>Nono</cp:lastModifiedBy>
  <cp:revision>7</cp:revision>
  <cp:lastPrinted>1601-01-01T00:00:00Z</cp:lastPrinted>
  <dcterms:created xsi:type="dcterms:W3CDTF">2012-02-08T08:44:19Z</dcterms:created>
  <dcterms:modified xsi:type="dcterms:W3CDTF">2012-03-11T19:36:32Z</dcterms:modified>
</cp:coreProperties>
</file>