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9" r:id="rId3"/>
    <p:sldId id="265" r:id="rId4"/>
    <p:sldId id="296" r:id="rId5"/>
    <p:sldId id="261" r:id="rId6"/>
    <p:sldId id="257" r:id="rId7"/>
    <p:sldId id="283" r:id="rId8"/>
    <p:sldId id="297" r:id="rId9"/>
    <p:sldId id="308" r:id="rId10"/>
    <p:sldId id="266" r:id="rId11"/>
    <p:sldId id="286" r:id="rId12"/>
    <p:sldId id="288" r:id="rId13"/>
    <p:sldId id="289" r:id="rId14"/>
    <p:sldId id="298" r:id="rId15"/>
    <p:sldId id="274" r:id="rId16"/>
    <p:sldId id="294" r:id="rId17"/>
    <p:sldId id="295" r:id="rId18"/>
    <p:sldId id="299" r:id="rId19"/>
    <p:sldId id="300" r:id="rId20"/>
    <p:sldId id="301" r:id="rId21"/>
    <p:sldId id="304" r:id="rId22"/>
    <p:sldId id="305" r:id="rId23"/>
    <p:sldId id="306" r:id="rId24"/>
    <p:sldId id="307" r:id="rId25"/>
  </p:sldIdLst>
  <p:sldSz cx="9144000" cy="6858000" type="screen4x3"/>
  <p:notesSz cx="6858000" cy="9144000"/>
  <p:custDataLst>
    <p:tags r:id="rId28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-152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BD55B2-4324-400E-AC05-0737E9A7266D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7B2D39-CDEA-403F-B491-85467AB38B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C5910C-13F6-4C3F-91F7-88FCA9949201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318245-90F0-41CC-B9EF-87971C9B42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229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C29E5A-8CFA-4521-93CD-A40EB9EDAF0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4B95B5-5EB0-4B0D-9489-04C110A1FC6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277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947F35-F225-49F0-BD02-B631E31DE013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48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EFE6B0-FBE8-408E-B987-9AE31CDB905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686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D7589-2E76-4165-B959-AA136D875069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891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E29D69-A465-49DA-8C78-64A11BCF72B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09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C7D6C0-55ED-440A-9589-D080AE206BF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30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09B0E2-FA00-43FB-9175-88609EA5C963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50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12280C-FEEB-409E-9B95-520537D3D6F4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710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229A95-6FE7-4EC1-ACEF-762F004947F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915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596A64-1907-4961-90D7-611272FE41E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433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6764E0-F105-459B-B75A-9EDD5688629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95165-43F2-4689-B0EC-20AB7AA6E4F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325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E3CF4E-F13F-4730-807B-B4B05D0891C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529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CE2949-4B4A-48B2-8965-2B799044FE8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316548-5776-4755-8436-A90EA1D6E1C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939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84C40B-DD34-4601-BEE6-220CD17BC54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1BE5E5-2816-43FA-8725-71455551CB1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5901F7-205D-4355-AB7B-EFC1EE47E4E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04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979A8-C49D-43D7-A4DC-0AB7500916D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253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86F45A-4BBE-49FE-AF69-1638ECD3B3A8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457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0F0185-70A2-4A0E-9404-2E0F61DF9CB9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66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DE8709-C2F7-4D13-A3C3-2F47DED168E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04FB66-C536-4B67-940A-2B49D6A711D3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24189" y="1617709"/>
            <a:ext cx="6293750" cy="1204306"/>
          </a:xfrm>
        </p:spPr>
        <p:txBody>
          <a:bodyPr bIns="9144" anchor="b"/>
          <a:lstStyle>
            <a:lvl1pPr>
              <a:defRPr sz="36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 rot="19048361">
            <a:off x="509588" y="5835650"/>
            <a:ext cx="1616075" cy="2206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2223343-BBF8-4E85-BC18-8134C61123DA}" type="datetime1">
              <a:rPr lang="fr-FR"/>
              <a:pPr>
                <a:defRPr/>
              </a:pPr>
              <a:t>08/12/2011</a:t>
            </a:fld>
            <a:endParaRPr lang="fr-F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 b="1" cap="none">
                <a:solidFill>
                  <a:schemeClr val="accent6">
                    <a:lumMod val="50000"/>
                  </a:schemeClr>
                </a:solidFill>
                <a:latin typeface="+mn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1D7E6A6-8C59-488F-B2C2-21816DF35448}" type="slidenum">
              <a:rPr lang="fr-FR"/>
              <a:pPr>
                <a:defRPr/>
              </a:pPr>
              <a:t>‹N°›</a:t>
            </a:fld>
            <a:r>
              <a:rPr lang="fr-FR" dirty="0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52FCD-3531-475D-B936-4956F2608C3A}" type="datetime1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432550"/>
            <a:ext cx="438150" cy="34925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085D696-6857-418E-A945-E05C12AEC13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kern="1200" cap="none" baseline="0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A9CB8B-5A89-48CD-82F5-65AD7A19510B}" type="datetime1">
              <a:rPr lang="fr-FR"/>
              <a:pPr>
                <a:defRPr/>
              </a:pPr>
              <a:t>08/12/2011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400800"/>
            <a:ext cx="438150" cy="38100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87FE852-4EF0-4736-B0F6-5FB6EE6599B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kern="1200" cap="none" baseline="0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3350C2-C3AF-4B7B-B4BA-5C6490B34420}" type="datetime1">
              <a:rPr lang="fr-FR"/>
              <a:pPr>
                <a:defRPr/>
              </a:pPr>
              <a:t>08/12/2011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400800"/>
            <a:ext cx="438150" cy="38100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7EB0BFB-922E-4110-887E-33CA3BF079C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kern="1200" cap="none" baseline="0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C1BE3B-140E-4F34-A0AB-1C37026E5CB6}" type="datetime1">
              <a:rPr lang="fr-FR"/>
              <a:pPr>
                <a:defRPr/>
              </a:pPr>
              <a:t>08/12/2011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250" y="6432550"/>
            <a:ext cx="438150" cy="34925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450BD97-4132-4D65-B915-32BE8E89D96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22D392-4EA6-45BB-9184-3DEBAC6E3D73}" type="datetime1">
              <a:rPr lang="fr-FR"/>
              <a:pPr>
                <a:defRPr/>
              </a:pPr>
              <a:t>08/12/2011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250" y="6400800"/>
            <a:ext cx="361950" cy="38100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7410D12-9AD0-43DB-B7FD-23781AADD83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6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 rot="19183311">
            <a:off x="609600" y="5891213"/>
            <a:ext cx="1379538" cy="2143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89E6970-80DE-429F-B34C-1D0E51351576}" type="datetime1">
              <a:rPr lang="fr-FR"/>
              <a:pPr>
                <a:defRPr/>
              </a:pPr>
              <a:t>08/12/2011</a:t>
            </a:fld>
            <a:endParaRPr lang="fr-FR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202363"/>
            <a:ext cx="503238" cy="503237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272D0A2-B65B-403F-B64E-2A5C3BFB1F9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6330950"/>
            <a:ext cx="3575050" cy="5270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6324600"/>
            <a:ext cx="9145588" cy="5334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20517214">
            <a:off x="1004888" y="6480175"/>
            <a:ext cx="1044575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AF97131-732A-46F0-A5D6-BACCCEF834CA}" type="datetime1">
              <a:rPr lang="fr-FR"/>
              <a:pPr>
                <a:defRPr/>
              </a:pPr>
              <a:t>08/12/2011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00800"/>
            <a:ext cx="4724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02363"/>
            <a:ext cx="457200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A4E4B73-314D-4C38-985F-17C25551DB7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rgbClr val="28374A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 kern="1200">
          <a:solidFill>
            <a:srgbClr val="28374A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000" kern="1200">
          <a:solidFill>
            <a:srgbClr val="28374A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kern="1200">
          <a:solidFill>
            <a:srgbClr val="28374A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600" kern="1200">
          <a:solidFill>
            <a:srgbClr val="28374A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9107098">
            <a:off x="801688" y="1817688"/>
            <a:ext cx="6294437" cy="12033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Baccalauréat professionnel</a:t>
            </a:r>
            <a:br>
              <a:rPr lang="fr-FR" dirty="0" smtClean="0"/>
            </a:br>
            <a:r>
              <a:rPr lang="fr-FR" sz="4000" dirty="0" smtClean="0"/>
              <a:t>Gestion -- Administration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9127090">
            <a:off x="1646238" y="3154363"/>
            <a:ext cx="5708650" cy="3984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600" b="1"/>
              <a:t>Programme national de pilotage</a:t>
            </a:r>
          </a:p>
        </p:txBody>
      </p:sp>
      <p:pic>
        <p:nvPicPr>
          <p:cNvPr id="9220" name="Picture 2" descr="E:\Mes docs\DD_Paris\AL\2010_2011\BTS_SIO\MENJVA_LOGO_Q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333375"/>
            <a:ext cx="21431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4140200" y="6265863"/>
            <a:ext cx="4368800" cy="330200"/>
          </a:xfrm>
          <a:prstGeom prst="rect">
            <a:avLst/>
          </a:prstGeom>
        </p:spPr>
        <p:txBody>
          <a:bodyPr tIns="9144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sz="1600" cap="none" spc="300">
                <a:latin typeface="Calibri" pitchFamily="34" charset="0"/>
                <a:cs typeface="Calibri" pitchFamily="34" charset="0"/>
              </a:rPr>
              <a:t>Poitiers – 13 &amp; 14 octobre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827088" y="1557338"/>
            <a:ext cx="7521575" cy="3384550"/>
          </a:xfrm>
        </p:spPr>
        <p:txBody>
          <a:bodyPr/>
          <a:lstStyle/>
          <a:p>
            <a:pPr algn="ctr"/>
            <a:r>
              <a:rPr lang="fr-FR" sz="3600" smtClean="0"/>
              <a:t>2. </a:t>
            </a:r>
            <a:br>
              <a:rPr lang="fr-FR" sz="3600" smtClean="0"/>
            </a:br>
            <a:r>
              <a:rPr lang="fr-FR" sz="3600" smtClean="0"/>
              <a:t>Quels objectifs </a:t>
            </a:r>
            <a:br>
              <a:rPr lang="fr-FR" sz="3600" smtClean="0"/>
            </a:br>
            <a:r>
              <a:rPr lang="fr-FR" sz="3600" smtClean="0"/>
              <a:t>et quelles démarches ?</a:t>
            </a: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BAF968A-E508-456C-B85E-6558D1D95651}" type="slidenum">
              <a:rPr lang="fr-FR"/>
              <a:pPr>
                <a:defRPr/>
              </a:pPr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827088" y="404813"/>
            <a:ext cx="7521575" cy="549275"/>
          </a:xfrm>
        </p:spPr>
        <p:txBody>
          <a:bodyPr/>
          <a:lstStyle/>
          <a:p>
            <a:r>
              <a:rPr lang="fr-FR" smtClean="0"/>
              <a:t>Deux « cadres » de référence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99E6EA57-8ECE-4777-B2BE-A068D81CF112}" type="slidenum">
              <a:rPr lang="fr-FR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827088" y="1196975"/>
            <a:ext cx="6697662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000" b="1">
                <a:solidFill>
                  <a:srgbClr val="002060"/>
                </a:solidFill>
                <a:latin typeface="Franklin Gothic Book" pitchFamily="34" charset="0"/>
              </a:rPr>
              <a:t>Le Projet Pluridisciplinaire à Caractère Professionnel </a:t>
            </a:r>
            <a:r>
              <a:rPr lang="fr-FR" sz="2000">
                <a:solidFill>
                  <a:srgbClr val="002060"/>
                </a:solidFill>
                <a:latin typeface="Franklin Gothic Book" pitchFamily="34" charset="0"/>
              </a:rPr>
              <a:t/>
            </a:r>
            <a:br>
              <a:rPr lang="fr-FR" sz="2000">
                <a:solidFill>
                  <a:srgbClr val="002060"/>
                </a:solidFill>
                <a:latin typeface="Franklin Gothic Book" pitchFamily="34" charset="0"/>
              </a:rPr>
            </a:br>
            <a:r>
              <a:rPr lang="fr-FR" sz="2000">
                <a:solidFill>
                  <a:srgbClr val="002060"/>
                </a:solidFill>
                <a:latin typeface="Franklin Gothic Book" pitchFamily="34" charset="0"/>
              </a:rPr>
              <a:t>« Réalisation, en équipe, d'un objectif prenant en compte  les enseignements généraux mobilisés dans toute activité professionnelle ». (2000)</a:t>
            </a:r>
          </a:p>
          <a:p>
            <a:pPr>
              <a:buFontTx/>
              <a:buChar char="-"/>
            </a:pPr>
            <a:endParaRPr lang="fr-FR" sz="2000">
              <a:solidFill>
                <a:srgbClr val="002060"/>
              </a:solidFill>
              <a:latin typeface="Franklin Gothic Book" pitchFamily="34" charset="0"/>
            </a:endParaRPr>
          </a:p>
          <a:p>
            <a:pPr>
              <a:buFont typeface="Arial" charset="0"/>
              <a:buChar char="•"/>
            </a:pPr>
            <a:r>
              <a:rPr lang="fr-FR" sz="2000" b="1">
                <a:solidFill>
                  <a:srgbClr val="002060"/>
                </a:solidFill>
                <a:latin typeface="Franklin Gothic Book" pitchFamily="34" charset="0"/>
              </a:rPr>
              <a:t>Le socle commun et la compétence 1: Maîtrise de la langue</a:t>
            </a:r>
          </a:p>
          <a:p>
            <a:r>
              <a:rPr lang="fr-FR" sz="2000">
                <a:solidFill>
                  <a:srgbClr val="002060"/>
                </a:solidFill>
                <a:latin typeface="Franklin Gothic Book" pitchFamily="34" charset="0"/>
              </a:rPr>
              <a:t>« Savoir lire, écrire et parler le français conditionne l'accès à tous les domaines du savoir et l'acquisition de toutes les compétences . » </a:t>
            </a:r>
          </a:p>
          <a:p>
            <a:r>
              <a:rPr lang="fr-FR" sz="2000">
                <a:solidFill>
                  <a:srgbClr val="002060"/>
                </a:solidFill>
                <a:latin typeface="Franklin Gothic Book" pitchFamily="34" charset="0"/>
              </a:rPr>
              <a:t>« Faire accéder tous les élèves à la maîtrise de la langue française, à une expression précise et claire à l'oral comme à l'écrit, relève de l'enseignement du français mais aussi de toutes les disciplines. » (2006)</a:t>
            </a:r>
          </a:p>
          <a:p>
            <a:pPr>
              <a:buFontTx/>
              <a:buChar char="-"/>
            </a:pPr>
            <a:endParaRPr lang="fr-FR" sz="2400">
              <a:latin typeface="Franklin Gothic Book" pitchFamily="34" charset="0"/>
            </a:endParaRPr>
          </a:p>
          <a:p>
            <a:r>
              <a:rPr lang="fr-FR">
                <a:latin typeface="Franklin Gothic Book" pitchFamily="34" charset="0"/>
              </a:rPr>
              <a:t/>
            </a:r>
            <a:br>
              <a:rPr lang="fr-FR">
                <a:latin typeface="Franklin Gothic Book" pitchFamily="34" charset="0"/>
              </a:rPr>
            </a:br>
            <a:endParaRPr lang="fr-FR" b="1">
              <a:latin typeface="Franklin Gothic Book" pitchFamily="34" charset="0"/>
            </a:endParaRPr>
          </a:p>
          <a:p>
            <a:endParaRPr lang="fr-FR">
              <a:latin typeface="Franklin Gothic Book" pitchFamily="34" charset="0"/>
            </a:endParaRPr>
          </a:p>
          <a:p>
            <a:endParaRPr lang="fr-FR">
              <a:latin typeface="Franklin Gothic Book" pitchFamily="34" charset="0"/>
            </a:endParaRPr>
          </a:p>
          <a:p>
            <a:endParaRPr lang="fr-FR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827088" y="404813"/>
            <a:ext cx="7521575" cy="863600"/>
          </a:xfrm>
        </p:spPr>
        <p:txBody>
          <a:bodyPr/>
          <a:lstStyle/>
          <a:p>
            <a:r>
              <a:rPr lang="fr-FR" smtClean="0"/>
              <a:t>Les objectifs des ateliers rédactionnels </a:t>
            </a:r>
            <a:r>
              <a:rPr lang="fr-FR" sz="2400" smtClean="0">
                <a:ea typeface="Times New Roman" pitchFamily="18" charset="0"/>
                <a:cs typeface="Arial" charset="0"/>
              </a:rPr>
              <a:t>(RC. Annexe III c)</a:t>
            </a:r>
            <a:endParaRPr lang="fr-FR" sz="2400" smtClean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BD14F4C8-734E-44C6-93E2-65F942E4DF0B}" type="slidenum">
              <a:rPr lang="fr-FR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20485" name="Rectangle 1"/>
          <p:cNvSpPr>
            <a:spLocks noChangeArrowheads="1"/>
          </p:cNvSpPr>
          <p:nvPr/>
        </p:nvSpPr>
        <p:spPr bwMode="auto">
          <a:xfrm>
            <a:off x="250825" y="1385888"/>
            <a:ext cx="84248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fr-FR" sz="2400">
                <a:solidFill>
                  <a:srgbClr val="002060"/>
                </a:solidFill>
                <a:latin typeface="Franklin Gothic Book" pitchFamily="34" charset="0"/>
                <a:ea typeface="Times New Roman" pitchFamily="18" charset="0"/>
                <a:cs typeface="Arial" charset="0"/>
              </a:rPr>
              <a:t>« </a:t>
            </a:r>
            <a:r>
              <a:rPr lang="fr-FR" sz="2400" b="1">
                <a:solidFill>
                  <a:srgbClr val="002060"/>
                </a:solidFill>
                <a:latin typeface="Franklin Gothic Book" pitchFamily="34" charset="0"/>
                <a:ea typeface="Times New Roman" pitchFamily="18" charset="0"/>
                <a:cs typeface="Arial" charset="0"/>
              </a:rPr>
              <a:t>Développer des comportements professionnels adaptés </a:t>
            </a:r>
            <a:r>
              <a:rPr lang="fr-FR" sz="2400">
                <a:solidFill>
                  <a:srgbClr val="002060"/>
                </a:solidFill>
                <a:latin typeface="Franklin Gothic Book" pitchFamily="34" charset="0"/>
                <a:ea typeface="Times New Roman" pitchFamily="18" charset="0"/>
                <a:cs typeface="Arial" charset="0"/>
              </a:rPr>
              <a:t>aux contextes et situations rencontrés (écoute, rigueur, réactivité, créativité…).</a:t>
            </a: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fr-FR" sz="2400" b="1">
                <a:solidFill>
                  <a:srgbClr val="002060"/>
                </a:solidFill>
                <a:latin typeface="Franklin Gothic Book" pitchFamily="34" charset="0"/>
                <a:ea typeface="Times New Roman" pitchFamily="18" charset="0"/>
                <a:cs typeface="Arial" charset="0"/>
              </a:rPr>
              <a:t> S’approprier les contextes de production </a:t>
            </a:r>
            <a:r>
              <a:rPr lang="fr-FR" sz="2400">
                <a:solidFill>
                  <a:srgbClr val="002060"/>
                </a:solidFill>
                <a:latin typeface="Franklin Gothic Book" pitchFamily="34" charset="0"/>
                <a:ea typeface="Times New Roman" pitchFamily="18" charset="0"/>
                <a:cs typeface="Arial" charset="0"/>
              </a:rPr>
              <a:t>des documents et supports de communication.</a:t>
            </a: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fr-FR" sz="2400" b="1">
                <a:solidFill>
                  <a:srgbClr val="002060"/>
                </a:solidFill>
                <a:latin typeface="Franklin Gothic Book" pitchFamily="34" charset="0"/>
                <a:ea typeface="Times New Roman" pitchFamily="18" charset="0"/>
                <a:cs typeface="Arial" charset="0"/>
              </a:rPr>
              <a:t> Conceptualiser les différents documents </a:t>
            </a:r>
            <a:r>
              <a:rPr lang="fr-FR" sz="2400">
                <a:solidFill>
                  <a:srgbClr val="002060"/>
                </a:solidFill>
                <a:latin typeface="Franklin Gothic Book" pitchFamily="34" charset="0"/>
                <a:ea typeface="Times New Roman" pitchFamily="18" charset="0"/>
                <a:cs typeface="Arial" charset="0"/>
              </a:rPr>
              <a:t>et supports de communication.</a:t>
            </a: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fr-FR" sz="2400" b="1">
                <a:solidFill>
                  <a:srgbClr val="002060"/>
                </a:solidFill>
                <a:latin typeface="Franklin Gothic Book" pitchFamily="34" charset="0"/>
                <a:ea typeface="Times New Roman" pitchFamily="18" charset="0"/>
                <a:cs typeface="Arial" charset="0"/>
              </a:rPr>
              <a:t> Produire des documents</a:t>
            </a:r>
            <a:r>
              <a:rPr lang="fr-FR" sz="2400">
                <a:solidFill>
                  <a:srgbClr val="002060"/>
                </a:solidFill>
                <a:latin typeface="Franklin Gothic Book" pitchFamily="34" charset="0"/>
                <a:ea typeface="Times New Roman" pitchFamily="18" charset="0"/>
                <a:cs typeface="Arial" charset="0"/>
              </a:rPr>
              <a:t> et supports de communication dans le respect de consignes, de procédures ou d’un cahier des charges.</a:t>
            </a: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fr-FR" sz="2400" b="1">
                <a:solidFill>
                  <a:srgbClr val="002060"/>
                </a:solidFill>
                <a:latin typeface="Franklin Gothic Book" pitchFamily="34" charset="0"/>
                <a:ea typeface="Times New Roman" pitchFamily="18" charset="0"/>
                <a:cs typeface="Arial" charset="0"/>
              </a:rPr>
              <a:t> Contrôler la qualité rédactionnelle </a:t>
            </a:r>
            <a:r>
              <a:rPr lang="fr-FR" sz="2400">
                <a:solidFill>
                  <a:srgbClr val="002060"/>
                </a:solidFill>
                <a:latin typeface="Franklin Gothic Book" pitchFamily="34" charset="0"/>
                <a:ea typeface="Times New Roman" pitchFamily="18" charset="0"/>
                <a:cs typeface="Arial" charset="0"/>
              </a:rPr>
              <a:t>des documents et supports traités.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827088" y="404813"/>
            <a:ext cx="7521575" cy="1008062"/>
          </a:xfrm>
        </p:spPr>
        <p:txBody>
          <a:bodyPr/>
          <a:lstStyle/>
          <a:p>
            <a:r>
              <a:rPr lang="fr-FR" smtClean="0"/>
              <a:t>Dans la logique des situations professionnelles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DC41695E-B95B-4B21-B1D5-D7A562605922}" type="slidenum">
              <a:rPr lang="fr-FR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21509" name="ZoneTexte 4"/>
          <p:cNvSpPr txBox="1">
            <a:spLocks noChangeArrowheads="1"/>
          </p:cNvSpPr>
          <p:nvPr/>
        </p:nvSpPr>
        <p:spPr bwMode="auto">
          <a:xfrm>
            <a:off x="1042988" y="1844675"/>
            <a:ext cx="7561262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solidFill>
                  <a:srgbClr val="002060"/>
                </a:solidFill>
                <a:latin typeface="Franklin Gothic Book" pitchFamily="34" charset="0"/>
              </a:rPr>
              <a:t>Préambule du RC</a:t>
            </a:r>
          </a:p>
          <a:p>
            <a:endParaRPr lang="fr-FR" sz="2400">
              <a:solidFill>
                <a:srgbClr val="002060"/>
              </a:solidFill>
              <a:latin typeface="Franklin Gothic Book" pitchFamily="34" charset="0"/>
            </a:endParaRPr>
          </a:p>
          <a:p>
            <a:pPr marL="342900" lvl="2" indent="-342900">
              <a:spcBef>
                <a:spcPts val="800"/>
              </a:spcBef>
            </a:pPr>
            <a:r>
              <a:rPr lang="fr-FR" sz="2400" b="1">
                <a:solidFill>
                  <a:srgbClr val="002060"/>
                </a:solidFill>
                <a:latin typeface="Franklin Gothic Book" pitchFamily="34" charset="0"/>
              </a:rPr>
              <a:t>- </a:t>
            </a:r>
            <a:r>
              <a:rPr lang="fr-FR" sz="2400">
                <a:solidFill>
                  <a:srgbClr val="002060"/>
                </a:solidFill>
                <a:latin typeface="Franklin Gothic Book" pitchFamily="34" charset="0"/>
              </a:rPr>
              <a:t>Les savoirs rédactionnels sont centrés sur la production écrite en situation professionnelle. </a:t>
            </a:r>
          </a:p>
          <a:p>
            <a:pPr marL="342900" lvl="2" indent="-342900">
              <a:spcBef>
                <a:spcPts val="800"/>
              </a:spcBef>
            </a:pPr>
            <a:r>
              <a:rPr lang="fr-FR" sz="2400">
                <a:solidFill>
                  <a:srgbClr val="002060"/>
                </a:solidFill>
                <a:latin typeface="Franklin Gothic Book" pitchFamily="34" charset="0"/>
              </a:rPr>
              <a:t>- Ces savoirs sont présents dans </a:t>
            </a:r>
            <a:r>
              <a:rPr lang="fr-FR" sz="2400" b="1">
                <a:solidFill>
                  <a:srgbClr val="002060"/>
                </a:solidFill>
                <a:latin typeface="Franklin Gothic Book" pitchFamily="34" charset="0"/>
              </a:rPr>
              <a:t>17 situations professionnelles sur les 55 que comporte le référentiel.</a:t>
            </a:r>
            <a:r>
              <a:rPr lang="fr-FR" sz="2400">
                <a:solidFill>
                  <a:srgbClr val="002060"/>
                </a:solidFill>
                <a:latin typeface="Franklin Gothic Book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822325" y="1268413"/>
            <a:ext cx="7521575" cy="4176712"/>
          </a:xfrm>
        </p:spPr>
        <p:txBody>
          <a:bodyPr/>
          <a:lstStyle/>
          <a:p>
            <a:pPr algn="ctr" eaLnBrk="1" hangingPunct="1"/>
            <a:r>
              <a:rPr lang="fr-FR" smtClean="0"/>
              <a:t>3 . </a:t>
            </a:r>
            <a:br>
              <a:rPr lang="fr-FR" smtClean="0"/>
            </a:br>
            <a:r>
              <a:rPr lang="fr-FR" smtClean="0"/>
              <a:t>Pour quels apprentissages 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711D82FF-9789-41B3-A180-F73D78C9785A}" type="slidenum">
              <a:rPr lang="fr-FR"/>
              <a:pPr>
                <a:defRPr/>
              </a:pPr>
              <a:t>14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Quelques genres d’écrits à travailler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5137150"/>
          </a:xfrm>
        </p:spPr>
        <p:txBody>
          <a:bodyPr/>
          <a:lstStyle/>
          <a:p>
            <a:pPr eaLnBrk="1" hangingPunct="1"/>
            <a:r>
              <a:rPr lang="fr-FR" sz="2000" smtClean="0"/>
              <a:t>Dans le cadre des 17 situations professionnelles du RC</a:t>
            </a:r>
            <a:endParaRPr lang="fr-FR" sz="2000" b="0" smtClean="0"/>
          </a:p>
          <a:p>
            <a:pPr eaLnBrk="1" hangingPunct="1"/>
            <a:r>
              <a:rPr lang="fr-FR" sz="2000" b="0" smtClean="0"/>
              <a:t>- Le courrier d’un partenaire ou à un partenaire (réclamation à un fournisseur, relance client, sollicitation auprès d’une administration etc.)</a:t>
            </a:r>
          </a:p>
          <a:p>
            <a:pPr eaLnBrk="1" hangingPunct="1"/>
            <a:r>
              <a:rPr lang="fr-FR" sz="2000" b="0" smtClean="0"/>
              <a:t>- Les consignes de sécurité 	</a:t>
            </a:r>
          </a:p>
          <a:p>
            <a:pPr eaLnBrk="1" hangingPunct="1"/>
            <a:r>
              <a:rPr lang="fr-FR" sz="2000" b="0" smtClean="0"/>
              <a:t>- Les documents d’accueil </a:t>
            </a:r>
          </a:p>
          <a:p>
            <a:pPr eaLnBrk="1" hangingPunct="1"/>
            <a:r>
              <a:rPr lang="fr-FR" sz="2000" b="0" smtClean="0"/>
              <a:t>- Le courrier à un salarié</a:t>
            </a:r>
          </a:p>
          <a:p>
            <a:pPr eaLnBrk="1" hangingPunct="1"/>
            <a:r>
              <a:rPr lang="fr-FR" sz="2000" b="0" smtClean="0"/>
              <a:t>- Le discours </a:t>
            </a:r>
          </a:p>
          <a:p>
            <a:pPr eaLnBrk="1" hangingPunct="1"/>
            <a:r>
              <a:rPr lang="fr-FR" sz="2000" b="0" smtClean="0"/>
              <a:t>- L’annonce 	</a:t>
            </a:r>
          </a:p>
          <a:p>
            <a:pPr eaLnBrk="1" hangingPunct="1"/>
            <a:r>
              <a:rPr lang="fr-FR" sz="2000" b="0" smtClean="0"/>
              <a:t>- Le compte rendu de réunion </a:t>
            </a:r>
          </a:p>
          <a:p>
            <a:pPr eaLnBrk="1" hangingPunct="1"/>
            <a:r>
              <a:rPr lang="fr-FR" sz="2000" b="0" smtClean="0"/>
              <a:t>- La fiche de synthèse </a:t>
            </a:r>
          </a:p>
          <a:p>
            <a:pPr eaLnBrk="1" hangingPunct="1"/>
            <a:r>
              <a:rPr lang="fr-FR" sz="2000" b="0" smtClean="0"/>
              <a:t>- Le descriptif d’un projet </a:t>
            </a:r>
          </a:p>
          <a:p>
            <a:pPr eaLnBrk="1" hangingPunct="1"/>
            <a:r>
              <a:rPr lang="fr-FR" sz="2000" b="0" smtClean="0"/>
              <a:t>- Le rapport d’étape d’un projet etc.</a:t>
            </a:r>
          </a:p>
          <a:p>
            <a:pPr eaLnBrk="1" hangingPunct="1"/>
            <a:endParaRPr lang="fr-FR" sz="200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4BE267A4-6706-4B63-ACA7-38D0BF55419F}" type="slidenum">
              <a:rPr lang="fr-FR"/>
              <a:pPr>
                <a:defRPr/>
              </a:pPr>
              <a:t>15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Leur présentation dans le référentiel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766F81CF-2227-4C1A-BB0F-EBAFE72D6460}" type="slidenum">
              <a:rPr lang="fr-FR"/>
              <a:pPr>
                <a:defRPr/>
              </a:pPr>
              <a:t>16</a:t>
            </a:fld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95288" y="879475"/>
          <a:ext cx="8496300" cy="5151438"/>
        </p:xfrm>
        <a:graphic>
          <a:graphicData uri="http://schemas.openxmlformats.org/drawingml/2006/table">
            <a:tbl>
              <a:tblPr/>
              <a:tblGrid>
                <a:gridCol w="2832314"/>
                <a:gridCol w="2832314"/>
                <a:gridCol w="2832314"/>
              </a:tblGrid>
              <a:tr h="176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  <a:cs typeface="Calibri"/>
                        </a:rPr>
                        <a:t>Données de la situation</a:t>
                      </a:r>
                      <a:endParaRPr lang="fr-FR" sz="12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Savoirs associés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Performance attendue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47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b="0" dirty="0">
                        <a:latin typeface="Arial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données comptables et commerciales de l’organisation.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codes d’accès aux sites de déclarations des formalités administratives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informations juridiques relatives aux formalités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Les informations sur le ou les partenaires concernés par la formalité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</a:t>
                      </a: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Les procédures nécessaires à l’élaboration des formalités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Les règles à respecter pour maintenir la relation avec les différentes administrations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Arial Narrow"/>
                        </a:rPr>
                        <a:t>- Un environnement numérique de travail de type PGI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S</a:t>
                      </a:r>
                      <a:r>
                        <a:rPr lang="fr-FR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avoirs de gestion et savoirs technologiques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Les services et interlocuteurs de l’administration</a:t>
                      </a:r>
                      <a:endParaRPr lang="fr-FR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Les enjeux de l’accomplissement des formalités</a:t>
                      </a:r>
                      <a:endParaRPr lang="fr-FR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167255" algn="r"/>
                        </a:tabLst>
                      </a:pPr>
                      <a:r>
                        <a:rPr lang="fr-FR" sz="10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Les courriers types de demandes administratives</a:t>
                      </a:r>
                      <a:endParaRPr lang="fr-FR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167255" algn="r"/>
                        </a:tabLst>
                      </a:pPr>
                      <a:r>
                        <a:rPr lang="fr-FR" sz="10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Les principales formalités administratives, y compris au sein de l’UE et hors UE</a:t>
                      </a:r>
                      <a:endParaRPr lang="fr-FR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167255" algn="r"/>
                        </a:tabLst>
                      </a:pPr>
                      <a:r>
                        <a:rPr lang="fr-FR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Savoirs juridiques et économiques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167255" algn="r"/>
                        </a:tabLst>
                      </a:pPr>
                      <a:r>
                        <a:rPr lang="fr-FR" sz="10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Les administrations, leurs finalités et leurs champs d’intervention</a:t>
                      </a:r>
                      <a:endParaRPr lang="fr-FR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167255" algn="r"/>
                        </a:tabLst>
                      </a:pPr>
                      <a:r>
                        <a:rPr lang="fr-FR" sz="10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Les subventions</a:t>
                      </a:r>
                      <a:endParaRPr lang="fr-FR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167255" algn="r"/>
                        </a:tabLst>
                      </a:pPr>
                      <a:r>
                        <a:rPr lang="fr-FR" sz="10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Les organismes européens</a:t>
                      </a:r>
                      <a:endParaRPr lang="fr-FR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Savoirs rédactionnels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Lecture et écriture d’un genre </a:t>
                      </a: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courrier de sollicitation auprès d’une administration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Procédés d’écriture</a:t>
                      </a: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 Le positionnement et la situation de l’émetteur</a:t>
                      </a: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 La description et la justification de la requête</a:t>
                      </a: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 Les codes et règles du courrier aux administrations</a:t>
                      </a: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 Le lexique du souhait, de la demande, de l’autorisation</a:t>
                      </a:r>
                    </a:p>
                    <a:p>
                      <a:pPr marL="132080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 Les modes et temps des verbes : conditionnel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Arial Narrow"/>
                        </a:rPr>
                        <a:t>Complexité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Formalité technique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Formalité nécessitant un processus long : échanges, validations, rendez-vous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Formalité intégrant des données juridiques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Formalités nombreuses exigeant l’établissement d’un calendrier 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167255" algn="r"/>
                        </a:tabLs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Formalités au sein de l’UE ou hors UE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4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b="0" dirty="0">
                        <a:latin typeface="Arial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Aléas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Formalités incomplètes ou non conformes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Formalités hors délai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- Formalité déclarée irrecevable par l’administration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Compétences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Critère d’évaluation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Arial"/>
                          <a:ea typeface="Times New Roman"/>
                          <a:cs typeface="Calibri"/>
                        </a:rPr>
                        <a:t>Résultats </a:t>
                      </a:r>
                      <a:r>
                        <a:rPr lang="fr-FR" sz="1000" b="1" dirty="0">
                          <a:latin typeface="Arial"/>
                          <a:ea typeface="Times New Roman"/>
                          <a:cs typeface="Calibri"/>
                        </a:rPr>
                        <a:t>attendus 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latin typeface="Arial"/>
                          <a:ea typeface="Times New Roman"/>
                          <a:cs typeface="Calibri"/>
                        </a:rPr>
                        <a:t>Les </a:t>
                      </a: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formalités administratives courantes sont réalisées.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Prendre en charge des formalités administratives liées à l’activité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Arial"/>
                          <a:ea typeface="Times New Roman"/>
                          <a:cs typeface="Calibri"/>
                        </a:rPr>
                        <a:t>Respect des obligations administratives liées à l’activité</a:t>
                      </a:r>
                      <a:endParaRPr lang="fr-FR" sz="1000" b="1" dirty="0">
                        <a:latin typeface="Arial"/>
                        <a:ea typeface="Times New Roman"/>
                        <a:cs typeface="Arial Narrow"/>
                      </a:endParaRPr>
                    </a:p>
                  </a:txBody>
                  <a:tcPr marL="41619" marR="4161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Leur présentation dans le référentiel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632325"/>
          </a:xfrm>
        </p:spPr>
        <p:txBody>
          <a:bodyPr rtlCol="0">
            <a:normAutofit fontScale="25000" lnSpcReduction="20000"/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tabLst>
                <a:tab pos="2166938" algn="r"/>
              </a:tabLst>
              <a:defRPr/>
            </a:pPr>
            <a:r>
              <a:rPr lang="fr-FR" sz="6600" dirty="0" smtClean="0" bmk="_Toc302398767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Calibri" pitchFamily="34" charset="0"/>
              </a:rPr>
              <a:t>Classe 1.3. Gestion administrative des relations avec les autres partenaires</a:t>
            </a:r>
            <a:r>
              <a:rPr lang="fr-FR" sz="6600" dirty="0" smtClean="0" bmk="_Toc302398767">
                <a:solidFill>
                  <a:srgbClr val="4F81BD"/>
                </a:solidFill>
                <a:latin typeface="Arial" pitchFamily="34" charset="0"/>
                <a:ea typeface="Times New Roman" pitchFamily="18" charset="0"/>
                <a:cs typeface="Calibri" pitchFamily="34" charset="0"/>
              </a:rPr>
              <a:t>  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tabLst>
                <a:tab pos="2166938" algn="r"/>
              </a:tabLst>
              <a:defRPr/>
            </a:pPr>
            <a:endParaRPr lang="fr-FR" sz="8800" dirty="0" smtClean="0" bmk="_Toc302398767">
              <a:solidFill>
                <a:srgbClr val="3B81BD"/>
              </a:solidFill>
              <a:latin typeface="Arial" pitchFamily="34" charset="0"/>
              <a:ea typeface="Times New Roman" pitchFamily="18" charset="0"/>
              <a:cs typeface="Arial Narrow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tabLst>
                <a:tab pos="2166938" algn="r"/>
              </a:tabLst>
              <a:defRPr/>
            </a:pPr>
            <a:r>
              <a:rPr lang="fr-FR" sz="8800" dirty="0" smtClean="0" bmk="_Toc302398767">
                <a:solidFill>
                  <a:srgbClr val="3B81BD"/>
                </a:solidFill>
                <a:latin typeface="Arial" pitchFamily="34" charset="0"/>
                <a:ea typeface="Times New Roman" pitchFamily="18" charset="0"/>
                <a:cs typeface="Arial Narrow" pitchFamily="34" charset="0"/>
              </a:rPr>
              <a:t>1.3.3. Traitement des formalités administratives</a:t>
            </a:r>
            <a:endParaRPr lang="fr-FR" sz="8000" b="0" dirty="0" smtClean="0">
              <a:solidFill>
                <a:schemeClr val="tx1"/>
              </a:solidFill>
              <a:latin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6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8000" i="1" dirty="0" smtClean="0">
                <a:solidFill>
                  <a:schemeClr val="accent6">
                    <a:lumMod val="50000"/>
                  </a:schemeClr>
                </a:solidFill>
              </a:rPr>
              <a:t>Savoirs associés </a:t>
            </a:r>
          </a:p>
          <a:p>
            <a:pPr marL="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dirty="0" smtClean="0">
                <a:solidFill>
                  <a:srgbClr val="FF0000"/>
                </a:solidFill>
                <a:latin typeface="Arial"/>
                <a:ea typeface="Times New Roman"/>
                <a:cs typeface="Arial Narrow"/>
              </a:rPr>
              <a:t>Savoirs rédactionnels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u="sng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- Lecture et écriture d’un genre </a:t>
            </a:r>
            <a:endParaRPr lang="fr-FR" sz="8000" u="sng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marL="1320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Le courrier de sollicitation auprès d’une administration</a:t>
            </a:r>
            <a:endParaRPr lang="fr-FR" sz="8000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u="sng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- Procédés d’écriture</a:t>
            </a:r>
            <a:endParaRPr lang="fr-FR" sz="8000" u="sng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marL="1320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• Le positionnement et la situation de l’émetteur</a:t>
            </a:r>
            <a:endParaRPr lang="fr-FR" sz="8000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marL="1320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• La description et la justification de la requête</a:t>
            </a:r>
            <a:endParaRPr lang="fr-FR" sz="8000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marL="1320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• Les codes et règles du courrier aux administrations</a:t>
            </a:r>
            <a:endParaRPr lang="fr-FR" sz="8000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marL="1320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• Le lexique du souhait, de la demande, de l’autorisation</a:t>
            </a:r>
            <a:endParaRPr lang="fr-FR" sz="8000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marL="1320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kern="150" dirty="0" smtClean="0">
                <a:solidFill>
                  <a:srgbClr val="FF0000"/>
                </a:solidFill>
                <a:latin typeface="Arial"/>
                <a:ea typeface="Times New Roman"/>
                <a:cs typeface="Mangal"/>
              </a:rPr>
              <a:t>• Les modes et temps des verbes : conditionnel</a:t>
            </a:r>
            <a:endParaRPr lang="fr-FR" sz="8000" kern="150" dirty="0" smtClean="0">
              <a:solidFill>
                <a:srgbClr val="FF0000"/>
              </a:solidFill>
              <a:latin typeface="Arial Narrow"/>
              <a:ea typeface="Times New Roman"/>
              <a:cs typeface="Mangal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B062356E-43D9-4A32-80F5-535A778CE5FD}" type="slidenum">
              <a:rPr lang="fr-FR"/>
              <a:pPr>
                <a:defRPr/>
              </a:pPr>
              <a:t>17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Un exemple de courrier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325" y="908050"/>
            <a:ext cx="7521575" cy="53292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SARL   ESCOUZEL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Produits régionaux et biologiques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Place Royale                                                                                </a:t>
            </a:r>
            <a:r>
              <a:rPr lang="fr-FR" sz="4000" dirty="0" err="1" smtClean="0"/>
              <a:t>Labastide</a:t>
            </a:r>
            <a:r>
              <a:rPr lang="fr-FR" sz="4000" dirty="0" smtClean="0"/>
              <a:t>, le 1</a:t>
            </a:r>
            <a:r>
              <a:rPr lang="fr-FR" sz="4000" baseline="30000" dirty="0" smtClean="0"/>
              <a:t>er</a:t>
            </a:r>
            <a:r>
              <a:rPr lang="fr-FR" sz="4000" dirty="0" smtClean="0"/>
              <a:t> octobre 2011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40240 </a:t>
            </a:r>
            <a:r>
              <a:rPr lang="fr-FR" sz="4000" dirty="0" err="1" smtClean="0"/>
              <a:t>Labastide</a:t>
            </a:r>
            <a:r>
              <a:rPr lang="fr-FR" sz="4000" dirty="0" smtClean="0"/>
              <a:t> d’Armagnac                                                                                                           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 				               </a:t>
            </a:r>
          </a:p>
          <a:p>
            <a:pPr marL="321786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Monsieur le Maire</a:t>
            </a:r>
          </a:p>
          <a:p>
            <a:pPr marL="321786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Hôtel de Ville</a:t>
            </a:r>
          </a:p>
          <a:p>
            <a:pPr marL="321786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Place Royale             </a:t>
            </a:r>
          </a:p>
          <a:p>
            <a:pPr marL="321786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40240 </a:t>
            </a:r>
            <a:r>
              <a:rPr lang="fr-FR" sz="4000" dirty="0" err="1" smtClean="0"/>
              <a:t>Labastide</a:t>
            </a:r>
            <a:r>
              <a:rPr lang="fr-FR" sz="4000" dirty="0" smtClean="0"/>
              <a:t> d’Armagnac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Objet : modification couleur menuiseries extérieures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Monsieur le Maire,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</a:t>
            </a:r>
          </a:p>
          <a:p>
            <a:pPr marL="0" indent="2063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Comme suite à notre courrier du 24 août dernier au service départemental de l’architecture et du patrimoine des Landes, et à la rencontre du 22 septembre avec Monsieur </a:t>
            </a:r>
            <a:r>
              <a:rPr lang="fr-FR" sz="4000" dirty="0" err="1" smtClean="0"/>
              <a:t>Gileti</a:t>
            </a:r>
            <a:r>
              <a:rPr lang="fr-FR" sz="4000" dirty="0" smtClean="0"/>
              <a:t>, architecte des Bâtiments de France et à son courrier du 29, nous avons pris bonne note des références qu’il nous a conseillées.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</a:t>
            </a:r>
          </a:p>
          <a:p>
            <a:pPr marL="0" indent="2063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Nous avons donc l’honneur de vous informer que, conformément à l’avis de Monsieur </a:t>
            </a:r>
            <a:r>
              <a:rPr lang="fr-FR" sz="4000" dirty="0" err="1" smtClean="0"/>
              <a:t>Gileti</a:t>
            </a:r>
            <a:r>
              <a:rPr lang="fr-FR" sz="4000" dirty="0" smtClean="0"/>
              <a:t>, nous allons utiliser, pour la peinture des menuiseries extérieures de notre commerce de </a:t>
            </a:r>
            <a:r>
              <a:rPr lang="fr-FR" sz="4000" dirty="0" err="1" smtClean="0"/>
              <a:t>Labastide</a:t>
            </a:r>
            <a:r>
              <a:rPr lang="fr-FR" sz="4000" dirty="0" smtClean="0"/>
              <a:t> d’Armagnac , les références des couleurs suivantes :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 </a:t>
            </a:r>
            <a:r>
              <a:rPr lang="fr-FR" sz="4000" i="1" dirty="0" smtClean="0"/>
              <a:t>Nuancier </a:t>
            </a:r>
            <a:r>
              <a:rPr lang="fr-FR" sz="4000" i="1" dirty="0" err="1" smtClean="0"/>
              <a:t>Sikkens</a:t>
            </a:r>
            <a:r>
              <a:rPr lang="fr-FR" sz="4000" i="1" dirty="0" smtClean="0"/>
              <a:t> </a:t>
            </a:r>
            <a:r>
              <a:rPr lang="fr-FR" sz="4000" i="1" dirty="0" err="1" smtClean="0"/>
              <a:t>Color</a:t>
            </a:r>
            <a:r>
              <a:rPr lang="fr-FR" sz="4000" i="1" dirty="0" smtClean="0"/>
              <a:t>, collection 2021, page 88, G8.1060 ou G8.1070</a:t>
            </a:r>
            <a:r>
              <a:rPr lang="fr-FR" sz="40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Nous vous prions d’agréer, Monsieur le Maire, l’expression de nos salutations les plus distinguées.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                                                                                                                             Le Gérant, Pierre </a:t>
            </a:r>
            <a:r>
              <a:rPr lang="fr-FR" sz="4000" dirty="0" err="1" smtClean="0"/>
              <a:t>Escouzel</a:t>
            </a:r>
            <a:r>
              <a:rPr lang="fr-FR" sz="40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 copie : M. </a:t>
            </a:r>
            <a:r>
              <a:rPr lang="fr-FR" sz="4000" dirty="0" err="1" smtClean="0"/>
              <a:t>Gileti</a:t>
            </a:r>
            <a:r>
              <a:rPr lang="fr-FR" sz="4000" dirty="0" smtClean="0"/>
              <a:t>      </a:t>
            </a: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  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4B19652D-1F14-4CFE-BC71-5F9766B8DA79}" type="slidenum">
              <a:rPr lang="fr-FR"/>
              <a:pPr>
                <a:defRPr/>
              </a:pPr>
              <a:t>18</a:t>
            </a:fld>
            <a:endParaRPr lang="fr-FR" dirty="0"/>
          </a:p>
        </p:txBody>
      </p:sp>
      <p:pic>
        <p:nvPicPr>
          <p:cNvPr id="26630" name="Image 11" descr="label-ab-europ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981075"/>
            <a:ext cx="576262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outon d'action : Personnalisé 5">
            <a:hlinkClick r:id="rId4" action="ppaction://hlinksldjump" highlightClick="1"/>
          </p:cNvPr>
          <p:cNvSpPr/>
          <p:nvPr/>
        </p:nvSpPr>
        <p:spPr>
          <a:xfrm>
            <a:off x="179388" y="5805488"/>
            <a:ext cx="431800" cy="215900"/>
          </a:xfrm>
          <a:prstGeom prst="actionButtonBlan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/>
              <a:t>+1</a:t>
            </a:r>
          </a:p>
        </p:txBody>
      </p:sp>
      <p:sp>
        <p:nvSpPr>
          <p:cNvPr id="7" name="Bouton d'action : Personnalisé 6">
            <a:hlinkClick r:id="rId5" action="ppaction://hlinksldjump" highlightClick="1"/>
          </p:cNvPr>
          <p:cNvSpPr/>
          <p:nvPr/>
        </p:nvSpPr>
        <p:spPr>
          <a:xfrm>
            <a:off x="171450" y="5326063"/>
            <a:ext cx="431800" cy="263525"/>
          </a:xfrm>
          <a:prstGeom prst="actionButtonBlan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/>
              <a:t>+2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831850"/>
          </a:xfrm>
        </p:spPr>
        <p:txBody>
          <a:bodyPr/>
          <a:lstStyle/>
          <a:p>
            <a:pPr eaLnBrk="1" hangingPunct="1"/>
            <a:r>
              <a:rPr lang="fr-FR" smtClean="0"/>
              <a:t>Exploitation des cinq niveaux </a:t>
            </a:r>
            <a:r>
              <a:rPr lang="fr-FR" sz="1800" smtClean="0"/>
              <a:t>(RC Annexe III c)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822325" y="1268413"/>
            <a:ext cx="7521575" cy="4968875"/>
          </a:xfrm>
        </p:spPr>
        <p:txBody>
          <a:bodyPr/>
          <a:lstStyle/>
          <a:p>
            <a:pPr eaLnBrk="1" hangingPunct="1"/>
            <a:r>
              <a:rPr lang="fr-FR" sz="2000" smtClean="0">
                <a:solidFill>
                  <a:srgbClr val="002060"/>
                </a:solidFill>
              </a:rPr>
              <a:t>1. Communication et énonciation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Contexte, situation de communication et ses marques dans l’énonciation du texte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identités des interlocuteurs, pronoms personnels, indicateurs temporels, temps verbaux  (antériorité, simultanéité, postériorité)</a:t>
            </a:r>
            <a:endParaRPr lang="fr-FR" sz="2000" smtClean="0">
              <a:solidFill>
                <a:srgbClr val="002060"/>
              </a:solidFill>
            </a:endParaRPr>
          </a:p>
          <a:p>
            <a:pPr eaLnBrk="1" hangingPunct="1"/>
            <a:r>
              <a:rPr lang="fr-FR" sz="2000" smtClean="0">
                <a:solidFill>
                  <a:srgbClr val="002060"/>
                </a:solidFill>
              </a:rPr>
              <a:t>2. Visées et enjeux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Visée informative avec un enjeu « civique » implicite.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Mode indicatif, phrases déclaratives, mise en paragraphes, valorisation de la décision, lexique  « neutre »</a:t>
            </a:r>
          </a:p>
          <a:p>
            <a:pPr eaLnBrk="1" hangingPunct="1"/>
            <a:r>
              <a:rPr lang="fr-FR" sz="2000" smtClean="0">
                <a:solidFill>
                  <a:srgbClr val="002060"/>
                </a:solidFill>
              </a:rPr>
              <a:t>3.Genres des documents professionnels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Le courrier d’information d’un  commerçant  à une administration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Mise en page du courrier, formules d’usage…</a:t>
            </a:r>
          </a:p>
          <a:p>
            <a:pPr eaLnBrk="1" hangingPunct="1"/>
            <a:endParaRPr lang="fr-FR" sz="2400" b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17B47044-E94F-4CCC-8F4F-37B05B9C19E0}" type="slidenum">
              <a:rPr lang="fr-FR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8" name="Bouton d'action : Personnalisé 7">
            <a:hlinkClick r:id="rId3" action="ppaction://hlinksldjump" highlightClick="1"/>
          </p:cNvPr>
          <p:cNvSpPr/>
          <p:nvPr/>
        </p:nvSpPr>
        <p:spPr>
          <a:xfrm>
            <a:off x="250825" y="5981700"/>
            <a:ext cx="612775" cy="287338"/>
          </a:xfrm>
          <a:prstGeom prst="actionButtonBlan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Courrier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9107098">
            <a:off x="801688" y="1817688"/>
            <a:ext cx="6294437" cy="12033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Des compétences…</a:t>
            </a:r>
            <a:br>
              <a:rPr lang="fr-FR" dirty="0" smtClean="0"/>
            </a:br>
            <a:r>
              <a:rPr lang="fr-FR" dirty="0" smtClean="0"/>
              <a:t>aux ateliers rédactionnels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9127090">
            <a:off x="1646238" y="3154363"/>
            <a:ext cx="5708650" cy="3984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600" b="1"/>
              <a:t>Programme national de pilotage</a:t>
            </a:r>
          </a:p>
        </p:txBody>
      </p:sp>
      <p:pic>
        <p:nvPicPr>
          <p:cNvPr id="10244" name="Picture 2" descr="E:\Mes docs\DD_Paris\AL\2010_2011\BTS_SIO\MENJVA_LOGO_Q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333375"/>
            <a:ext cx="21431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4140200" y="6265863"/>
            <a:ext cx="4368800" cy="330200"/>
          </a:xfrm>
          <a:prstGeom prst="rect">
            <a:avLst/>
          </a:prstGeom>
        </p:spPr>
        <p:txBody>
          <a:bodyPr tIns="9144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sz="1600" cap="none" spc="300">
                <a:latin typeface="Calibri" pitchFamily="34" charset="0"/>
                <a:cs typeface="Calibri" pitchFamily="34" charset="0"/>
              </a:rPr>
              <a:t>Poitiers – 13 &amp; 14 octobre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Exploitation des cinq niveaux (suite)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992687"/>
          </a:xfrm>
        </p:spPr>
        <p:txBody>
          <a:bodyPr/>
          <a:lstStyle/>
          <a:p>
            <a:pPr eaLnBrk="1" hangingPunct="1"/>
            <a:r>
              <a:rPr lang="fr-FR" sz="2000" smtClean="0">
                <a:solidFill>
                  <a:srgbClr val="002060"/>
                </a:solidFill>
              </a:rPr>
              <a:t>4. Lexique professionnel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Lexique thématique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Lexique usuel codifié selon l’usage et les relations (hiérarchiques ou entre « pairs »)</a:t>
            </a:r>
            <a:endParaRPr lang="fr-FR" sz="2000" smtClean="0">
              <a:solidFill>
                <a:srgbClr val="002060"/>
              </a:solidFill>
            </a:endParaRPr>
          </a:p>
          <a:p>
            <a:pPr eaLnBrk="1" hangingPunct="1"/>
            <a:r>
              <a:rPr lang="fr-FR" sz="2000" smtClean="0">
                <a:solidFill>
                  <a:srgbClr val="002060"/>
                </a:solidFill>
              </a:rPr>
              <a:t>5. Mobilisation de connaissances et de codes orthographique, grammatical et syntaxique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 Les caractères typographiques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 Les « marques de personne », les modes et temps verbaux, (valeurs et conjugaisons), les accords, la syntaxe, la ponctuation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La cohésion du texte (connecteurs, faits de reprise) et cohérence logique (mise en paragraphes, progression de l’information)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Les niveaux de langue et l’orthographe lexicale.</a:t>
            </a:r>
          </a:p>
          <a:p>
            <a:pPr eaLnBrk="1" hangingPunct="1"/>
            <a:r>
              <a:rPr lang="fr-FR" sz="2000" smtClean="0">
                <a:solidFill>
                  <a:srgbClr val="002060"/>
                </a:solidFill>
              </a:rPr>
              <a:t>Une révision en situation, au fil de l’écriture et de la réécriture.</a:t>
            </a:r>
          </a:p>
          <a:p>
            <a:pPr eaLnBrk="1" hangingPunct="1"/>
            <a:endParaRPr lang="fr-FR" sz="2000" smtClean="0">
              <a:solidFill>
                <a:schemeClr val="tx1"/>
              </a:solidFill>
            </a:endParaRPr>
          </a:p>
          <a:p>
            <a:pPr eaLnBrk="1" hangingPunct="1"/>
            <a:endParaRPr lang="fr-FR" b="0" smtClean="0"/>
          </a:p>
          <a:p>
            <a:pPr eaLnBrk="1" hangingPunct="1"/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42411247-0AF0-4A57-BF13-65E3DBBA468B}" type="slidenum">
              <a:rPr lang="fr-FR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7" name="Bouton d'action : Personnalisé 6">
            <a:hlinkClick r:id="rId3" action="ppaction://hlinksldjump" highlightClick="1"/>
          </p:cNvPr>
          <p:cNvSpPr/>
          <p:nvPr/>
        </p:nvSpPr>
        <p:spPr>
          <a:xfrm>
            <a:off x="250825" y="5981700"/>
            <a:ext cx="612775" cy="287338"/>
          </a:xfrm>
          <a:prstGeom prst="actionButtonBlan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Courrier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>
          <a:xfrm>
            <a:off x="827088" y="1484313"/>
            <a:ext cx="7521575" cy="2232025"/>
          </a:xfrm>
        </p:spPr>
        <p:txBody>
          <a:bodyPr/>
          <a:lstStyle/>
          <a:p>
            <a:pPr algn="ctr"/>
            <a:r>
              <a:rPr lang="fr-FR" sz="3600" smtClean="0"/>
              <a:t>4. </a:t>
            </a:r>
            <a:br>
              <a:rPr lang="fr-FR" sz="3600" smtClean="0"/>
            </a:br>
            <a:r>
              <a:rPr lang="fr-FR" sz="3600" smtClean="0"/>
              <a:t>Quels types d’ateliers et comment les mettre en place ?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46F6B7D5-C1BC-49FC-9796-22333DE796C2}" type="slidenum">
              <a:rPr lang="fr-FR"/>
              <a:pPr>
                <a:defRPr/>
              </a:pPr>
              <a:t>21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>
          <a:xfrm>
            <a:off x="827088" y="404813"/>
            <a:ext cx="7521575" cy="549275"/>
          </a:xfrm>
        </p:spPr>
        <p:txBody>
          <a:bodyPr/>
          <a:lstStyle/>
          <a:p>
            <a:r>
              <a:rPr lang="fr-FR" smtClean="0"/>
              <a:t>Différents types d’ateliers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67674656-F685-48DA-AAC0-A1E3354504F5}" type="slidenum">
              <a:rPr lang="fr-FR"/>
              <a:pPr>
                <a:defRPr/>
              </a:pPr>
              <a:t>22</a:t>
            </a:fld>
            <a:endParaRPr lang="fr-FR" dirty="0"/>
          </a:p>
        </p:txBody>
      </p:sp>
      <p:sp>
        <p:nvSpPr>
          <p:cNvPr id="30725" name="ZoneTexte 4"/>
          <p:cNvSpPr txBox="1">
            <a:spLocks noChangeArrowheads="1"/>
          </p:cNvSpPr>
          <p:nvPr/>
        </p:nvSpPr>
        <p:spPr bwMode="auto">
          <a:xfrm>
            <a:off x="827088" y="1196975"/>
            <a:ext cx="7345362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Franklin Gothic Book" pitchFamily="34" charset="0"/>
            </a:endParaRPr>
          </a:p>
          <a:p>
            <a:pPr>
              <a:buFontTx/>
              <a:buChar char="-"/>
            </a:pPr>
            <a:r>
              <a:rPr lang="fr-FR" sz="2000" b="1">
                <a:latin typeface="Franklin Gothic Book" pitchFamily="34" charset="0"/>
              </a:rPr>
              <a:t> Ateliers d’observation et d’analyse du réel </a:t>
            </a:r>
            <a:r>
              <a:rPr lang="fr-FR" sz="2000">
                <a:latin typeface="Franklin Gothic Book" pitchFamily="34" charset="0"/>
              </a:rPr>
              <a:t>à partir de documents et supports de communication existants,</a:t>
            </a:r>
          </a:p>
          <a:p>
            <a:pPr>
              <a:buFontTx/>
              <a:buChar char="-"/>
            </a:pPr>
            <a:endParaRPr lang="fr-FR" sz="2000">
              <a:latin typeface="Franklin Gothic Book" pitchFamily="34" charset="0"/>
            </a:endParaRPr>
          </a:p>
          <a:p>
            <a:pPr>
              <a:buFontTx/>
              <a:buChar char="-"/>
            </a:pPr>
            <a:r>
              <a:rPr lang="fr-FR" sz="2000" b="1">
                <a:latin typeface="Franklin Gothic Book" pitchFamily="34" charset="0"/>
              </a:rPr>
              <a:t> Ateliers de simulation </a:t>
            </a:r>
            <a:r>
              <a:rPr lang="fr-FR" sz="2000">
                <a:latin typeface="Franklin Gothic Book" pitchFamily="34" charset="0"/>
              </a:rPr>
              <a:t>de situations professionnelles,</a:t>
            </a:r>
          </a:p>
          <a:p>
            <a:endParaRPr lang="fr-FR" sz="2000">
              <a:latin typeface="Franklin Gothic Book" pitchFamily="34" charset="0"/>
            </a:endParaRPr>
          </a:p>
          <a:p>
            <a:pPr>
              <a:buFontTx/>
              <a:buChar char="-"/>
            </a:pPr>
            <a:r>
              <a:rPr lang="fr-FR" sz="2000" b="1">
                <a:latin typeface="Franklin Gothic Book" pitchFamily="34" charset="0"/>
              </a:rPr>
              <a:t> Ateliers de production </a:t>
            </a:r>
            <a:r>
              <a:rPr lang="fr-FR" sz="2000">
                <a:latin typeface="Franklin Gothic Book" pitchFamily="34" charset="0"/>
              </a:rPr>
              <a:t>à partir de demandes réelles,</a:t>
            </a:r>
          </a:p>
          <a:p>
            <a:r>
              <a:rPr lang="fr-FR" sz="2000">
                <a:latin typeface="Franklin Gothic Book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fr-FR" sz="2000" b="1">
                <a:latin typeface="Franklin Gothic Book" pitchFamily="34" charset="0"/>
              </a:rPr>
              <a:t> Ateliers de partage d’expériences de production </a:t>
            </a:r>
            <a:r>
              <a:rPr lang="fr-FR" sz="2000">
                <a:latin typeface="Franklin Gothic Book" pitchFamily="34" charset="0"/>
              </a:rPr>
              <a:t>après des PFMP,</a:t>
            </a:r>
          </a:p>
          <a:p>
            <a:r>
              <a:rPr lang="fr-FR" sz="2000">
                <a:latin typeface="Franklin Gothic Book" pitchFamily="34" charset="0"/>
              </a:rPr>
              <a:t> </a:t>
            </a:r>
          </a:p>
          <a:p>
            <a:r>
              <a:rPr lang="fr-FR" sz="2000" b="1">
                <a:latin typeface="Franklin Gothic Book" pitchFamily="34" charset="0"/>
              </a:rPr>
              <a:t>- Ateliers de transposition rédactionnelle </a:t>
            </a:r>
            <a:r>
              <a:rPr lang="fr-FR" sz="2000">
                <a:latin typeface="Franklin Gothic Book" pitchFamily="34" charset="0"/>
              </a:rPr>
              <a:t>(changement d’énonciateur, de cibles, de contraintes, de supports… dans des contextes plus ou moins critiques,</a:t>
            </a:r>
          </a:p>
          <a:p>
            <a:endParaRPr lang="fr-FR" sz="2000">
              <a:latin typeface="Franklin Gothic Book" pitchFamily="34" charset="0"/>
            </a:endParaRPr>
          </a:p>
          <a:p>
            <a:r>
              <a:rPr lang="fr-FR" sz="2000">
                <a:latin typeface="Franklin Gothic Book" pitchFamily="34" charset="0"/>
              </a:rPr>
              <a:t>- </a:t>
            </a:r>
            <a:r>
              <a:rPr lang="fr-FR" sz="2000" b="1">
                <a:latin typeface="Franklin Gothic Book" pitchFamily="34" charset="0"/>
              </a:rPr>
              <a:t>Ateliers d’auto-formation, </a:t>
            </a:r>
            <a:r>
              <a:rPr lang="fr-FR" sz="2000">
                <a:latin typeface="Franklin Gothic Book" pitchFamily="34" charset="0"/>
              </a:rPr>
              <a:t>notamment aux logiciels dédiés.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1263650"/>
          </a:xfrm>
        </p:spPr>
        <p:txBody>
          <a:bodyPr/>
          <a:lstStyle/>
          <a:p>
            <a:pPr eaLnBrk="1" hangingPunct="1"/>
            <a:r>
              <a:rPr lang="fr-FR" smtClean="0"/>
              <a:t>Avec une organisation propre à chaque établissement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>
          <a:xfrm>
            <a:off x="822325" y="1557338"/>
            <a:ext cx="7637463" cy="4464050"/>
          </a:xfrm>
        </p:spPr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r>
              <a:rPr lang="fr-FR" sz="2400" smtClean="0">
                <a:solidFill>
                  <a:schemeClr val="tx1"/>
                </a:solidFill>
              </a:rPr>
              <a:t>Des séances en co-animation dans le cadre (et/ou) </a:t>
            </a:r>
            <a:r>
              <a:rPr lang="fr-FR" sz="2400" b="0" smtClean="0">
                <a:solidFill>
                  <a:schemeClr val="tx1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fr-FR" sz="2400" b="0" smtClean="0">
                <a:solidFill>
                  <a:schemeClr val="tx1"/>
                </a:solidFill>
              </a:rPr>
              <a:t>des  horaires dédiés à l’Enseignement Général en Lien avec la Spécialité (EGLS),</a:t>
            </a:r>
          </a:p>
          <a:p>
            <a:pPr eaLnBrk="1" hangingPunct="1">
              <a:buFontTx/>
              <a:buChar char="-"/>
            </a:pPr>
            <a:r>
              <a:rPr lang="fr-FR" sz="2400" b="0" smtClean="0">
                <a:solidFill>
                  <a:schemeClr val="tx1"/>
                </a:solidFill>
              </a:rPr>
              <a:t>des  horaires dédiés à l’accompagnement personnalisé (AP),</a:t>
            </a:r>
          </a:p>
          <a:p>
            <a:pPr eaLnBrk="1" hangingPunct="1">
              <a:buFontTx/>
              <a:buChar char="-"/>
            </a:pPr>
            <a:r>
              <a:rPr lang="fr-FR" sz="2400" b="0" smtClean="0">
                <a:solidFill>
                  <a:schemeClr val="tx1"/>
                </a:solidFill>
              </a:rPr>
              <a:t>des PFMP : avant, pendant et après,</a:t>
            </a:r>
          </a:p>
          <a:p>
            <a:pPr eaLnBrk="1" hangingPunct="1">
              <a:buFontTx/>
              <a:buChar char="-"/>
            </a:pPr>
            <a:r>
              <a:rPr lang="fr-FR" sz="2400" b="0" smtClean="0">
                <a:solidFill>
                  <a:schemeClr val="tx1"/>
                </a:solidFill>
              </a:rPr>
              <a:t>de projets à caractère pluridisciplinaire et professionnel,</a:t>
            </a:r>
          </a:p>
          <a:p>
            <a:pPr eaLnBrk="1" hangingPunct="1"/>
            <a:r>
              <a:rPr lang="fr-FR" sz="2400" b="0" smtClean="0">
                <a:solidFill>
                  <a:schemeClr val="tx1"/>
                </a:solidFill>
              </a:rPr>
              <a:t>→  Pas d’horaires spécifiques. Projet d’établissement.</a:t>
            </a:r>
          </a:p>
          <a:p>
            <a:pPr eaLnBrk="1" hangingPunct="1">
              <a:buFontTx/>
              <a:buChar char="-"/>
            </a:pPr>
            <a:endParaRPr lang="fr-FR" smtClean="0"/>
          </a:p>
          <a:p>
            <a:pPr eaLnBrk="1" hangingPunct="1">
              <a:buFontTx/>
              <a:buChar char="-"/>
            </a:pPr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6111FB1F-48EA-46CC-8477-CB49E149FEA5}" type="slidenum">
              <a:rPr lang="fr-FR"/>
              <a:pPr>
                <a:defRPr/>
              </a:pPr>
              <a:t>23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En guise de conclusion…</a:t>
            </a:r>
          </a:p>
        </p:txBody>
      </p:sp>
      <p:sp>
        <p:nvSpPr>
          <p:cNvPr id="58370" name="Espace réservé du contenu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416425"/>
          </a:xfrm>
        </p:spPr>
        <p:txBody>
          <a:bodyPr/>
          <a:lstStyle/>
          <a:p>
            <a:pPr algn="ctr" eaLnBrk="1" hangingPunct="1">
              <a:defRPr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« </a:t>
            </a:r>
            <a:r>
              <a:rPr lang="fr-FR" sz="2800" cap="all" dirty="0" smtClean="0">
                <a:solidFill>
                  <a:schemeClr val="tx1"/>
                </a:solidFill>
              </a:rPr>
              <a:t>é</a:t>
            </a:r>
            <a:r>
              <a:rPr lang="fr-FR" sz="2800" dirty="0" smtClean="0">
                <a:solidFill>
                  <a:schemeClr val="tx1"/>
                </a:solidFill>
              </a:rPr>
              <a:t>crire est toujours un art plein de rencontres.</a:t>
            </a:r>
          </a:p>
          <a:p>
            <a:pPr algn="ctr" eaLnBrk="1" hangingPunct="1"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La lettre la plus simple suppose un choix entre</a:t>
            </a:r>
          </a:p>
          <a:p>
            <a:pPr algn="ctr" eaLnBrk="1" hangingPunct="1"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des milliers de mots, dont la plupart sont</a:t>
            </a:r>
          </a:p>
          <a:p>
            <a:pPr algn="ctr" eaLnBrk="1" hangingPunct="1"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étrangers à ce que vous voulez dire. »</a:t>
            </a:r>
          </a:p>
          <a:p>
            <a:pPr algn="ctr" eaLnBrk="1" hangingPunct="1">
              <a:defRPr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r" eaLnBrk="1" hangingPunct="1">
              <a:defRPr/>
            </a:pPr>
            <a:r>
              <a:rPr lang="fr-FR" sz="2000" b="0" i="1" dirty="0" smtClean="0">
                <a:solidFill>
                  <a:schemeClr val="tx1"/>
                </a:solidFill>
              </a:rPr>
              <a:t>Alain - 1934</a:t>
            </a:r>
          </a:p>
          <a:p>
            <a:pPr eaLnBrk="1" hangingPunct="1">
              <a:defRPr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143C185B-6EE3-4BFF-B69A-16C056881DA1}" type="slidenum">
              <a:rPr lang="fr-FR"/>
              <a:pPr>
                <a:defRPr/>
              </a:pPr>
              <a:t>24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687388"/>
          </a:xfrm>
        </p:spPr>
        <p:txBody>
          <a:bodyPr/>
          <a:lstStyle/>
          <a:p>
            <a:pPr eaLnBrk="1" hangingPunct="1"/>
            <a:r>
              <a:rPr lang="fr-FR" sz="3600" smtClean="0"/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921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3200" dirty="0" smtClean="0">
                <a:solidFill>
                  <a:schemeClr val="accent6">
                    <a:lumMod val="50000"/>
                  </a:schemeClr>
                </a:solidFill>
              </a:rPr>
              <a:t>Pourquoi des ateliers rédactionnels ?  </a:t>
            </a:r>
            <a:endParaRPr lang="fr-FR" sz="3200" b="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3200" dirty="0" smtClean="0">
                <a:solidFill>
                  <a:schemeClr val="accent6">
                    <a:lumMod val="50000"/>
                  </a:schemeClr>
                </a:solidFill>
              </a:rPr>
              <a:t>Quels objectifs  et quelles démarches?</a:t>
            </a:r>
            <a:endParaRPr lang="fr-FR" sz="3200" b="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3200" dirty="0" smtClean="0">
                <a:solidFill>
                  <a:schemeClr val="accent6">
                    <a:lumMod val="50000"/>
                  </a:schemeClr>
                </a:solidFill>
              </a:rPr>
              <a:t>Pour quels apprentissages?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3200" dirty="0" smtClean="0">
                <a:solidFill>
                  <a:schemeClr val="accent6">
                    <a:lumMod val="50000"/>
                  </a:schemeClr>
                </a:solidFill>
              </a:rPr>
              <a:t>Quels types d’ateliers et comment les mettre en place 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3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4CD14B62-5F23-4A41-8503-704C939D6855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4648200"/>
          </a:xfrm>
        </p:spPr>
        <p:txBody>
          <a:bodyPr/>
          <a:lstStyle/>
          <a:p>
            <a:pPr algn="ctr" eaLnBrk="1" hangingPunct="1"/>
            <a:r>
              <a:rPr lang="fr-FR" sz="3600" smtClean="0"/>
              <a:t>1. </a:t>
            </a:r>
            <a:br>
              <a:rPr lang="fr-FR" sz="3600" smtClean="0"/>
            </a:br>
            <a:r>
              <a:rPr lang="fr-FR" sz="3600" smtClean="0"/>
              <a:t>Pourquoi des ateliers rédactionnels 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3182F261-EF87-4F3B-8A77-2B552672617D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976313"/>
          </a:xfrm>
        </p:spPr>
        <p:txBody>
          <a:bodyPr/>
          <a:lstStyle/>
          <a:p>
            <a:pPr eaLnBrk="1" hangingPunct="1"/>
            <a:r>
              <a:rPr lang="fr-FR" smtClean="0"/>
              <a:t>Des compétences rédactionnelles indispensables au professionnel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325" y="1989138"/>
            <a:ext cx="7521575" cy="36718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</a:rPr>
              <a:t>Note d’opportunité </a:t>
            </a:r>
          </a:p>
          <a:p>
            <a:pPr indent="2063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200" i="1" dirty="0" smtClean="0">
                <a:solidFill>
                  <a:schemeClr val="accent6">
                    <a:lumMod val="50000"/>
                  </a:schemeClr>
                </a:solidFill>
              </a:rPr>
              <a:t>« La compétence à communiquer intègre une maîtrise langagière spécifique du métier et une utilisation du lexique de l’organisation dans tout type de contexte et de situation professionnels. 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1700" b="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130FB20-AC9C-447D-8E28-C1A95361F5AC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Des compétences rédactionnelles indispensables au professionnel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088" y="1125538"/>
            <a:ext cx="7521575" cy="4841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</a:rPr>
              <a:t>Le Référentiel d’Activités Professionnelles  (RAP)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indent="2063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b="0" i="1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fr-FR" sz="2800" b="0" i="1" dirty="0" smtClean="0">
                <a:solidFill>
                  <a:schemeClr val="accent6">
                    <a:lumMod val="50000"/>
                  </a:schemeClr>
                </a:solidFill>
              </a:rPr>
              <a:t>  </a:t>
            </a:r>
            <a:r>
              <a:rPr lang="fr-FR" sz="2400" i="1" dirty="0" smtClean="0">
                <a:solidFill>
                  <a:schemeClr val="accent6">
                    <a:lumMod val="50000"/>
                  </a:schemeClr>
                </a:solidFill>
              </a:rPr>
              <a:t>Dans son rôle d’interface et de producteur de documents et de supports de communication, le titulaire du baccalauréat professionnel Gestion-Administration doit maîtriser la qualité de son expression écrite et orale. Vecteur de l’image de l’organisation, sa maîtrise de l’orthographe et de la syntaxe est impérative. 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1B83B8B-2535-4D68-BF2C-98D2A8BCDA5F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903288"/>
          </a:xfrm>
        </p:spPr>
        <p:txBody>
          <a:bodyPr/>
          <a:lstStyle/>
          <a:p>
            <a:pPr eaLnBrk="1" hangingPunct="1"/>
            <a:r>
              <a:rPr lang="fr-FR" smtClean="0"/>
              <a:t>Des compétences rédactionnelles complexes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827088" y="1341438"/>
            <a:ext cx="7521575" cy="4391025"/>
          </a:xfrm>
        </p:spPr>
        <p:txBody>
          <a:bodyPr/>
          <a:lstStyle/>
          <a:p>
            <a:pPr eaLnBrk="1" hangingPunct="1"/>
            <a:endParaRPr lang="fr-FR" sz="2400" b="0" smtClean="0"/>
          </a:p>
          <a:p>
            <a:pPr eaLnBrk="1" hangingPunct="1">
              <a:buFont typeface="Arial" charset="0"/>
              <a:buChar char="•"/>
            </a:pPr>
            <a:r>
              <a:rPr lang="fr-FR" sz="2400" smtClean="0"/>
              <a:t>Des situations de communication et des productions écrites très diverses.</a:t>
            </a:r>
          </a:p>
          <a:p>
            <a:pPr eaLnBrk="1" hangingPunct="1">
              <a:buFont typeface="Arial" charset="0"/>
              <a:buChar char="•"/>
            </a:pPr>
            <a:r>
              <a:rPr lang="fr-FR" sz="2400" smtClean="0"/>
              <a:t>Mobilisant des connaissances et capacités langagières spécifiques variant selon les productions attendues .</a:t>
            </a:r>
          </a:p>
          <a:p>
            <a:pPr eaLnBrk="1" hangingPunct="1">
              <a:buFont typeface="Arial" charset="0"/>
              <a:buChar char="•"/>
            </a:pPr>
            <a:r>
              <a:rPr lang="fr-FR" sz="2400" smtClean="0"/>
              <a:t>De la part d’élèves ou d’apprentis qui, au sortir de la troisième générale ou de la troisième préparant à la voie professionnelle, n’auront peut-être pas encore validé la compétence 1 du socle commun.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BF6F1B3-E7B0-4357-AAA5-337CF1FB9F12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903288"/>
          </a:xfrm>
        </p:spPr>
        <p:txBody>
          <a:bodyPr/>
          <a:lstStyle/>
          <a:p>
            <a:pPr eaLnBrk="1" hangingPunct="1"/>
            <a:r>
              <a:rPr lang="fr-FR" smtClean="0"/>
              <a:t>Une nécessaire collaboration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755650" y="1268413"/>
            <a:ext cx="7588250" cy="496887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fr-FR" sz="2800" smtClean="0"/>
              <a:t>Un enseignement en co-disciplinarité: professeur de français (PLP Lettres-histoire ou PLP langue-Lettres) et professeur d’économie-gestion.</a:t>
            </a:r>
          </a:p>
          <a:p>
            <a:pPr eaLnBrk="1" hangingPunct="1">
              <a:buFont typeface="Arial" charset="0"/>
              <a:buChar char="•"/>
            </a:pPr>
            <a:r>
              <a:rPr lang="fr-FR" sz="2800" smtClean="0"/>
              <a:t>Chaque professeur apportant, selon les productions travaillées, ses compétences disciplinaires spécifiques</a:t>
            </a:r>
          </a:p>
          <a:p>
            <a:pPr eaLnBrk="1" hangingPunct="1">
              <a:buFont typeface="Arial" charset="0"/>
              <a:buChar char="•"/>
            </a:pPr>
            <a:r>
              <a:rPr lang="fr-FR" sz="2800" smtClean="0"/>
              <a:t>Dans un esprit de découverte, de mutualisation et d’enrichissement réciproques</a:t>
            </a:r>
          </a:p>
          <a:p>
            <a:pPr eaLnBrk="1" hangingPunct="1"/>
            <a:endParaRPr lang="fr-FR" sz="240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0FE7BF81-764F-4835-B54C-1EFD2329AEF1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Pour des finalités diverses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735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</a:rPr>
              <a:t>Pour faire  évoluer les représentations des jeunes dans l’apprentissage d’un métier :  liaison EG /EP.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</a:rPr>
              <a:t>Pour faciliter les poursuites d’études.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</a:rPr>
              <a:t>Pour parfaire les compétences  rédactionnelles des jeunes qu’elles soient professionnelles ou plus personnelles.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45B39F69-0D8D-4378-A280-169DB752F235}" type="slidenum">
              <a:rPr lang="fr-FR"/>
              <a:pPr>
                <a:defRPr/>
              </a:pPr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 - &amp;quot;Baccalauréat professionnel&amp;#x0D;&amp;#x0A;Gestion -- Administration&amp;quot;&quot;/&gt;&lt;property id=&quot;20307&quot; value=&quot;256&quot;/&gt;&lt;/object&gt;&lt;object type=&quot;3&quot; unique_id=&quot;10005&quot;&gt;&lt;property id=&quot;20148&quot; value=&quot;5&quot;/&gt;&lt;property id=&quot;20300&quot; value=&quot;Diapositive 2 - &amp;quot;Des compétences…&amp;#x0D;&amp;#x0A;aux ateliers rédactionnels&amp;quot;&quot;/&gt;&lt;property id=&quot;20307&quot; value=&quot;259&quot;/&gt;&lt;/object&gt;&lt;object type=&quot;3&quot; unique_id=&quot;10006&quot;&gt;&lt;property id=&quot;20148&quot; value=&quot;5&quot;/&gt;&lt;property id=&quot;20300&quot; value=&quot;Diapositive 3 - &amp;quot;Plan&amp;quot;&quot;/&gt;&lt;property id=&quot;20307&quot; value=&quot;265&quot;/&gt;&lt;/object&gt;&lt;object type=&quot;3&quot; unique_id=&quot;10007&quot;&gt;&lt;property id=&quot;20148&quot; value=&quot;5&quot;/&gt;&lt;property id=&quot;20300&quot; value=&quot;Diapositive 4 - &amp;quot;1. &amp;#x0D;&amp;#x0A;Pourquoi des ateliers rédactionnels ?&amp;quot;&quot;/&gt;&lt;property id=&quot;20307&quot; value=&quot;296&quot;/&gt;&lt;/object&gt;&lt;object type=&quot;3&quot; unique_id=&quot;10008&quot;&gt;&lt;property id=&quot;20148&quot; value=&quot;5&quot;/&gt;&lt;property id=&quot;20300&quot; value=&quot;Diapositive 5 - &amp;quot;Des compétences rédactionnelles indispensables au professionnel&amp;quot;&quot;/&gt;&lt;property id=&quot;20307&quot; value=&quot;261&quot;/&gt;&lt;/object&gt;&lt;object type=&quot;3&quot; unique_id=&quot;10009&quot;&gt;&lt;property id=&quot;20148&quot; value=&quot;5&quot;/&gt;&lt;property id=&quot;20300&quot; value=&quot;Diapositive 6 - &amp;quot;Des compétences rédactionnelles indispensables au professionnel&amp;quot;&quot;/&gt;&lt;property id=&quot;20307&quot; value=&quot;257&quot;/&gt;&lt;/object&gt;&lt;object type=&quot;3&quot; unique_id=&quot;10010&quot;&gt;&lt;property id=&quot;20148&quot; value=&quot;5&quot;/&gt;&lt;property id=&quot;20300&quot; value=&quot;Diapositive 7 - &amp;quot;Des compétences rédactionnelles complexes&amp;quot;&quot;/&gt;&lt;property id=&quot;20307&quot; value=&quot;283&quot;/&gt;&lt;/object&gt;&lt;object type=&quot;3&quot; unique_id=&quot;10011&quot;&gt;&lt;property id=&quot;20148&quot; value=&quot;5&quot;/&gt;&lt;property id=&quot;20300&quot; value=&quot;Diapositive 8 - &amp;quot;Une nécessaire collaboration&amp;quot;&quot;/&gt;&lt;property id=&quot;20307&quot; value=&quot;297&quot;/&gt;&lt;/object&gt;&lt;object type=&quot;3&quot; unique_id=&quot;10012&quot;&gt;&lt;property id=&quot;20148&quot; value=&quot;5&quot;/&gt;&lt;property id=&quot;20300&quot; value=&quot;Diapositive 9 - &amp;quot;Pour des finalités diverses&amp;quot;&quot;/&gt;&lt;property id=&quot;20307&quot; value=&quot;308&quot;/&gt;&lt;/object&gt;&lt;object type=&quot;3&quot; unique_id=&quot;10013&quot;&gt;&lt;property id=&quot;20148&quot; value=&quot;5&quot;/&gt;&lt;property id=&quot;20300&quot; value=&quot;Diapositive 10 - &amp;quot;2. &amp;#x0D;&amp;#x0A;Quels objectifs &amp;#x0D;&amp;#x0A;et quelles démarches ?&amp;#x0D;&amp;#x0A;&amp;quot;&quot;/&gt;&lt;property id=&quot;20307&quot; value=&quot;266&quot;/&gt;&lt;/object&gt;&lt;object type=&quot;3&quot; unique_id=&quot;10014&quot;&gt;&lt;property id=&quot;20148&quot; value=&quot;5&quot;/&gt;&lt;property id=&quot;20300&quot; value=&quot;Diapositive 11 - &amp;quot;Deux « cadres » de référence&amp;quot;&quot;/&gt;&lt;property id=&quot;20307&quot; value=&quot;286&quot;/&gt;&lt;/object&gt;&lt;object type=&quot;3&quot; unique_id=&quot;10015&quot;&gt;&lt;property id=&quot;20148&quot; value=&quot;5&quot;/&gt;&lt;property id=&quot;20300&quot; value=&quot;Diapositive 12 - &amp;quot;Les objectifs des ateliers rédactionnels (RC. Annexe III c)&amp;quot;&quot;/&gt;&lt;property id=&quot;20307&quot; value=&quot;288&quot;/&gt;&lt;/object&gt;&lt;object type=&quot;3&quot; unique_id=&quot;10016&quot;&gt;&lt;property id=&quot;20148&quot; value=&quot;5&quot;/&gt;&lt;property id=&quot;20300&quot; value=&quot;Diapositive 13 - &amp;quot;Dans la logique des situations professionnelles&amp;quot;&quot;/&gt;&lt;property id=&quot;20307&quot; value=&quot;289&quot;/&gt;&lt;/object&gt;&lt;object type=&quot;3&quot; unique_id=&quot;10017&quot;&gt;&lt;property id=&quot;20148&quot; value=&quot;5&quot;/&gt;&lt;property id=&quot;20300&quot; value=&quot;Diapositive 14 - &amp;quot;3 . &amp;#x0D;&amp;#x0A;Pour quels apprentissages ?&amp;quot;&quot;/&gt;&lt;property id=&quot;20307&quot; value=&quot;298&quot;/&gt;&lt;/object&gt;&lt;object type=&quot;3&quot; unique_id=&quot;10018&quot;&gt;&lt;property id=&quot;20148&quot; value=&quot;5&quot;/&gt;&lt;property id=&quot;20300&quot; value=&quot;Diapositive 15 - &amp;quot;Quelques genres d’écrits à travailler&amp;quot;&quot;/&gt;&lt;property id=&quot;20307&quot; value=&quot;274&quot;/&gt;&lt;/object&gt;&lt;object type=&quot;3&quot; unique_id=&quot;10019&quot;&gt;&lt;property id=&quot;20148&quot; value=&quot;5&quot;/&gt;&lt;property id=&quot;20300&quot; value=&quot;Diapositive 16 - &amp;quot;Leur présentation dans le référentiel&amp;quot;&quot;/&gt;&lt;property id=&quot;20307&quot; value=&quot;294&quot;/&gt;&lt;/object&gt;&lt;object type=&quot;3&quot; unique_id=&quot;10020&quot;&gt;&lt;property id=&quot;20148&quot; value=&quot;5&quot;/&gt;&lt;property id=&quot;20300&quot; value=&quot;Diapositive 17 - &amp;quot;Leur présentation dans le référentiel&amp;quot;&quot;/&gt;&lt;property id=&quot;20307&quot; value=&quot;295&quot;/&gt;&lt;/object&gt;&lt;object type=&quot;3&quot; unique_id=&quot;10021&quot;&gt;&lt;property id=&quot;20148&quot; value=&quot;5&quot;/&gt;&lt;property id=&quot;20300&quot; value=&quot;Diapositive 18 - &amp;quot;Un exemple de courrier&amp;quot;&quot;/&gt;&lt;property id=&quot;20307&quot; value=&quot;299&quot;/&gt;&lt;/object&gt;&lt;object type=&quot;3&quot; unique_id=&quot;10022&quot;&gt;&lt;property id=&quot;20148&quot; value=&quot;5&quot;/&gt;&lt;property id=&quot;20300&quot; value=&quot;Diapositive 19 - &amp;quot;Exploitation des cinq niveaux (RC Annexe III c)&amp;quot;&quot;/&gt;&lt;property id=&quot;20307&quot; value=&quot;300&quot;/&gt;&lt;/object&gt;&lt;object type=&quot;3&quot; unique_id=&quot;10023&quot;&gt;&lt;property id=&quot;20148&quot; value=&quot;5&quot;/&gt;&lt;property id=&quot;20300&quot; value=&quot;Diapositive 20 - &amp;quot;Exploitation des cinq niveaux (suite)&amp;quot;&quot;/&gt;&lt;property id=&quot;20307&quot; value=&quot;301&quot;/&gt;&lt;/object&gt;&lt;object type=&quot;3&quot; unique_id=&quot;10024&quot;&gt;&lt;property id=&quot;20148&quot; value=&quot;5&quot;/&gt;&lt;property id=&quot;20300&quot; value=&quot;Diapositive 21 - &amp;quot;4. &amp;#x0D;&amp;#x0A;Quels types d’ateliers et comment les mettre en place ?&amp;quot;&quot;/&gt;&lt;property id=&quot;20307&quot; value=&quot;304&quot;/&gt;&lt;/object&gt;&lt;object type=&quot;3&quot; unique_id=&quot;10025&quot;&gt;&lt;property id=&quot;20148&quot; value=&quot;5&quot;/&gt;&lt;property id=&quot;20300&quot; value=&quot;Diapositive 22 - &amp;quot;Différents types d’ateliers&amp;quot;&quot;/&gt;&lt;property id=&quot;20307&quot; value=&quot;305&quot;/&gt;&lt;/object&gt;&lt;object type=&quot;3&quot; unique_id=&quot;10026&quot;&gt;&lt;property id=&quot;20148&quot; value=&quot;5&quot;/&gt;&lt;property id=&quot;20300&quot; value=&quot;Diapositive 23 - &amp;quot;Avec une organisation propre à chaque établissement&amp;quot;&quot;/&gt;&lt;property id=&quot;20307&quot; value=&quot;306&quot;/&gt;&lt;/object&gt;&lt;object type=&quot;3&quot; unique_id=&quot;10027&quot;&gt;&lt;property id=&quot;20148&quot; value=&quot;5&quot;/&gt;&lt;property id=&quot;20300&quot; value=&quot;Diapositive 24 - &amp;quot;En guise de conclusion…&amp;quot;&quot;/&gt;&lt;property id=&quot;20307&quot; value=&quot;30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1599</TotalTime>
  <Words>1088</Words>
  <Application>Microsoft Office PowerPoint</Application>
  <PresentationFormat>Affichage à l'écran (4:3)</PresentationFormat>
  <Paragraphs>290</Paragraphs>
  <Slides>24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4" baseType="lpstr">
      <vt:lpstr>Arial</vt:lpstr>
      <vt:lpstr>Franklin Gothic Medium</vt:lpstr>
      <vt:lpstr>Franklin Gothic Book</vt:lpstr>
      <vt:lpstr>Wingdings</vt:lpstr>
      <vt:lpstr>Calibri</vt:lpstr>
      <vt:lpstr>Tunga</vt:lpstr>
      <vt:lpstr>Times New Roman</vt:lpstr>
      <vt:lpstr>Arial Narrow</vt:lpstr>
      <vt:lpstr>Mangal</vt:lpstr>
      <vt:lpstr>Angles</vt:lpstr>
      <vt:lpstr>Baccalauréat professionnel Gestion -- Administration</vt:lpstr>
      <vt:lpstr>Des compétences… aux ateliers rédactionnels</vt:lpstr>
      <vt:lpstr>Plan</vt:lpstr>
      <vt:lpstr>1.  Pourquoi des ateliers rédactionnels ?</vt:lpstr>
      <vt:lpstr>Des compétences rédactionnelles indispensables au professionnel</vt:lpstr>
      <vt:lpstr>Des compétences rédactionnelles indispensables au professionnel</vt:lpstr>
      <vt:lpstr>Des compétences rédactionnelles complexes</vt:lpstr>
      <vt:lpstr>Une nécessaire collaboration</vt:lpstr>
      <vt:lpstr>Pour des finalités diverses</vt:lpstr>
      <vt:lpstr>2.  Quels objectifs  et quelles démarches ? </vt:lpstr>
      <vt:lpstr>Deux « cadres » de référence</vt:lpstr>
      <vt:lpstr>Les objectifs des ateliers rédactionnels (RC. Annexe III c)</vt:lpstr>
      <vt:lpstr>Dans la logique des situations professionnelles</vt:lpstr>
      <vt:lpstr>3 .  Pour quels apprentissages ?</vt:lpstr>
      <vt:lpstr>Quelques genres d’écrits à travailler</vt:lpstr>
      <vt:lpstr>Leur présentation dans le référentiel</vt:lpstr>
      <vt:lpstr>Leur présentation dans le référentiel</vt:lpstr>
      <vt:lpstr>Un exemple de courrier</vt:lpstr>
      <vt:lpstr>Exploitation des cinq niveaux (RC Annexe III c)</vt:lpstr>
      <vt:lpstr>Exploitation des cinq niveaux (suite)</vt:lpstr>
      <vt:lpstr>4.  Quels types d’ateliers et comment les mettre en place ?</vt:lpstr>
      <vt:lpstr>Différents types d’ateliers</vt:lpstr>
      <vt:lpstr>Avec une organisation propre à chaque établissement</vt:lpstr>
      <vt:lpstr>En guise de conclusion…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Simon</dc:creator>
  <cp:lastModifiedBy>Nono</cp:lastModifiedBy>
  <cp:revision>167</cp:revision>
  <dcterms:created xsi:type="dcterms:W3CDTF">2011-10-13T06:57:33Z</dcterms:created>
  <dcterms:modified xsi:type="dcterms:W3CDTF">2011-12-08T18:07:59Z</dcterms:modified>
</cp:coreProperties>
</file>