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9" r:id="rId2"/>
    <p:sldId id="256" r:id="rId3"/>
    <p:sldId id="261" r:id="rId4"/>
    <p:sldId id="262" r:id="rId5"/>
    <p:sldId id="263" r:id="rId6"/>
    <p:sldId id="257" r:id="rId7"/>
    <p:sldId id="260" r:id="rId8"/>
    <p:sldId id="264" r:id="rId9"/>
    <p:sldId id="258" r:id="rId10"/>
    <p:sldId id="266" r:id="rId11"/>
    <p:sldId id="26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11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88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71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94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6404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41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467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17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07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83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4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76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79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83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AA663-94FE-47E3-B4DB-E5DBBCA6FFB4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9BBDAEE-7E41-4385-B4C0-F9AB795FC6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6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Questionnaire%20video%201936.docx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5910" y="2150772"/>
            <a:ext cx="1207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 smtClean="0">
              <a:latin typeface="Comic Sans MS" panose="030F0702030302020204" pitchFamily="66" charset="0"/>
            </a:endParaRPr>
          </a:p>
          <a:p>
            <a:pPr algn="ctr"/>
            <a:endParaRPr lang="fr-FR" sz="2400" dirty="0">
              <a:latin typeface="Comic Sans MS" panose="030F0702030302020204" pitchFamily="66" charset="0"/>
            </a:endParaRPr>
          </a:p>
          <a:p>
            <a:pPr algn="ctr"/>
            <a:endParaRPr lang="fr-FR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sz="2400" b="1" dirty="0" smtClean="0">
                <a:latin typeface="Comic Sans MS" panose="030F0702030302020204" pitchFamily="66" charset="0"/>
              </a:rPr>
              <a:t>L’ANNEE 1936 : UN TOURNANT DANS LA VIE DES OUVRIERS EN FRANCE</a:t>
            </a:r>
            <a:endParaRPr lang="fr-F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py mouz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706" y="4676954"/>
            <a:ext cx="3453844" cy="19427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21361" t="6998" r="20437" b="13425"/>
          <a:stretch/>
        </p:blipFill>
        <p:spPr>
          <a:xfrm>
            <a:off x="399245" y="180304"/>
            <a:ext cx="7572777" cy="58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85" y="1262129"/>
            <a:ext cx="10971612" cy="52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le front popula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0734" y="354649"/>
            <a:ext cx="7995411" cy="59965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0456" y="850006"/>
            <a:ext cx="191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hlinkClick r:id="rId5" action="ppaction://hlinkfile"/>
              </a:rPr>
              <a:t>La grève de 1936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FREVILLE\Pictures\Mes numérisations\2011-11 (nov.)\numérisation0007.jpg"/>
          <p:cNvPicPr>
            <a:picLocks noChangeAspect="1" noChangeArrowheads="1"/>
          </p:cNvPicPr>
          <p:nvPr/>
        </p:nvPicPr>
        <p:blipFill>
          <a:blip r:embed="rId2" cstate="print"/>
          <a:srcRect l="9216" t="19550" r="50737" b="60498"/>
          <a:stretch>
            <a:fillRect/>
          </a:stretch>
        </p:blipFill>
        <p:spPr bwMode="auto">
          <a:xfrm>
            <a:off x="2949262" y="964858"/>
            <a:ext cx="6615364" cy="46552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149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REVILLE\Pictures\Mes numérisations\2011-11 (nov.)\numérisation0007.jpg"/>
          <p:cNvPicPr>
            <a:picLocks noChangeAspect="1" noChangeArrowheads="1"/>
          </p:cNvPicPr>
          <p:nvPr/>
        </p:nvPicPr>
        <p:blipFill>
          <a:blip r:embed="rId2" cstate="print"/>
          <a:srcRect l="54455" t="19550" r="5498" b="62598"/>
          <a:stretch>
            <a:fillRect/>
          </a:stretch>
        </p:blipFill>
        <p:spPr bwMode="auto">
          <a:xfrm>
            <a:off x="2639616" y="436692"/>
            <a:ext cx="7840338" cy="49365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639616" y="5373216"/>
            <a:ext cx="784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omic Sans MS" pitchFamily="66" charset="0"/>
              </a:rPr>
              <a:t>Résultats des élections législatives des 26 avril et 3 mai 1936</a:t>
            </a:r>
          </a:p>
        </p:txBody>
      </p:sp>
      <p:pic>
        <p:nvPicPr>
          <p:cNvPr id="7" name="Picture 2" descr="C:\Users\FREVILLE\Documents\Bac pro 3 ans Hist\BAC PRO 2 Histoire\Etre ouvrier\Les ouvriers\2011-11 (nov.)\numérisation0002.jpg"/>
          <p:cNvPicPr>
            <a:picLocks noChangeAspect="1" noChangeArrowheads="1"/>
          </p:cNvPicPr>
          <p:nvPr/>
        </p:nvPicPr>
        <p:blipFill>
          <a:blip r:embed="rId3" cstate="print"/>
          <a:srcRect l="5531" t="48327" r="80620" b="38875"/>
          <a:stretch>
            <a:fillRect/>
          </a:stretch>
        </p:blipFill>
        <p:spPr bwMode="auto">
          <a:xfrm>
            <a:off x="708355" y="227277"/>
            <a:ext cx="1523047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1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33" y="307971"/>
            <a:ext cx="5486399" cy="6278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60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1183"/>
              </p:ext>
            </p:extLst>
          </p:nvPr>
        </p:nvGraphicFramePr>
        <p:xfrm>
          <a:off x="360608" y="193184"/>
          <a:ext cx="11153105" cy="6895592"/>
        </p:xfrm>
        <a:graphic>
          <a:graphicData uri="http://schemas.openxmlformats.org/drawingml/2006/table">
            <a:tbl>
              <a:tblPr bandRow="1"/>
              <a:tblGrid>
                <a:gridCol w="4261825"/>
                <a:gridCol w="2902216"/>
                <a:gridCol w="3989064"/>
              </a:tblGrid>
              <a:tr h="521798">
                <a:tc>
                  <a:txBody>
                    <a:bodyPr/>
                    <a:lstStyle/>
                    <a:p>
                      <a:pPr marL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 politique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Grèves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Entreprises Saint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(Vallée de la Nièvre, Somme)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9153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3 mai au 1</a:t>
                      </a:r>
                      <a:r>
                        <a:rPr lang="fr-FR" sz="1200" u="sng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</a:t>
                      </a:r>
                      <a:r>
                        <a:rPr lang="fr-FR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juin 1936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: 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3 mai 1936, le Front populaire (union des partis de gauche) remporte les élections législatives provoquant une grande liesse populaire.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2 juin au 11 juin 1936 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4 juin, entrée en fonction du gouvernement formé par Léon Blum,  chef de file du Front populaire.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7 juin 1936 : Accords de Matignon.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12 juin au mois de juillet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: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11 juin, les deux semaines de congés payés sont votées.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12 juin, la semaine de quarante heures est votée.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Grèves spontanées à partir du 11 mai dans les entreprises métallurgiques, mécaniques, automobiles, aéronautiques afin de soutenir le Front populaire.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1760" indent="-11176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Extension des grèves aux industries chimiques, au bâtiment, textile et grands magasins. De petites entreprises familiales sont en grève également.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176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juin : Pic des grèves : + 1,8 millions de grévistes.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de reflux. Reprise progressive du contrôle par les organisations syndicales.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indent="-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indent="-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90" indent="-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juin : Grève à l’usine Saint-Frère d’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Harondel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juin : Grève de l’ensemble du personnel de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Flixecourt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puis de tous les personnels des Moulins bleus et de l’ensemble des usines du secteur. 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juin : Dépôt d’un cahier de revendications très locales auprès de la Direction.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juin : Le syndicat picard des industries textiles prévoit de relever les salaires de 12% et d’appliquer le contrat collectif. 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juillet : Une convention collective est signée par René Saint et les représentants de l’Union des syndicats confédérés du textile de la Vallée de la Nièvre.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97" marR="36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8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554"/>
          <a:stretch/>
        </p:blipFill>
        <p:spPr>
          <a:xfrm>
            <a:off x="431901" y="489399"/>
            <a:ext cx="8253600" cy="58727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09148" y="605307"/>
            <a:ext cx="3219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omic Sans MS" panose="030F0702030302020204" pitchFamily="66" charset="0"/>
              </a:rPr>
              <a:t>L’Etoile </a:t>
            </a:r>
            <a:r>
              <a:rPr lang="fr-FR" sz="2000" dirty="0" smtClean="0">
                <a:latin typeface="Comic Sans MS" panose="030F0702030302020204" pitchFamily="66" charset="0"/>
              </a:rPr>
              <a:t>vers </a:t>
            </a:r>
            <a:r>
              <a:rPr lang="fr-FR" sz="2000" dirty="0">
                <a:latin typeface="Comic Sans MS" panose="030F0702030302020204" pitchFamily="66" charset="0"/>
              </a:rPr>
              <a:t>le 12 </a:t>
            </a:r>
            <a:r>
              <a:rPr lang="fr-FR" sz="2000" dirty="0" smtClean="0">
                <a:latin typeface="Comic Sans MS" panose="030F0702030302020204" pitchFamily="66" charset="0"/>
              </a:rPr>
              <a:t>juin 1936</a:t>
            </a:r>
            <a:endParaRPr lang="fr-FR" sz="2000" dirty="0">
              <a:latin typeface="Comic Sans MS" panose="030F0702030302020204" pitchFamily="66" charset="0"/>
            </a:endParaRPr>
          </a:p>
          <a:p>
            <a:r>
              <a:rPr lang="fr-FR" sz="2000" dirty="0" smtClean="0">
                <a:latin typeface="Comic Sans MS" panose="030F0702030302020204" pitchFamily="66" charset="0"/>
              </a:rPr>
              <a:t>Devant </a:t>
            </a:r>
            <a:r>
              <a:rPr lang="fr-FR" sz="2000" dirty="0">
                <a:latin typeface="Comic Sans MS" panose="030F0702030302020204" pitchFamily="66" charset="0"/>
              </a:rPr>
              <a:t>le hangar construit à côté du Café </a:t>
            </a:r>
            <a:r>
              <a:rPr lang="fr-FR" sz="2000" dirty="0" err="1" smtClean="0">
                <a:latin typeface="Comic Sans MS" panose="030F0702030302020204" pitchFamily="66" charset="0"/>
              </a:rPr>
              <a:t>Godalier</a:t>
            </a:r>
            <a:r>
              <a:rPr lang="fr-FR" sz="2000" dirty="0" smtClean="0">
                <a:latin typeface="Comic Sans MS" panose="030F0702030302020204" pitchFamily="66" charset="0"/>
              </a:rPr>
              <a:t> : préparation de la « soupe populaire »</a:t>
            </a:r>
            <a:endParaRPr lang="fr-F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2" y="901521"/>
            <a:ext cx="9878096" cy="52152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Accords de Matignon (extraits) :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Accords signés le 7 juin 1936 à l’Hôtel Matignon à Paris, siège de la présidence du Conseil, par les représentants de la Confédération Générale de la Production Française et les représentants de la Confédération Générale du Travail :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1 : La délégation patronale admet l’établissement de contrats collectifs de travail.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3 : […] Les employeurs reconnaissent la liberté d’opinion, ainsi que le droit pour le travailleur d’adhérer librement à un syndicat professionnel.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4 : Les salaires […] à la date du 25 mai 1936 seront, du jour de la reprise du travail, rajustés suivant une échelle décroissante commençant à 15 % pour les salaires les moins élevés pour arriver à 7 % pour les salaires les plus élevés […].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5 : Dans chaque établissement comprenant plus de dix ouvriers, […] il sera institué deux ou plusieurs délégués ouvriers suivant l’importance de l’établissement. Ces délégués ont qualité pour présenter à la direction les réclamations individuelles.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 : </a:t>
            </a:r>
            <a:r>
              <a:rPr lang="fr-FR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Bulletin du ministère du travail</a:t>
            </a:r>
            <a:r>
              <a:rPr lang="fr-F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1936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4 le front popula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580" y="464475"/>
            <a:ext cx="10828797" cy="61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98</Words>
  <Application>Microsoft Office PowerPoint</Application>
  <PresentationFormat>Grand écran</PresentationFormat>
  <Paragraphs>59</Paragraphs>
  <Slides>11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Comic Sans MS</vt:lpstr>
      <vt:lpstr>Times New Roman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cecile freville</dc:creator>
  <cp:lastModifiedBy>cecile freville</cp:lastModifiedBy>
  <cp:revision>14</cp:revision>
  <dcterms:created xsi:type="dcterms:W3CDTF">2016-01-19T13:09:40Z</dcterms:created>
  <dcterms:modified xsi:type="dcterms:W3CDTF">2016-02-20T15:46:04Z</dcterms:modified>
</cp:coreProperties>
</file>