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83" r:id="rId4"/>
    <p:sldId id="261" r:id="rId5"/>
    <p:sldId id="286" r:id="rId6"/>
    <p:sldId id="288" r:id="rId7"/>
    <p:sldId id="287" r:id="rId8"/>
    <p:sldId id="285" r:id="rId9"/>
    <p:sldId id="289" r:id="rId10"/>
    <p:sldId id="290" r:id="rId11"/>
    <p:sldId id="291" r:id="rId12"/>
    <p:sldId id="299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62" r:id="rId21"/>
    <p:sldId id="300" r:id="rId22"/>
    <p:sldId id="301" r:id="rId23"/>
    <p:sldId id="302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1739" autoAdjust="0"/>
  </p:normalViewPr>
  <p:slideViewPr>
    <p:cSldViewPr snapToGrid="0">
      <p:cViewPr varScale="1">
        <p:scale>
          <a:sx n="61" d="100"/>
          <a:sy n="61" d="100"/>
        </p:scale>
        <p:origin x="10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6752" y="1786597"/>
            <a:ext cx="10682483" cy="1195754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Histoire-Géographie-EMC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71142" y="3295227"/>
            <a:ext cx="6400800" cy="1122028"/>
          </a:xfrm>
        </p:spPr>
        <p:txBody>
          <a:bodyPr/>
          <a:lstStyle/>
          <a:p>
            <a:r>
              <a:rPr lang="fr-FR" dirty="0" smtClean="0"/>
              <a:t>Nouveaux programmes</a:t>
            </a:r>
          </a:p>
          <a:p>
            <a:r>
              <a:rPr lang="fr-FR" dirty="0" smtClean="0"/>
              <a:t>Terminale baccalauréat professionnel </a:t>
            </a:r>
          </a:p>
          <a:p>
            <a:endParaRPr lang="fr-FR" dirty="0"/>
          </a:p>
        </p:txBody>
      </p:sp>
      <p:pic>
        <p:nvPicPr>
          <p:cNvPr id="1026" name="Picture 2" descr="D@neAmiens (@DaneAmiens) |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" y="240665"/>
            <a:ext cx="1545932" cy="15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71142" y="5373859"/>
            <a:ext cx="583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FERET Grégory (gregory.feret@ac-amiens.fr)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3953" t="14851" r="11482" b="27280"/>
          <a:stretch>
            <a:fillRect/>
          </a:stretch>
        </p:blipFill>
        <p:spPr bwMode="auto">
          <a:xfrm>
            <a:off x="2362494" y="431216"/>
            <a:ext cx="8547244" cy="50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88883" y="189186"/>
            <a:ext cx="9427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les manifestations ouvrières et étudiantes de mai 1968, un ensemble de documents audiovisuels</a:t>
            </a:r>
            <a:endParaRPr lang="fr-FR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4911" y="5628318"/>
            <a:ext cx="6789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https://enseignants.lumni.fr/parcours/0007/mai-68.html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6" name="AutoShape 4" descr="Les affiches de mai 68"/>
          <p:cNvSpPr>
            <a:spLocks noChangeAspect="1" noChangeArrowheads="1"/>
          </p:cNvSpPr>
          <p:nvPr/>
        </p:nvSpPr>
        <p:spPr bwMode="auto">
          <a:xfrm>
            <a:off x="155575" y="-1036638"/>
            <a:ext cx="1381125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278" name="AutoShape 6" descr="Les affiches de mai 68"/>
          <p:cNvSpPr>
            <a:spLocks noChangeAspect="1" noChangeArrowheads="1"/>
          </p:cNvSpPr>
          <p:nvPr/>
        </p:nvSpPr>
        <p:spPr bwMode="auto">
          <a:xfrm>
            <a:off x="155575" y="-1036638"/>
            <a:ext cx="1381125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494" t="9537" r="1247" b="5388"/>
          <a:stretch>
            <a:fillRect/>
          </a:stretch>
        </p:blipFill>
        <p:spPr bwMode="auto">
          <a:xfrm>
            <a:off x="320133" y="674414"/>
            <a:ext cx="9384025" cy="457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289688"/>
            <a:ext cx="7746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https://enseignants.lumni.fr/videos/liste?search=r%C3%A9forme%20Haby&amp;fiche-media=00000000393</a:t>
            </a:r>
            <a:endParaRPr lang="fr-FR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4290" y="210207"/>
            <a:ext cx="7945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la réforme </a:t>
            </a:r>
            <a:r>
              <a:rPr lang="fr-FR" sz="1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Haby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400" t="12604" r="26659" b="8306"/>
          <a:stretch>
            <a:fillRect/>
          </a:stretch>
        </p:blipFill>
        <p:spPr bwMode="auto">
          <a:xfrm>
            <a:off x="6644328" y="0"/>
            <a:ext cx="554767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353300" y="5381625"/>
            <a:ext cx="470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Extrait de la loi </a:t>
            </a:r>
            <a:r>
              <a:rPr lang="fr-FR" sz="1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Haby</a:t>
            </a:r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relative à l’éducation du 11 juillet 1975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13" t="8222" r="250" b="5333"/>
          <a:stretch>
            <a:fillRect/>
          </a:stretch>
        </p:blipFill>
        <p:spPr bwMode="auto">
          <a:xfrm>
            <a:off x="3467100" y="341942"/>
            <a:ext cx="8572500" cy="41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62450" y="4620310"/>
            <a:ext cx="8629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https://enseignants.lumni.fr/videos/liste?search=loi%20veil&amp;fiche-media=00000000135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825" y="152400"/>
            <a:ext cx="916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la loi Veil portant sur la dépénalisation de l’interruption volontaire de grossesse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18500" t="12889" r="19688" b="12111"/>
          <a:stretch>
            <a:fillRect/>
          </a:stretch>
        </p:blipFill>
        <p:spPr bwMode="auto">
          <a:xfrm>
            <a:off x="314325" y="3863953"/>
            <a:ext cx="4010025" cy="273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t="8282" r="1224" b="16047"/>
          <a:stretch>
            <a:fillRect/>
          </a:stretch>
        </p:blipFill>
        <p:spPr bwMode="auto">
          <a:xfrm>
            <a:off x="410522" y="704602"/>
            <a:ext cx="9706469" cy="418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378711" y="5166596"/>
            <a:ext cx="69331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https://www.franceinter.fr/emissions/la-marche-de-l-histoire/la-marche-de-l-histoire-11-septembre-2017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0110" y="283779"/>
            <a:ext cx="789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Emission à écouter sur les lois Auroux de 1982 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71" t="8659" r="34042" b="4199"/>
          <a:stretch>
            <a:fillRect/>
          </a:stretch>
        </p:blipFill>
        <p:spPr bwMode="auto">
          <a:xfrm>
            <a:off x="483475" y="723750"/>
            <a:ext cx="6936827" cy="51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93986" y="241738"/>
            <a:ext cx="843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Une émission à écouter (surtout à partir de 23 minutes) sur la création du Baccalauréat professionnel, + la bibliographie sur la page du site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15184" y="6007424"/>
            <a:ext cx="8586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https://www.franceculture.fr/emissions/lsd-la-serie-documentaire/bienvenue-au-lycee-professionnel-44-petite-histoire-du-bac-pro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3688" t="12000" r="31375" b="10111"/>
          <a:stretch>
            <a:fillRect/>
          </a:stretch>
        </p:blipFill>
        <p:spPr bwMode="auto">
          <a:xfrm>
            <a:off x="8280296" y="628650"/>
            <a:ext cx="3911704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212" t="8533" r="259" b="5255"/>
          <a:stretch>
            <a:fillRect/>
          </a:stretch>
        </p:blipFill>
        <p:spPr bwMode="auto">
          <a:xfrm>
            <a:off x="1821433" y="1040524"/>
            <a:ext cx="8209075" cy="399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45931" y="5048384"/>
            <a:ext cx="9091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https://enseignants.lumni.fr/videos/liste?search=%20trait%C3%A9%20de%20maastricht&amp;fiche-media=00000000203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8897" y="283779"/>
            <a:ext cx="76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le Traité de Maastricht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-71" t="8283" r="188" b="5380"/>
          <a:stretch>
            <a:fillRect/>
          </a:stretch>
        </p:blipFill>
        <p:spPr bwMode="auto">
          <a:xfrm>
            <a:off x="619119" y="1040087"/>
            <a:ext cx="8380207" cy="407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7254" y="5237570"/>
            <a:ext cx="1122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https://enseignants.lumni.fr/videos/liste?search=loi%20sur%20la%20parit%C3%A9%20aux%20%C3%A9lections&amp;fiche-media=00000000411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4703" y="241738"/>
            <a:ext cx="804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les débats au sujet de la loi sur la parité aux élections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alaméo - Affiche Charte Environn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924" y="248422"/>
            <a:ext cx="4720227" cy="660957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864772" y="378372"/>
            <a:ext cx="56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Charte de l’environnement de 2004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8635" t="33632" r="64505" b="23367"/>
          <a:stretch>
            <a:fillRect/>
          </a:stretch>
        </p:blipFill>
        <p:spPr bwMode="auto">
          <a:xfrm>
            <a:off x="331385" y="851337"/>
            <a:ext cx="2552279" cy="366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25624" t="38737" r="57153" b="21151"/>
          <a:stretch>
            <a:fillRect/>
          </a:stretch>
        </p:blipFill>
        <p:spPr bwMode="auto">
          <a:xfrm>
            <a:off x="5859950" y="197965"/>
            <a:ext cx="2624866" cy="343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31227" y="336331"/>
            <a:ext cx="429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Quelques lectures…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4"/>
          <a:srcRect l="39012" t="24557" r="40659" b="22737"/>
          <a:stretch>
            <a:fillRect/>
          </a:stretch>
        </p:blipFill>
        <p:spPr bwMode="auto">
          <a:xfrm>
            <a:off x="3235455" y="2440696"/>
            <a:ext cx="2524215" cy="368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/>
          <a:srcRect l="39153" t="24055" r="40023" b="22612"/>
          <a:stretch>
            <a:fillRect/>
          </a:stretch>
        </p:blipFill>
        <p:spPr bwMode="auto">
          <a:xfrm>
            <a:off x="8694775" y="1548952"/>
            <a:ext cx="2750990" cy="39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1945" y="357352"/>
            <a:ext cx="241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Quelques sites utiles…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 t="7867" r="2274" b="4541"/>
          <a:stretch>
            <a:fillRect/>
          </a:stretch>
        </p:blipFill>
        <p:spPr bwMode="auto">
          <a:xfrm>
            <a:off x="6219898" y="215210"/>
            <a:ext cx="5604241" cy="282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/>
          <a:srcRect l="188" t="8118" r="57741" b="76196"/>
          <a:stretch>
            <a:fillRect/>
          </a:stretch>
        </p:blipFill>
        <p:spPr bwMode="auto">
          <a:xfrm>
            <a:off x="286623" y="1031181"/>
            <a:ext cx="4716301" cy="98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2075821"/>
            <a:ext cx="5633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https://www.touteleurope.eu/actualite/le-traite-de-maastricht-1992.html</a:t>
            </a:r>
            <a:endParaRPr lang="fr-FR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/>
          <a:srcRect t="8494" r="46376" b="7843"/>
          <a:stretch>
            <a:fillRect/>
          </a:stretch>
        </p:blipFill>
        <p:spPr bwMode="auto">
          <a:xfrm>
            <a:off x="2153509" y="2502160"/>
            <a:ext cx="4579171" cy="401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0634" y="1153289"/>
            <a:ext cx="6105378" cy="1507067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Découpage en séances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AES - Références : 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5300" y="3460390"/>
            <a:ext cx="8534400" cy="1507067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Capacités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Icône Analyse mécanique - Téléchargement gratuit en PNG et vecte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028"/>
            <a:ext cx="43053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Les publicités Renault 4"/>
          <p:cNvSpPr>
            <a:spLocks noChangeAspect="1" noChangeArrowheads="1"/>
          </p:cNvSpPr>
          <p:nvPr/>
        </p:nvSpPr>
        <p:spPr bwMode="auto">
          <a:xfrm>
            <a:off x="155575" y="-1050925"/>
            <a:ext cx="1419225" cy="2200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2" name="Picture 6" descr="Il y a 50 ans ouvrait le premier supermarché en France | Plus un zeste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7700" y="2819400"/>
            <a:ext cx="3667125" cy="2743200"/>
          </a:xfrm>
          <a:prstGeom prst="rect">
            <a:avLst/>
          </a:prstGeom>
          <a:noFill/>
        </p:spPr>
      </p:pic>
      <p:pic>
        <p:nvPicPr>
          <p:cNvPr id="4104" name="Picture 8" descr="290 idées de 4CV | renault, voiture, voitures ancien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75" y="463550"/>
            <a:ext cx="3088610" cy="2260600"/>
          </a:xfrm>
          <a:prstGeom prst="rect">
            <a:avLst/>
          </a:prstGeom>
          <a:noFill/>
        </p:spPr>
      </p:pic>
      <p:pic>
        <p:nvPicPr>
          <p:cNvPr id="4106" name="Picture 10" descr="Pub : la ménagère des 30 glorieus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15475" y="929178"/>
            <a:ext cx="2486025" cy="3358394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/>
          <a:srcRect l="34250" t="33444" r="44563" b="42556"/>
          <a:stretch>
            <a:fillRect/>
          </a:stretch>
        </p:blipFill>
        <p:spPr bwMode="auto">
          <a:xfrm>
            <a:off x="228601" y="790575"/>
            <a:ext cx="2571750" cy="16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66700" y="302895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Expliquer l’entrée de la société française dans la société de consommation durant les « Trente glorieuses » à partir d’un ensemble de publicités (affiches ou télévisuelles</a:t>
            </a:r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34250" t="36444" r="44188" b="52223"/>
          <a:stretch>
            <a:fillRect/>
          </a:stretch>
        </p:blipFill>
        <p:spPr bwMode="auto">
          <a:xfrm>
            <a:off x="504825" y="885825"/>
            <a:ext cx="3479426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Fichier:Constitution de la France de 1958 (version initiale) 1.JPG -  Wikisour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4330" y="436562"/>
            <a:ext cx="4496864" cy="612616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1025" y="257175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Situer l’adoption de la Constitution de la Vème République dans le contexte de la Guerre d’Algérie qui a entrainé une forte instabilité gouvernementale et provoqué le retour du Général de Gaulle.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34250" t="18889" r="44563" b="63444"/>
          <a:stretch>
            <a:fillRect/>
          </a:stretch>
        </p:blipFill>
        <p:spPr bwMode="auto">
          <a:xfrm>
            <a:off x="752475" y="219075"/>
            <a:ext cx="3228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00050" y="1866900"/>
            <a:ext cx="452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Raconter les événements de mai 68 en expliquant les causes, les différentes étapes et les conséquences.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5541" name="Picture 5" descr="Il y a 50 ans, Mai 68 | Les Ech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5541" y="200026"/>
            <a:ext cx="3522133" cy="1981200"/>
          </a:xfrm>
          <a:prstGeom prst="rect">
            <a:avLst/>
          </a:prstGeom>
          <a:noFill/>
        </p:spPr>
      </p:pic>
      <p:pic>
        <p:nvPicPr>
          <p:cNvPr id="65543" name="Picture 7" descr="Mai 68 à Renault-Billancourt, l'aube d'un &quot;nouveau rapport de force&quot; - Le  Po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1950" y="2308225"/>
            <a:ext cx="3975100" cy="1987550"/>
          </a:xfrm>
          <a:prstGeom prst="rect">
            <a:avLst/>
          </a:prstGeom>
          <a:noFill/>
        </p:spPr>
      </p:pic>
      <p:pic>
        <p:nvPicPr>
          <p:cNvPr id="65545" name="Picture 9" descr="Qu'est-ce que les accords de grenelle ?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3825" y="2524125"/>
            <a:ext cx="2505075" cy="1828800"/>
          </a:xfrm>
          <a:prstGeom prst="rect">
            <a:avLst/>
          </a:prstGeom>
          <a:noFill/>
        </p:spPr>
      </p:pic>
      <p:pic>
        <p:nvPicPr>
          <p:cNvPr id="65547" name="Picture 11" descr="Mai 68-mai 2018 : que reste-t-il des accords de Grenelle ?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0719" y="4411662"/>
            <a:ext cx="3534781" cy="1989138"/>
          </a:xfrm>
          <a:prstGeom prst="rect">
            <a:avLst/>
          </a:prstGeom>
          <a:noFill/>
        </p:spPr>
      </p:pic>
      <p:pic>
        <p:nvPicPr>
          <p:cNvPr id="65549" name="Picture 13" descr="Les affiches de mai 6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359" y="2852737"/>
            <a:ext cx="2153065" cy="3376613"/>
          </a:xfrm>
          <a:prstGeom prst="rect">
            <a:avLst/>
          </a:prstGeom>
          <a:noFill/>
        </p:spPr>
      </p:pic>
      <p:pic>
        <p:nvPicPr>
          <p:cNvPr id="65551" name="Picture 15" descr="Les affiches de mai 68 :lorsque «l'imagination prend le pouvoir»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44125" y="4144963"/>
            <a:ext cx="3445500" cy="1941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ouverture du journal français 'Le Monde' concernant le référendum sur le  traité de Maastricht, qui a"/>
          <p:cNvPicPr>
            <a:picLocks noChangeAspect="1" noChangeArrowheads="1"/>
          </p:cNvPicPr>
          <p:nvPr/>
        </p:nvPicPr>
        <p:blipFill>
          <a:blip r:embed="rId2"/>
          <a:srcRect b="7864"/>
          <a:stretch>
            <a:fillRect/>
          </a:stretch>
        </p:blipFill>
        <p:spPr bwMode="auto">
          <a:xfrm>
            <a:off x="6466880" y="399524"/>
            <a:ext cx="3761427" cy="5467876"/>
          </a:xfrm>
          <a:prstGeom prst="rect">
            <a:avLst/>
          </a:prstGeom>
          <a:noFill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 l="34313" t="48111" r="44125" b="33778"/>
          <a:stretch>
            <a:fillRect/>
          </a:stretch>
        </p:blipFill>
        <p:spPr bwMode="auto">
          <a:xfrm>
            <a:off x="752476" y="361951"/>
            <a:ext cx="2971800" cy="140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00075" y="2247900"/>
            <a:ext cx="559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Questionner et analyser un document tel qu’un article de presse pour comprendre la place de la France dans le renforcement de l’intégration européenne et les vifs débats que cela a provoqué dans le pays.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RCHIVES - HISTOIRE T°S (2014-20) - Cours d'Histoire Géographie en Lycée  par Yann Bouvier"/>
          <p:cNvPicPr>
            <a:picLocks noChangeAspect="1" noChangeArrowheads="1"/>
          </p:cNvPicPr>
          <p:nvPr/>
        </p:nvPicPr>
        <p:blipFill>
          <a:blip r:embed="rId2"/>
          <a:srcRect b="3465"/>
          <a:stretch>
            <a:fillRect/>
          </a:stretch>
        </p:blipFill>
        <p:spPr bwMode="auto">
          <a:xfrm>
            <a:off x="3834001" y="1025525"/>
            <a:ext cx="8113523" cy="5041900"/>
          </a:xfrm>
          <a:prstGeom prst="rect">
            <a:avLst/>
          </a:prstGeom>
          <a:noFill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 l="29625" t="30000" r="16250" b="61556"/>
          <a:stretch>
            <a:fillRect/>
          </a:stretch>
        </p:blipFill>
        <p:spPr bwMode="auto">
          <a:xfrm>
            <a:off x="180974" y="527856"/>
            <a:ext cx="6358201" cy="55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76225" y="1457325"/>
            <a:ext cx="340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Elaborer une frise chronologique tout au long du thème pour mettre en évidence les évolutions de la France depuis 1945 dans les domaines politique, économique, social et sociétal.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153" t="21043" r="22988" b="10063"/>
          <a:stretch>
            <a:fillRect/>
          </a:stretch>
        </p:blipFill>
        <p:spPr bwMode="auto">
          <a:xfrm>
            <a:off x="1334815" y="-1"/>
            <a:ext cx="9532882" cy="68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5742" y="2334975"/>
            <a:ext cx="9992335" cy="1507067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Pistes et ressources pour les séances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istoire-Géo Lacanau – Collège de Lacan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" y="13434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1929" t="44173" r="35835" b="18306"/>
          <a:stretch>
            <a:fillRect/>
          </a:stretch>
        </p:blipFill>
        <p:spPr bwMode="auto">
          <a:xfrm>
            <a:off x="601809" y="1416423"/>
            <a:ext cx="7960659" cy="321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20" y="4840042"/>
            <a:ext cx="8219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https://www.franceculture.fr/societe/21-avril-1944-le-droit-de-vote-accorde-aux-femmes</a:t>
            </a:r>
            <a:endParaRPr lang="fr-FR" sz="1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61545" y="252248"/>
            <a:ext cx="520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le droit de vote des femmes : 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41" t="9588" r="40494" b="5569"/>
          <a:stretch>
            <a:fillRect/>
          </a:stretch>
        </p:blipFill>
        <p:spPr bwMode="auto">
          <a:xfrm>
            <a:off x="536027" y="667571"/>
            <a:ext cx="5843752" cy="471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3475" y="5670359"/>
            <a:ext cx="7788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https://enseignants.lumni.fr/videos/liste?search=plan%20marshall&amp;fiche-media=00000000339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7048" y="189186"/>
            <a:ext cx="5728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Pour le plan Marshall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 5" descr="Plan Marshall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049" y="147669"/>
            <a:ext cx="2669418" cy="6489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65" t="8282" r="40494" b="17678"/>
          <a:stretch>
            <a:fillRect/>
          </a:stretch>
        </p:blipFill>
        <p:spPr bwMode="auto">
          <a:xfrm>
            <a:off x="455037" y="1129117"/>
            <a:ext cx="6379284" cy="450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9392" y="5754441"/>
            <a:ext cx="8135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https://enseignants.lumni.fr/videos/liste?search=smig&amp;fiche-media=00000000376</a:t>
            </a:r>
            <a:endParaRPr lang="fr-FR" sz="1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9393" y="483476"/>
            <a:ext cx="6306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la création du Salaire Minimum Interprofessionnel Garanti</a:t>
            </a:r>
            <a:endParaRPr lang="fr-FR" sz="1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9538" r="40918" b="6761"/>
          <a:stretch>
            <a:fillRect/>
          </a:stretch>
        </p:blipFill>
        <p:spPr bwMode="auto">
          <a:xfrm>
            <a:off x="580913" y="481793"/>
            <a:ext cx="6185647" cy="492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25516" y="5605432"/>
            <a:ext cx="1121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https://enseignants.lumni.fr/fiche-media/00000000070/charles-de-gaulle-presente-la-constitution-place-de-la-republique.html#eclairage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Schéma de la Constitution de la Vème Républi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0154" y="1013660"/>
            <a:ext cx="5194191" cy="321675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88579" y="157655"/>
            <a:ext cx="469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la proclamation de la Vème République  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Affiche pour le référendum de 1962 sur l'élection du président au suffrage  universel - Enseigner de Gaulle"/>
          <p:cNvSpPr>
            <a:spLocks noChangeAspect="1" noChangeArrowheads="1"/>
          </p:cNvSpPr>
          <p:nvPr/>
        </p:nvSpPr>
        <p:spPr bwMode="auto">
          <a:xfrm>
            <a:off x="155575" y="-822325"/>
            <a:ext cx="24384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252" name="AutoShape 4" descr="Affiche pour le référendum de 1962 sur l'élection du président au suffrage  universel - Enseigner de Gaulle"/>
          <p:cNvSpPr>
            <a:spLocks noChangeAspect="1" noChangeArrowheads="1"/>
          </p:cNvSpPr>
          <p:nvPr/>
        </p:nvSpPr>
        <p:spPr bwMode="auto">
          <a:xfrm>
            <a:off x="155575" y="-822325"/>
            <a:ext cx="24384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254" name="AutoShape 6" descr="La PRÉSIDENTIELLE n'est pas la solution, elle est le PROBLÈME ! - Commun  COMMUNE [le blog d'El Diablo]"/>
          <p:cNvSpPr>
            <a:spLocks noChangeAspect="1" noChangeArrowheads="1"/>
          </p:cNvSpPr>
          <p:nvPr/>
        </p:nvSpPr>
        <p:spPr bwMode="auto">
          <a:xfrm>
            <a:off x="155575" y="-792163"/>
            <a:ext cx="2762250" cy="1657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référendum 1962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926" y="168823"/>
            <a:ext cx="3355217" cy="2353660"/>
          </a:xfrm>
          <a:prstGeom prst="rect">
            <a:avLst/>
          </a:prstGeom>
        </p:spPr>
      </p:pic>
      <p:pic>
        <p:nvPicPr>
          <p:cNvPr id="7" name="Image 6" descr="referendum 1962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212" y="2728912"/>
            <a:ext cx="2324574" cy="3493212"/>
          </a:xfrm>
          <a:prstGeom prst="rect">
            <a:avLst/>
          </a:prstGeom>
        </p:spPr>
      </p:pic>
      <p:pic>
        <p:nvPicPr>
          <p:cNvPr id="8" name="Image 7" descr="réferendum1962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566" y="2585381"/>
            <a:ext cx="2463851" cy="3331943"/>
          </a:xfrm>
          <a:prstGeom prst="rect">
            <a:avLst/>
          </a:prstGeom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5"/>
          <a:srcRect l="282" t="10666" r="40477" b="5167"/>
          <a:stretch>
            <a:fillRect/>
          </a:stretch>
        </p:blipFill>
        <p:spPr bwMode="auto">
          <a:xfrm>
            <a:off x="178675" y="129460"/>
            <a:ext cx="3993931" cy="319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3398258"/>
            <a:ext cx="67581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https://enseignants.lumni.fr/videos/liste?search=r%C3%A9f%C3%A9rendum%20de%201962&amp;fiche-media=00000000091</a:t>
            </a:r>
            <a:endParaRPr lang="fr-F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6"/>
          <a:srcRect l="188" t="10039" r="40377" b="5767"/>
          <a:stretch>
            <a:fillRect/>
          </a:stretch>
        </p:blipFill>
        <p:spPr bwMode="auto">
          <a:xfrm>
            <a:off x="294289" y="3733170"/>
            <a:ext cx="3268717" cy="260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418146"/>
            <a:ext cx="69683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https://enseignants.lumni.fr/videos/liste?search=r%C3%A9f%C3%A9rendum%20de%201962&amp;fiche-media=00000000094</a:t>
            </a:r>
            <a:endParaRPr lang="fr-F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330263" y="462455"/>
            <a:ext cx="398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l’élection du Président de la République au suffrage universel</a:t>
            </a:r>
            <a:endParaRPr lang="fr-FR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1024</TotalTime>
  <Words>342</Words>
  <Application>Microsoft Office PowerPoint</Application>
  <PresentationFormat>Grand écran</PresentationFormat>
  <Paragraphs>42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Secteur</vt:lpstr>
      <vt:lpstr>Histoire-Géographie-EMC</vt:lpstr>
      <vt:lpstr>Découpage en séances </vt:lpstr>
      <vt:lpstr>Présentation PowerPoint</vt:lpstr>
      <vt:lpstr>Pistes et ressources pour les séances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Capacités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Histoire-Géographie-EMC</dc:title>
  <dc:creator>V WELYKYJ</dc:creator>
  <cp:lastModifiedBy>Compte Microsoft</cp:lastModifiedBy>
  <cp:revision>100</cp:revision>
  <dcterms:created xsi:type="dcterms:W3CDTF">2021-01-16T08:42:07Z</dcterms:created>
  <dcterms:modified xsi:type="dcterms:W3CDTF">2021-05-22T05:40:28Z</dcterms:modified>
</cp:coreProperties>
</file>