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FBA057D5-FFBD-4F57-9619-78E62E90589B}"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2615130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BA057D5-FFBD-4F57-9619-78E62E90589B}"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3365088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BA057D5-FFBD-4F57-9619-78E62E90589B}"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2471788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ectangle à coins arrondis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ectangle à coins arrondis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r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fr-FR" smtClean="0"/>
              <a:t>Modifiez le style du titre</a:t>
            </a:r>
            <a:endParaRPr kumimoji="0" lang="en-US"/>
          </a:p>
        </p:txBody>
      </p:sp>
      <p:sp>
        <p:nvSpPr>
          <p:cNvPr id="9" name="Sous-titr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a:xfrm>
            <a:off x="8940800" y="4206240"/>
            <a:ext cx="1280160" cy="457200"/>
          </a:xfrm>
        </p:spPr>
        <p:txBody>
          <a:bodyPr/>
          <a:lstStyle/>
          <a:p>
            <a:fld id="{B9C10F5A-4837-4A25-9B88-6CD5620BC525}" type="datetimeFigureOut">
              <a:rPr lang="fr-FR" smtClean="0"/>
              <a:t>26/05/2020</a:t>
            </a:fld>
            <a:endParaRPr lang="fr-FR"/>
          </a:p>
        </p:txBody>
      </p:sp>
      <p:sp>
        <p:nvSpPr>
          <p:cNvPr id="17" name="Espace réservé du pied de page 16"/>
          <p:cNvSpPr>
            <a:spLocks noGrp="1"/>
          </p:cNvSpPr>
          <p:nvPr>
            <p:ph type="ftr" sz="quarter" idx="11"/>
          </p:nvPr>
        </p:nvSpPr>
        <p:spPr>
          <a:xfrm>
            <a:off x="7213600" y="4205288"/>
            <a:ext cx="1727200" cy="457200"/>
          </a:xfrm>
        </p:spPr>
        <p:txBody>
          <a:bodyPr/>
          <a:lstStyle/>
          <a:p>
            <a:endParaRPr lang="fr-FR"/>
          </a:p>
        </p:txBody>
      </p:sp>
      <p:sp>
        <p:nvSpPr>
          <p:cNvPr id="29" name="Espace réservé du numéro de diapositive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6A27615D-C5D0-488B-89DC-500F757EAD67}" type="slidenum">
              <a:rPr lang="fr-FR" smtClean="0"/>
              <a:t>‹N°›</a:t>
            </a:fld>
            <a:endParaRPr lang="fr-FR"/>
          </a:p>
        </p:txBody>
      </p:sp>
    </p:spTree>
    <p:extLst>
      <p:ext uri="{BB962C8B-B14F-4D97-AF65-F5344CB8AC3E}">
        <p14:creationId xmlns:p14="http://schemas.microsoft.com/office/powerpoint/2010/main" val="805749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B9C10F5A-4837-4A25-9B88-6CD5620BC525}"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141606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B9C10F5A-4837-4A25-9B88-6CD5620BC525}"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2872959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B9C10F5A-4837-4A25-9B88-6CD5620BC525}" type="datetimeFigureOut">
              <a:rPr lang="fr-FR" smtClean="0"/>
              <a:t>26/05/2020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2542118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8000" y="1143000"/>
            <a:ext cx="11176000" cy="1069848"/>
          </a:xfrm>
        </p:spPr>
        <p:txBody>
          <a:bodyPr anchor="ctr"/>
          <a:lstStyle>
            <a:lvl1pPr>
              <a:defRPr sz="4000" b="0" i="0" cap="none" baseline="0"/>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e la date 25"/>
          <p:cNvSpPr>
            <a:spLocks noGrp="1"/>
          </p:cNvSpPr>
          <p:nvPr>
            <p:ph type="dt" sz="half" idx="10"/>
          </p:nvPr>
        </p:nvSpPr>
        <p:spPr/>
        <p:txBody>
          <a:bodyPr rtlCol="0"/>
          <a:lstStyle/>
          <a:p>
            <a:fld id="{B9C10F5A-4837-4A25-9B88-6CD5620BC525}" type="datetimeFigureOut">
              <a:rPr lang="fr-FR" smtClean="0"/>
              <a:t>26/05/2020</a:t>
            </a:fld>
            <a:endParaRPr lang="fr-FR"/>
          </a:p>
        </p:txBody>
      </p:sp>
      <p:sp>
        <p:nvSpPr>
          <p:cNvPr id="27" name="Espace réservé du numéro de diapositive 26"/>
          <p:cNvSpPr>
            <a:spLocks noGrp="1"/>
          </p:cNvSpPr>
          <p:nvPr>
            <p:ph type="sldNum" sz="quarter" idx="11"/>
          </p:nvPr>
        </p:nvSpPr>
        <p:spPr/>
        <p:txBody>
          <a:bodyPr rtlCol="0"/>
          <a:lstStyle/>
          <a:p>
            <a:fld id="{6A27615D-C5D0-488B-89DC-500F757EAD67}" type="slidenum">
              <a:rPr lang="fr-FR" smtClean="0"/>
              <a:t>‹N°›</a:t>
            </a:fld>
            <a:endParaRPr lang="fr-FR"/>
          </a:p>
        </p:txBody>
      </p:sp>
      <p:sp>
        <p:nvSpPr>
          <p:cNvPr id="28" name="Espace réservé du pied de page 27"/>
          <p:cNvSpPr>
            <a:spLocks noGrp="1"/>
          </p:cNvSpPr>
          <p:nvPr>
            <p:ph type="ftr" sz="quarter" idx="12"/>
          </p:nvPr>
        </p:nvSpPr>
        <p:spPr/>
        <p:txBody>
          <a:bodyPr rtlCol="0"/>
          <a:lstStyle/>
          <a:p>
            <a:endParaRPr lang="fr-FR"/>
          </a:p>
        </p:txBody>
      </p:sp>
    </p:spTree>
    <p:extLst>
      <p:ext uri="{BB962C8B-B14F-4D97-AF65-F5344CB8AC3E}">
        <p14:creationId xmlns:p14="http://schemas.microsoft.com/office/powerpoint/2010/main" val="3626717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fr-FR" smtClean="0"/>
              <a:t>Modifiez le style du titre</a:t>
            </a:r>
            <a:endParaRPr kumimoji="0" lang="en-US"/>
          </a:p>
        </p:txBody>
      </p:sp>
      <p:sp>
        <p:nvSpPr>
          <p:cNvPr id="3" name="Espace réservé de la date 2"/>
          <p:cNvSpPr>
            <a:spLocks noGrp="1"/>
          </p:cNvSpPr>
          <p:nvPr>
            <p:ph type="dt" sz="half" idx="10"/>
          </p:nvPr>
        </p:nvSpPr>
        <p:spPr>
          <a:xfrm>
            <a:off x="8778240" y="612648"/>
            <a:ext cx="1276352" cy="457200"/>
          </a:xfrm>
        </p:spPr>
        <p:txBody>
          <a:bodyPr/>
          <a:lstStyle/>
          <a:p>
            <a:fld id="{B9C10F5A-4837-4A25-9B88-6CD5620BC525}" type="datetimeFigureOut">
              <a:rPr lang="fr-FR" smtClean="0"/>
              <a:t>26/05/2020</a:t>
            </a:fld>
            <a:endParaRPr lang="fr-FR"/>
          </a:p>
        </p:txBody>
      </p:sp>
      <p:sp>
        <p:nvSpPr>
          <p:cNvPr id="4" name="Espace réservé du pied de page 3"/>
          <p:cNvSpPr>
            <a:spLocks noGrp="1"/>
          </p:cNvSpPr>
          <p:nvPr>
            <p:ph type="ftr" sz="quarter" idx="11"/>
          </p:nvPr>
        </p:nvSpPr>
        <p:spPr>
          <a:xfrm>
            <a:off x="7010400" y="612648"/>
            <a:ext cx="1767840" cy="457200"/>
          </a:xfrm>
        </p:spPr>
        <p:txBody>
          <a:bodyPr/>
          <a:lstStyle/>
          <a:p>
            <a:endParaRPr lang="fr-FR"/>
          </a:p>
        </p:txBody>
      </p:sp>
      <p:sp>
        <p:nvSpPr>
          <p:cNvPr id="5" name="Espace réservé du numéro de diapositive 4"/>
          <p:cNvSpPr>
            <a:spLocks noGrp="1"/>
          </p:cNvSpPr>
          <p:nvPr>
            <p:ph type="sldNum" sz="quarter" idx="12"/>
          </p:nvPr>
        </p:nvSpPr>
        <p:spPr>
          <a:xfrm>
            <a:off x="10899648" y="2272"/>
            <a:ext cx="1016000" cy="365760"/>
          </a:xfrm>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2926948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9C10F5A-4837-4A25-9B88-6CD5620BC525}" type="datetimeFigureOut">
              <a:rPr lang="fr-FR" smtClean="0"/>
              <a:t>26/05/2020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1172352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137995" y="1101970"/>
            <a:ext cx="4511040" cy="877824"/>
          </a:xfrm>
        </p:spPr>
        <p:txBody>
          <a:bodyPr anchor="b"/>
          <a:lstStyle>
            <a:lvl1pPr algn="l">
              <a:buNone/>
              <a:defRPr sz="1800" b="1"/>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B9C10F5A-4837-4A25-9B88-6CD5620BC525}" type="datetimeFigureOut">
              <a:rPr lang="fr-FR" smtClean="0"/>
              <a:t>26/05/2020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1393348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BA057D5-FFBD-4F57-9619-78E62E90589B}"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335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B9C10F5A-4837-4A25-9B88-6CD5620BC525}" type="datetimeFigureOut">
              <a:rPr lang="fr-FR" smtClean="0"/>
              <a:t>26/05/2020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1988531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B9C10F5A-4837-4A25-9B88-6CD5620BC525}"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3397328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042400" y="1143000"/>
            <a:ext cx="2540000" cy="5486400"/>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609600" y="1143000"/>
            <a:ext cx="8331200" cy="5486400"/>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B9C10F5A-4837-4A25-9B88-6CD5620BC525}"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27615D-C5D0-488B-89DC-500F757EAD67}" type="slidenum">
              <a:rPr lang="fr-FR" smtClean="0"/>
              <a:t>‹N°›</a:t>
            </a:fld>
            <a:endParaRPr lang="fr-FR"/>
          </a:p>
        </p:txBody>
      </p:sp>
    </p:spTree>
    <p:extLst>
      <p:ext uri="{BB962C8B-B14F-4D97-AF65-F5344CB8AC3E}">
        <p14:creationId xmlns:p14="http://schemas.microsoft.com/office/powerpoint/2010/main" val="4022971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3" y="538785"/>
            <a:ext cx="10971684" cy="614142"/>
          </a:xfrm>
          <a:prstGeom prst="rect">
            <a:avLst/>
          </a:prstGeom>
        </p:spPr>
        <p:txBody>
          <a:bodyPr lIns="0" tIns="0" rIns="0" bIns="0" anchor="ctr">
            <a:spAutoFit/>
          </a:bodyPr>
          <a:lstStyle/>
          <a:p>
            <a:pPr algn="ctr"/>
            <a:endParaRPr lang="fr-FR" sz="3991" b="0" strike="noStrike" spc="-1">
              <a:latin typeface="Arial"/>
            </a:endParaRPr>
          </a:p>
        </p:txBody>
      </p:sp>
      <p:sp>
        <p:nvSpPr>
          <p:cNvPr id="8" name="PlaceHolder 2"/>
          <p:cNvSpPr>
            <a:spLocks noGrp="1"/>
          </p:cNvSpPr>
          <p:nvPr>
            <p:ph type="body"/>
          </p:nvPr>
        </p:nvSpPr>
        <p:spPr>
          <a:xfrm>
            <a:off x="609563" y="1604842"/>
            <a:ext cx="10971684" cy="446725"/>
          </a:xfrm>
          <a:prstGeom prst="rect">
            <a:avLst/>
          </a:prstGeom>
        </p:spPr>
        <p:txBody>
          <a:bodyPr lIns="0" tIns="0" rIns="0" bIns="0">
            <a:spAutoFit/>
          </a:bodyPr>
          <a:lstStyle/>
          <a:p>
            <a:endParaRPr lang="fr-FR" sz="2903" b="0" strike="noStrike" spc="-1">
              <a:latin typeface="Arial"/>
            </a:endParaRPr>
          </a:p>
        </p:txBody>
      </p:sp>
    </p:spTree>
    <p:extLst>
      <p:ext uri="{BB962C8B-B14F-4D97-AF65-F5344CB8AC3E}">
        <p14:creationId xmlns:p14="http://schemas.microsoft.com/office/powerpoint/2010/main" val="1968527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3" y="538785"/>
            <a:ext cx="10971684" cy="614142"/>
          </a:xfrm>
          <a:prstGeom prst="rect">
            <a:avLst/>
          </a:prstGeom>
        </p:spPr>
        <p:txBody>
          <a:bodyPr lIns="0" tIns="0" rIns="0" bIns="0" anchor="ctr">
            <a:spAutoFit/>
          </a:bodyPr>
          <a:lstStyle/>
          <a:p>
            <a:pPr algn="ctr"/>
            <a:endParaRPr lang="fr-FR" sz="3991" b="0" strike="noStrike" spc="-1">
              <a:latin typeface="Arial"/>
            </a:endParaRPr>
          </a:p>
        </p:txBody>
      </p:sp>
      <p:sp>
        <p:nvSpPr>
          <p:cNvPr id="6" name="PlaceHolder 2"/>
          <p:cNvSpPr>
            <a:spLocks noGrp="1"/>
          </p:cNvSpPr>
          <p:nvPr>
            <p:ph type="subTitle"/>
          </p:nvPr>
        </p:nvSpPr>
        <p:spPr>
          <a:xfrm>
            <a:off x="609563" y="3370385"/>
            <a:ext cx="10971684" cy="446725"/>
          </a:xfrm>
          <a:prstGeom prst="rect">
            <a:avLst/>
          </a:prstGeom>
        </p:spPr>
        <p:txBody>
          <a:bodyPr lIns="0" tIns="0" rIns="0" bIns="0" anchor="ctr">
            <a:spAutoFit/>
          </a:bodyPr>
          <a:lstStyle/>
          <a:p>
            <a:pPr algn="ctr"/>
            <a:endParaRPr lang="fr-FR" sz="2903" b="0" strike="noStrike" spc="-1">
              <a:latin typeface="Arial"/>
            </a:endParaRPr>
          </a:p>
        </p:txBody>
      </p:sp>
    </p:spTree>
    <p:extLst>
      <p:ext uri="{BB962C8B-B14F-4D97-AF65-F5344CB8AC3E}">
        <p14:creationId xmlns:p14="http://schemas.microsoft.com/office/powerpoint/2010/main" val="1062564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563" y="538785"/>
            <a:ext cx="10971684" cy="614142"/>
          </a:xfrm>
          <a:prstGeom prst="rect">
            <a:avLst/>
          </a:prstGeom>
        </p:spPr>
        <p:txBody>
          <a:bodyPr lIns="0" tIns="0" rIns="0" bIns="0" anchor="ctr">
            <a:spAutoFit/>
          </a:bodyPr>
          <a:lstStyle/>
          <a:p>
            <a:pPr algn="ctr"/>
            <a:endParaRPr lang="fr-FR" sz="3991" b="0" strike="noStrike" spc="-1">
              <a:latin typeface="Arial"/>
            </a:endParaRPr>
          </a:p>
        </p:txBody>
      </p:sp>
      <p:sp>
        <p:nvSpPr>
          <p:cNvPr id="30" name="PlaceHolder 2"/>
          <p:cNvSpPr>
            <a:spLocks noGrp="1"/>
          </p:cNvSpPr>
          <p:nvPr>
            <p:ph type="body"/>
          </p:nvPr>
        </p:nvSpPr>
        <p:spPr>
          <a:xfrm>
            <a:off x="609563" y="1604842"/>
            <a:ext cx="5354133" cy="446725"/>
          </a:xfrm>
          <a:prstGeom prst="rect">
            <a:avLst/>
          </a:prstGeom>
        </p:spPr>
        <p:txBody>
          <a:bodyPr lIns="0" tIns="0" rIns="0" bIns="0">
            <a:spAutoFit/>
          </a:bodyPr>
          <a:lstStyle/>
          <a:p>
            <a:endParaRPr lang="fr-FR" sz="2903" b="0" strike="noStrike" spc="-1">
              <a:latin typeface="Arial"/>
            </a:endParaRPr>
          </a:p>
        </p:txBody>
      </p:sp>
      <p:sp>
        <p:nvSpPr>
          <p:cNvPr id="31" name="PlaceHolder 3"/>
          <p:cNvSpPr>
            <a:spLocks noGrp="1"/>
          </p:cNvSpPr>
          <p:nvPr>
            <p:ph type="body"/>
          </p:nvPr>
        </p:nvSpPr>
        <p:spPr>
          <a:xfrm>
            <a:off x="6231903" y="1604842"/>
            <a:ext cx="5354133" cy="446725"/>
          </a:xfrm>
          <a:prstGeom prst="rect">
            <a:avLst/>
          </a:prstGeom>
        </p:spPr>
        <p:txBody>
          <a:bodyPr lIns="0" tIns="0" rIns="0" bIns="0">
            <a:spAutoFit/>
          </a:bodyPr>
          <a:lstStyle/>
          <a:p>
            <a:endParaRPr lang="fr-FR" sz="2903" b="0" strike="noStrike" spc="-1">
              <a:latin typeface="Arial"/>
            </a:endParaRPr>
          </a:p>
        </p:txBody>
      </p:sp>
      <p:sp>
        <p:nvSpPr>
          <p:cNvPr id="32" name="PlaceHolder 4"/>
          <p:cNvSpPr>
            <a:spLocks noGrp="1"/>
          </p:cNvSpPr>
          <p:nvPr>
            <p:ph type="body"/>
          </p:nvPr>
        </p:nvSpPr>
        <p:spPr>
          <a:xfrm>
            <a:off x="609563" y="3682578"/>
            <a:ext cx="5354133" cy="446725"/>
          </a:xfrm>
          <a:prstGeom prst="rect">
            <a:avLst/>
          </a:prstGeom>
        </p:spPr>
        <p:txBody>
          <a:bodyPr lIns="0" tIns="0" rIns="0" bIns="0">
            <a:spAutoFit/>
          </a:bodyPr>
          <a:lstStyle/>
          <a:p>
            <a:endParaRPr lang="fr-FR" sz="2903" b="0" strike="noStrike" spc="-1">
              <a:latin typeface="Arial"/>
            </a:endParaRPr>
          </a:p>
        </p:txBody>
      </p:sp>
      <p:sp>
        <p:nvSpPr>
          <p:cNvPr id="33" name="PlaceHolder 5"/>
          <p:cNvSpPr>
            <a:spLocks noGrp="1"/>
          </p:cNvSpPr>
          <p:nvPr>
            <p:ph type="body"/>
          </p:nvPr>
        </p:nvSpPr>
        <p:spPr>
          <a:xfrm>
            <a:off x="6231903" y="3682578"/>
            <a:ext cx="5354133" cy="446725"/>
          </a:xfrm>
          <a:prstGeom prst="rect">
            <a:avLst/>
          </a:prstGeom>
        </p:spPr>
        <p:txBody>
          <a:bodyPr lIns="0" tIns="0" rIns="0" bIns="0">
            <a:spAutoFit/>
          </a:bodyPr>
          <a:lstStyle/>
          <a:p>
            <a:endParaRPr lang="fr-FR" sz="2903" b="0" strike="noStrike" spc="-1">
              <a:latin typeface="Arial"/>
            </a:endParaRPr>
          </a:p>
        </p:txBody>
      </p:sp>
    </p:spTree>
    <p:extLst>
      <p:ext uri="{BB962C8B-B14F-4D97-AF65-F5344CB8AC3E}">
        <p14:creationId xmlns:p14="http://schemas.microsoft.com/office/powerpoint/2010/main" val="313765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563" y="2704314"/>
            <a:ext cx="10971684" cy="446725"/>
          </a:xfrm>
          <a:prstGeom prst="rect">
            <a:avLst/>
          </a:prstGeom>
        </p:spPr>
        <p:txBody>
          <a:bodyPr lIns="0" tIns="0" rIns="0" bIns="0" anchor="ctr">
            <a:spAutoFit/>
          </a:bodyPr>
          <a:lstStyle/>
          <a:p>
            <a:pPr algn="ctr"/>
            <a:endParaRPr lang="fr-FR" sz="2903" b="0" strike="noStrike" spc="-1">
              <a:latin typeface="Arial"/>
            </a:endParaRPr>
          </a:p>
        </p:txBody>
      </p:sp>
    </p:spTree>
    <p:extLst>
      <p:ext uri="{BB962C8B-B14F-4D97-AF65-F5344CB8AC3E}">
        <p14:creationId xmlns:p14="http://schemas.microsoft.com/office/powerpoint/2010/main" val="351042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BA057D5-FFBD-4F57-9619-78E62E90589B}" type="datetimeFigureOut">
              <a:rPr lang="fr-FR" smtClean="0"/>
              <a:t>26/05/2020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6953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BA057D5-FFBD-4F57-9619-78E62E90589B}" type="datetimeFigureOut">
              <a:rPr lang="fr-FR" smtClean="0"/>
              <a:t>26/05/2020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299411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BA057D5-FFBD-4F57-9619-78E62E90589B}" type="datetimeFigureOut">
              <a:rPr lang="fr-FR" smtClean="0"/>
              <a:t>26/05/2020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91676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BA057D5-FFBD-4F57-9619-78E62E90589B}" type="datetimeFigureOut">
              <a:rPr lang="fr-FR" smtClean="0"/>
              <a:t>26/05/2020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3240389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BA057D5-FFBD-4F57-9619-78E62E90589B}" type="datetimeFigureOut">
              <a:rPr lang="fr-FR" smtClean="0"/>
              <a:t>26/05/2020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45375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BA057D5-FFBD-4F57-9619-78E62E90589B}" type="datetimeFigureOut">
              <a:rPr lang="fr-FR" smtClean="0"/>
              <a:t>26/05/2020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42484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BA057D5-FFBD-4F57-9619-78E62E90589B}" type="datetimeFigureOut">
              <a:rPr lang="fr-FR" smtClean="0"/>
              <a:t>26/05/2020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E0ADADB-F00C-4AC9-9403-E317E7B00EFE}" type="slidenum">
              <a:rPr lang="fr-FR" smtClean="0"/>
              <a:t>‹N°›</a:t>
            </a:fld>
            <a:endParaRPr lang="fr-FR"/>
          </a:p>
        </p:txBody>
      </p:sp>
    </p:spTree>
    <p:extLst>
      <p:ext uri="{BB962C8B-B14F-4D97-AF65-F5344CB8AC3E}">
        <p14:creationId xmlns:p14="http://schemas.microsoft.com/office/powerpoint/2010/main" val="111309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057D5-FFBD-4F57-9619-78E62E90589B}" type="datetimeFigureOut">
              <a:rPr lang="fr-FR" smtClean="0"/>
              <a:t>26/05/2020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ADADB-F00C-4AC9-9403-E317E7B00EFE}" type="slidenum">
              <a:rPr lang="fr-FR" smtClean="0"/>
              <a:t>‹N°›</a:t>
            </a:fld>
            <a:endParaRPr lang="fr-FR"/>
          </a:p>
        </p:txBody>
      </p:sp>
    </p:spTree>
    <p:extLst>
      <p:ext uri="{BB962C8B-B14F-4D97-AF65-F5344CB8AC3E}">
        <p14:creationId xmlns:p14="http://schemas.microsoft.com/office/powerpoint/2010/main" val="3612231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ectangle à coins arrondis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ectangle à coins arrondis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Espace réservé du titre 21"/>
          <p:cNvSpPr>
            <a:spLocks noGrp="1"/>
          </p:cNvSpPr>
          <p:nvPr>
            <p:ph type="title"/>
          </p:nvPr>
        </p:nvSpPr>
        <p:spPr>
          <a:xfrm>
            <a:off x="609600" y="1143000"/>
            <a:ext cx="10972800" cy="1066800"/>
          </a:xfrm>
          <a:prstGeom prst="rect">
            <a:avLst/>
          </a:prstGeom>
        </p:spPr>
        <p:txBody>
          <a:bodyPr vert="horz" anchor="ctr">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B9C10F5A-4837-4A25-9B88-6CD5620BC525}" type="datetimeFigureOut">
              <a:rPr lang="fr-FR" smtClean="0"/>
              <a:t>26/05/2020</a:t>
            </a:fld>
            <a:endParaRPr lang="fr-FR"/>
          </a:p>
        </p:txBody>
      </p:sp>
      <p:sp>
        <p:nvSpPr>
          <p:cNvPr id="3" name="Espace réservé du pied de page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fr-FR"/>
          </a:p>
        </p:txBody>
      </p:sp>
      <p:sp>
        <p:nvSpPr>
          <p:cNvPr id="23" name="Espace réservé du numéro de diapositive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6A27615D-C5D0-488B-89DC-500F757EAD67}" type="slidenum">
              <a:rPr lang="fr-FR" smtClean="0"/>
              <a:t>‹N°›</a:t>
            </a:fld>
            <a:endParaRPr lang="fr-FR"/>
          </a:p>
        </p:txBody>
      </p:sp>
    </p:spTree>
    <p:extLst>
      <p:ext uri="{BB962C8B-B14F-4D97-AF65-F5344CB8AC3E}">
        <p14:creationId xmlns:p14="http://schemas.microsoft.com/office/powerpoint/2010/main" val="1944546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053058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Shape 1"/>
          <p:cNvSpPr txBox="1"/>
          <p:nvPr/>
        </p:nvSpPr>
        <p:spPr>
          <a:xfrm>
            <a:off x="1981173" y="231987"/>
            <a:ext cx="8228763" cy="1228285"/>
          </a:xfrm>
          <a:prstGeom prst="rect">
            <a:avLst/>
          </a:prstGeom>
          <a:noFill/>
          <a:ln>
            <a:noFill/>
          </a:ln>
        </p:spPr>
        <p:txBody>
          <a:bodyPr lIns="0" tIns="0" rIns="0" bIns="0" anchor="ctr">
            <a:spAutoFit/>
          </a:bodyPr>
          <a:lstStyle/>
          <a:p>
            <a:pPr algn="ctr"/>
            <a:r>
              <a:rPr lang="fr-FR" sz="3991" spc="-1">
                <a:solidFill>
                  <a:prstClr val="black"/>
                </a:solidFill>
                <a:latin typeface="Arial"/>
              </a:rPr>
              <a:t>HABITER UNE COMMUNE PERIURBAINE DANS LA SOMME</a:t>
            </a:r>
          </a:p>
        </p:txBody>
      </p:sp>
      <p:sp>
        <p:nvSpPr>
          <p:cNvPr id="50" name="TextShape 2"/>
          <p:cNvSpPr txBox="1"/>
          <p:nvPr/>
        </p:nvSpPr>
        <p:spPr>
          <a:xfrm>
            <a:off x="1981173" y="1605033"/>
            <a:ext cx="8228763" cy="4607030"/>
          </a:xfrm>
          <a:prstGeom prst="rect">
            <a:avLst/>
          </a:prstGeom>
          <a:noFill/>
          <a:ln>
            <a:noFill/>
          </a:ln>
        </p:spPr>
        <p:txBody>
          <a:bodyPr lIns="0" tIns="0" rIns="0" bIns="0">
            <a:spAutoFit/>
          </a:bodyPr>
          <a:lstStyle/>
          <a:p>
            <a:r>
              <a:rPr lang="fr-FR" sz="1996" spc="-1">
                <a:solidFill>
                  <a:prstClr val="black"/>
                </a:solidFill>
                <a:latin typeface="Arial"/>
              </a:rPr>
              <a:t>Le département de la Somme connaît un  </a:t>
            </a:r>
            <a:r>
              <a:rPr lang="fr-FR" sz="1996" b="1" spc="-1">
                <a:solidFill>
                  <a:prstClr val="black"/>
                </a:solidFill>
                <a:latin typeface="Arial"/>
              </a:rPr>
              <a:t>maillage de petites et moyennes villes </a:t>
            </a:r>
            <a:r>
              <a:rPr lang="fr-FR" sz="1996" spc="-1">
                <a:solidFill>
                  <a:prstClr val="black"/>
                </a:solidFill>
                <a:latin typeface="Arial"/>
              </a:rPr>
              <a:t>et un habitat que l'on peut qualifier de périurbain, voire rural. </a:t>
            </a:r>
          </a:p>
          <a:p>
            <a:r>
              <a:rPr lang="fr-FR" sz="1996" spc="-1">
                <a:solidFill>
                  <a:prstClr val="black"/>
                </a:solidFill>
                <a:latin typeface="Arial"/>
              </a:rPr>
              <a:t>Il est par ailleurs dépourvu de très grandes agglomérations, comparé aux départements du Nord et de l'Ile de France.</a:t>
            </a:r>
          </a:p>
          <a:p>
            <a:r>
              <a:rPr lang="fr-FR" sz="1996" spc="-1">
                <a:solidFill>
                  <a:prstClr val="black"/>
                </a:solidFill>
                <a:latin typeface="Arial"/>
              </a:rPr>
              <a:t>Entre 1999  et 2006, </a:t>
            </a:r>
            <a:r>
              <a:rPr lang="fr-FR" sz="1996" b="1" spc="-1">
                <a:solidFill>
                  <a:prstClr val="black"/>
                </a:solidFill>
                <a:latin typeface="Arial"/>
              </a:rPr>
              <a:t>les espaces périurbains et ruraux</a:t>
            </a:r>
            <a:r>
              <a:rPr lang="fr-FR" sz="1996" spc="-1">
                <a:solidFill>
                  <a:prstClr val="black"/>
                </a:solidFill>
                <a:latin typeface="Arial"/>
              </a:rPr>
              <a:t> de l'ancienne région Picardie concentrent déjà l’essentiel de la croissance démographique. Tandis que la plupart des grandes villes  stagnaient ou perdaient de la population, les deux tiers des petites communes ont vu leur population augmenter.</a:t>
            </a:r>
          </a:p>
          <a:p>
            <a:r>
              <a:rPr lang="fr-FR" sz="1996" spc="-1">
                <a:solidFill>
                  <a:prstClr val="black"/>
                </a:solidFill>
                <a:latin typeface="Arial"/>
              </a:rPr>
              <a:t>Après le  recensement de la population de  2008, on constate que la </a:t>
            </a:r>
            <a:r>
              <a:rPr lang="fr-FR" sz="1996" b="1" spc="-1">
                <a:solidFill>
                  <a:prstClr val="black"/>
                </a:solidFill>
                <a:latin typeface="Arial"/>
              </a:rPr>
              <a:t>grande aire urbaine</a:t>
            </a:r>
            <a:r>
              <a:rPr lang="fr-FR" sz="1996" spc="-1">
                <a:solidFill>
                  <a:prstClr val="black"/>
                </a:solidFill>
                <a:latin typeface="Arial"/>
              </a:rPr>
              <a:t> d’Amiens regroupe à elle seule 50  % de la population du département de la Somme.</a:t>
            </a:r>
          </a:p>
          <a:p>
            <a:r>
              <a:rPr lang="fr-FR" sz="1996" spc="-1">
                <a:solidFill>
                  <a:prstClr val="black"/>
                </a:solidFill>
                <a:latin typeface="Arial"/>
              </a:rPr>
              <a:t>Entre 2006 et 2010, plus de 3900 ha ont été urbanisés dans la Somme, soit 781,2ha/an (Sources Agreste)</a:t>
            </a:r>
          </a:p>
        </p:txBody>
      </p:sp>
    </p:spTree>
    <p:extLst>
      <p:ext uri="{BB962C8B-B14F-4D97-AF65-F5344CB8AC3E}">
        <p14:creationId xmlns:p14="http://schemas.microsoft.com/office/powerpoint/2010/main" val="253173572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50"/>
          <p:cNvPicPr/>
          <p:nvPr/>
        </p:nvPicPr>
        <p:blipFill>
          <a:blip r:embed="rId2"/>
          <a:stretch/>
        </p:blipFill>
        <p:spPr>
          <a:xfrm>
            <a:off x="1458691" y="85265"/>
            <a:ext cx="9208743" cy="6511431"/>
          </a:xfrm>
          <a:prstGeom prst="rect">
            <a:avLst/>
          </a:prstGeom>
          <a:ln>
            <a:noFill/>
          </a:ln>
        </p:spPr>
      </p:pic>
    </p:spTree>
    <p:extLst>
      <p:ext uri="{BB962C8B-B14F-4D97-AF65-F5344CB8AC3E}">
        <p14:creationId xmlns:p14="http://schemas.microsoft.com/office/powerpoint/2010/main" val="126163140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Shape 1"/>
          <p:cNvSpPr txBox="1"/>
          <p:nvPr/>
        </p:nvSpPr>
        <p:spPr>
          <a:xfrm>
            <a:off x="1981173" y="231987"/>
            <a:ext cx="8228763" cy="1228285"/>
          </a:xfrm>
          <a:prstGeom prst="rect">
            <a:avLst/>
          </a:prstGeom>
          <a:noFill/>
          <a:ln>
            <a:noFill/>
          </a:ln>
        </p:spPr>
        <p:txBody>
          <a:bodyPr lIns="0" tIns="0" rIns="0" bIns="0" anchor="ctr">
            <a:spAutoFit/>
          </a:bodyPr>
          <a:lstStyle/>
          <a:p>
            <a:pPr algn="ctr"/>
            <a:r>
              <a:rPr lang="fr-FR" sz="3991" spc="-1">
                <a:solidFill>
                  <a:prstClr val="black"/>
                </a:solidFill>
                <a:latin typeface="Arial"/>
              </a:rPr>
              <a:t>EXPLICATIONS CARTE AIRE URBAINE</a:t>
            </a:r>
          </a:p>
        </p:txBody>
      </p:sp>
      <p:sp>
        <p:nvSpPr>
          <p:cNvPr id="53" name="TextShape 2"/>
          <p:cNvSpPr txBox="1"/>
          <p:nvPr/>
        </p:nvSpPr>
        <p:spPr>
          <a:xfrm>
            <a:off x="1981173" y="1605034"/>
            <a:ext cx="8228763" cy="3712427"/>
          </a:xfrm>
          <a:prstGeom prst="rect">
            <a:avLst/>
          </a:prstGeom>
          <a:noFill/>
          <a:ln>
            <a:noFill/>
          </a:ln>
        </p:spPr>
        <p:txBody>
          <a:bodyPr lIns="0" tIns="0" rIns="0" bIns="0">
            <a:spAutoFit/>
          </a:bodyPr>
          <a:lstStyle/>
          <a:p>
            <a:endParaRPr lang="fr-FR" sz="2903" spc="-1">
              <a:solidFill>
                <a:prstClr val="black"/>
              </a:solidFill>
              <a:latin typeface="Arial"/>
            </a:endParaRPr>
          </a:p>
          <a:p>
            <a:r>
              <a:rPr lang="fr-FR" sz="2358" b="1" spc="-1">
                <a:solidFill>
                  <a:prstClr val="black"/>
                </a:solidFill>
                <a:latin typeface="Arial"/>
                <a:ea typeface="Microsoft YaHei"/>
              </a:rPr>
              <a:t>Le phénomène de périurbanisation occupe une place prépondérante dans la Somme :</a:t>
            </a:r>
            <a:endParaRPr lang="fr-FR" sz="2358" spc="-1">
              <a:solidFill>
                <a:prstClr val="black"/>
              </a:solidFill>
              <a:latin typeface="Arial"/>
            </a:endParaRPr>
          </a:p>
          <a:p>
            <a:r>
              <a:rPr lang="fr-FR" sz="2358" spc="-1">
                <a:solidFill>
                  <a:prstClr val="black"/>
                </a:solidFill>
                <a:latin typeface="Arial"/>
                <a:ea typeface="Microsoft YaHei"/>
              </a:rPr>
              <a:t>En effet, la structuration des </a:t>
            </a:r>
            <a:r>
              <a:rPr lang="fr-FR" sz="2358" b="1" spc="-1">
                <a:solidFill>
                  <a:prstClr val="black"/>
                </a:solidFill>
                <a:latin typeface="Arial"/>
                <a:ea typeface="Microsoft YaHei"/>
              </a:rPr>
              <a:t>grandes aires urbaines</a:t>
            </a:r>
            <a:r>
              <a:rPr lang="fr-FR" sz="2358" spc="-1">
                <a:solidFill>
                  <a:prstClr val="black"/>
                </a:solidFill>
                <a:latin typeface="Arial"/>
                <a:ea typeface="Microsoft YaHei"/>
              </a:rPr>
              <a:t> de la région montre à la fois la faiblesse des grands pôles urbains et la force de leur périphérie.</a:t>
            </a:r>
            <a:endParaRPr lang="fr-FR" sz="2358" spc="-1">
              <a:solidFill>
                <a:prstClr val="black"/>
              </a:solidFill>
              <a:latin typeface="Arial"/>
            </a:endParaRPr>
          </a:p>
          <a:p>
            <a:r>
              <a:rPr lang="fr-FR" sz="2358" spc="-1">
                <a:solidFill>
                  <a:prstClr val="black"/>
                </a:solidFill>
                <a:latin typeface="Arial"/>
                <a:ea typeface="Microsoft YaHei"/>
              </a:rPr>
              <a:t>Illustrant cette tendance, les grandes aires urbaines d’Amiens et Beauvais se rejoignent aux confins des limites départementales.</a:t>
            </a:r>
            <a:endParaRPr lang="fr-FR" sz="2358" spc="-1">
              <a:solidFill>
                <a:prstClr val="black"/>
              </a:solidFill>
              <a:latin typeface="Arial"/>
            </a:endParaRPr>
          </a:p>
          <a:p>
            <a:endParaRPr lang="fr-FR" sz="2358" spc="-1">
              <a:solidFill>
                <a:prstClr val="black"/>
              </a:solidFill>
              <a:latin typeface="Arial"/>
            </a:endParaRPr>
          </a:p>
        </p:txBody>
      </p:sp>
    </p:spTree>
    <p:extLst>
      <p:ext uri="{BB962C8B-B14F-4D97-AF65-F5344CB8AC3E}">
        <p14:creationId xmlns:p14="http://schemas.microsoft.com/office/powerpoint/2010/main" val="174986784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dirty="0">
                <a:solidFill>
                  <a:prstClr val="black"/>
                </a:solidFill>
                <a:latin typeface="Arial"/>
              </a:rPr>
              <a:t>HABITER A</a:t>
            </a:r>
            <a:r>
              <a:rPr lang="fr-FR" sz="3991" spc="-1" dirty="0">
                <a:solidFill>
                  <a:prstClr val="black"/>
                </a:solidFill>
                <a:latin typeface="Arial"/>
              </a:rPr>
              <a:t>...où?</a:t>
            </a:r>
            <a:endParaRPr lang="fr-FR" sz="3991" spc="-1" dirty="0">
              <a:solidFill>
                <a:prstClr val="black"/>
              </a:solidFill>
              <a:latin typeface="Arial"/>
            </a:endParaRPr>
          </a:p>
        </p:txBody>
      </p:sp>
      <p:sp>
        <p:nvSpPr>
          <p:cNvPr id="55" name="TextShape 2"/>
          <p:cNvSpPr txBox="1"/>
          <p:nvPr/>
        </p:nvSpPr>
        <p:spPr>
          <a:xfrm>
            <a:off x="1981173" y="1255624"/>
            <a:ext cx="8228763" cy="5080686"/>
          </a:xfrm>
          <a:prstGeom prst="rect">
            <a:avLst/>
          </a:prstGeom>
          <a:noFill/>
          <a:ln>
            <a:noFill/>
          </a:ln>
        </p:spPr>
        <p:txBody>
          <a:bodyPr lIns="0" tIns="0" rIns="0" bIns="0">
            <a:spAutoFit/>
          </a:bodyPr>
          <a:lstStyle/>
          <a:p>
            <a:pPr marL="391867" indent="-293900">
              <a:spcAft>
                <a:spcPts val="1283"/>
              </a:spcAft>
              <a:buClr>
                <a:srgbClr val="000000"/>
              </a:buClr>
              <a:buSzPct val="45000"/>
              <a:buFont typeface="Wingdings" charset="2"/>
              <a:buChar char=""/>
            </a:pPr>
            <a:endParaRPr lang="fr-FR" sz="2903" spc="-1">
              <a:solidFill>
                <a:prstClr val="black"/>
              </a:solidFill>
              <a:latin typeface="Arial"/>
            </a:endParaRPr>
          </a:p>
          <a:p>
            <a:r>
              <a:rPr lang="fr-FR" sz="2903" spc="-1">
                <a:solidFill>
                  <a:prstClr val="black"/>
                </a:solidFill>
                <a:latin typeface="Arial"/>
              </a:rPr>
              <a:t>Choisir une </a:t>
            </a:r>
            <a:r>
              <a:rPr lang="fr-FR" sz="2903" b="1" spc="-1">
                <a:solidFill>
                  <a:prstClr val="black"/>
                </a:solidFill>
                <a:latin typeface="Arial"/>
              </a:rPr>
              <a:t>commune périurbaine : Quevauvillers.</a:t>
            </a:r>
            <a:r>
              <a:rPr lang="fr-FR" sz="2903" spc="-1">
                <a:solidFill>
                  <a:prstClr val="black"/>
                </a:solidFill>
                <a:latin typeface="Arial"/>
              </a:rPr>
              <a:t> </a:t>
            </a:r>
          </a:p>
          <a:p>
            <a:endParaRPr lang="fr-FR" sz="2903" spc="-1">
              <a:solidFill>
                <a:prstClr val="black"/>
              </a:solidFill>
              <a:latin typeface="Arial"/>
            </a:endParaRPr>
          </a:p>
          <a:p>
            <a:r>
              <a:rPr lang="fr-FR" sz="2903" spc="-1">
                <a:solidFill>
                  <a:prstClr val="black"/>
                </a:solidFill>
                <a:latin typeface="Arial"/>
              </a:rPr>
              <a:t>Constater qu'elle ne constitue pas un </a:t>
            </a:r>
            <a:r>
              <a:rPr lang="fr-FR" sz="2903" b="1" spc="-1">
                <a:solidFill>
                  <a:prstClr val="black"/>
                </a:solidFill>
                <a:latin typeface="Arial"/>
              </a:rPr>
              <a:t>pôle urbain</a:t>
            </a:r>
            <a:r>
              <a:rPr lang="fr-FR" sz="2903" spc="-1">
                <a:solidFill>
                  <a:prstClr val="black"/>
                </a:solidFill>
                <a:latin typeface="Arial"/>
              </a:rPr>
              <a:t>, ni un </a:t>
            </a:r>
            <a:r>
              <a:rPr lang="fr-FR" sz="2903" b="1" spc="-1">
                <a:solidFill>
                  <a:prstClr val="black"/>
                </a:solidFill>
                <a:latin typeface="Arial"/>
              </a:rPr>
              <a:t>pôle secondaire</a:t>
            </a:r>
            <a:r>
              <a:rPr lang="fr-FR" sz="2903" spc="-1">
                <a:solidFill>
                  <a:prstClr val="black"/>
                </a:solidFill>
                <a:latin typeface="Arial"/>
              </a:rPr>
              <a:t> (au sens de l'INSEE)...il s'agit d'un espace sous influence.</a:t>
            </a:r>
          </a:p>
          <a:p>
            <a:r>
              <a:rPr lang="fr-FR" sz="2903" spc="-1">
                <a:solidFill>
                  <a:prstClr val="black"/>
                </a:solidFill>
                <a:latin typeface="Arial"/>
              </a:rPr>
              <a:t>Elle appartient ainsi à un autre type d'espace... un </a:t>
            </a:r>
            <a:r>
              <a:rPr lang="fr-FR" sz="2903" b="1" spc="-1">
                <a:solidFill>
                  <a:prstClr val="black"/>
                </a:solidFill>
                <a:latin typeface="Arial"/>
              </a:rPr>
              <a:t>espace périurbain.</a:t>
            </a:r>
            <a:r>
              <a:rPr lang="fr-FR" sz="2903" spc="-1">
                <a:solidFill>
                  <a:prstClr val="black"/>
                </a:solidFill>
                <a:latin typeface="Arial"/>
              </a:rPr>
              <a:t> </a:t>
            </a:r>
          </a:p>
          <a:p>
            <a:endParaRPr lang="fr-FR" sz="2903" spc="-1">
              <a:solidFill>
                <a:prstClr val="black"/>
              </a:solidFill>
              <a:latin typeface="Arial"/>
            </a:endParaRPr>
          </a:p>
          <a:p>
            <a:pPr marL="391867" indent="-293900">
              <a:spcAft>
                <a:spcPts val="1283"/>
              </a:spcAft>
              <a:buClr>
                <a:srgbClr val="000000"/>
              </a:buClr>
              <a:buSzPct val="45000"/>
              <a:buFont typeface="Wingdings" charset="2"/>
              <a:buChar char=""/>
            </a:pPr>
            <a:endParaRPr lang="fr-FR" sz="2903" spc="-1">
              <a:solidFill>
                <a:prstClr val="black"/>
              </a:solidFill>
              <a:latin typeface="Arial"/>
            </a:endParaRPr>
          </a:p>
        </p:txBody>
      </p:sp>
    </p:spTree>
    <p:extLst>
      <p:ext uri="{BB962C8B-B14F-4D97-AF65-F5344CB8AC3E}">
        <p14:creationId xmlns:p14="http://schemas.microsoft.com/office/powerpoint/2010/main" val="190480705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Shape 1"/>
          <p:cNvSpPr txBox="1"/>
          <p:nvPr/>
        </p:nvSpPr>
        <p:spPr>
          <a:xfrm>
            <a:off x="1981009" y="-243408"/>
            <a:ext cx="8228763" cy="1982146"/>
          </a:xfrm>
          <a:prstGeom prst="rect">
            <a:avLst/>
          </a:prstGeom>
          <a:noFill/>
          <a:ln>
            <a:noFill/>
          </a:ln>
        </p:spPr>
        <p:txBody>
          <a:bodyPr lIns="0" tIns="0" rIns="0" bIns="0" anchor="ctr">
            <a:spAutoFit/>
          </a:bodyPr>
          <a:lstStyle/>
          <a:p>
            <a:pPr algn="ctr"/>
            <a:r>
              <a:rPr sz="1633" dirty="0">
                <a:solidFill>
                  <a:prstClr val="black"/>
                </a:solidFill>
                <a:latin typeface="Georgia"/>
              </a:rPr>
              <a:t/>
            </a:r>
            <a:br>
              <a:rPr sz="1633" dirty="0">
                <a:solidFill>
                  <a:prstClr val="black"/>
                </a:solidFill>
                <a:latin typeface="Georgia"/>
              </a:rPr>
            </a:br>
            <a:r>
              <a:rPr lang="fr-FR" sz="3991" spc="-1" dirty="0">
                <a:solidFill>
                  <a:prstClr val="black"/>
                </a:solidFill>
                <a:latin typeface="Arial"/>
              </a:rPr>
              <a:t>HABITER A QUEVAUVILLERS</a:t>
            </a:r>
            <a:r>
              <a:rPr sz="1633" dirty="0">
                <a:solidFill>
                  <a:prstClr val="black"/>
                </a:solidFill>
                <a:latin typeface="Georgia"/>
              </a:rPr>
              <a:t/>
            </a:r>
            <a:br>
              <a:rPr sz="1633" dirty="0">
                <a:solidFill>
                  <a:prstClr val="black"/>
                </a:solidFill>
                <a:latin typeface="Georgia"/>
              </a:rPr>
            </a:br>
            <a:r>
              <a:rPr sz="1633" dirty="0">
                <a:solidFill>
                  <a:prstClr val="black"/>
                </a:solidFill>
                <a:latin typeface="Georgia"/>
              </a:rPr>
              <a:t/>
            </a:r>
            <a:br>
              <a:rPr sz="1633" dirty="0">
                <a:solidFill>
                  <a:prstClr val="black"/>
                </a:solidFill>
                <a:latin typeface="Georgia"/>
              </a:rPr>
            </a:br>
            <a:r>
              <a:rPr sz="1633" dirty="0">
                <a:solidFill>
                  <a:prstClr val="black"/>
                </a:solidFill>
                <a:latin typeface="Georgia"/>
              </a:rPr>
              <a:t/>
            </a:r>
            <a:br>
              <a:rPr sz="1633" dirty="0">
                <a:solidFill>
                  <a:prstClr val="black"/>
                </a:solidFill>
                <a:latin typeface="Georgia"/>
              </a:rPr>
            </a:br>
            <a:endParaRPr lang="fr-FR" sz="3991" spc="-1" dirty="0">
              <a:solidFill>
                <a:prstClr val="black"/>
              </a:solidFill>
              <a:latin typeface="Arial"/>
            </a:endParaRPr>
          </a:p>
        </p:txBody>
      </p:sp>
      <p:pic>
        <p:nvPicPr>
          <p:cNvPr id="57" name="Image 56"/>
          <p:cNvPicPr/>
          <p:nvPr/>
        </p:nvPicPr>
        <p:blipFill>
          <a:blip r:embed="rId2"/>
          <a:stretch/>
        </p:blipFill>
        <p:spPr>
          <a:xfrm>
            <a:off x="2895515" y="1604707"/>
            <a:ext cx="6399750" cy="4525673"/>
          </a:xfrm>
          <a:prstGeom prst="rect">
            <a:avLst/>
          </a:prstGeom>
          <a:ln>
            <a:noFill/>
          </a:ln>
        </p:spPr>
      </p:pic>
      <p:sp>
        <p:nvSpPr>
          <p:cNvPr id="58" name="TextShape 2"/>
          <p:cNvSpPr txBox="1"/>
          <p:nvPr/>
        </p:nvSpPr>
        <p:spPr>
          <a:xfrm>
            <a:off x="1654621" y="609705"/>
            <a:ext cx="8951094" cy="893450"/>
          </a:xfrm>
          <a:prstGeom prst="rect">
            <a:avLst/>
          </a:prstGeom>
          <a:noFill/>
          <a:ln>
            <a:noFill/>
          </a:ln>
        </p:spPr>
        <p:txBody>
          <a:bodyPr lIns="0" tIns="0" rIns="0" bIns="0">
            <a:spAutoFit/>
          </a:bodyPr>
          <a:lstStyle/>
          <a:p>
            <a:r>
              <a:rPr lang="fr-FR" sz="2903" b="1" spc="-1" dirty="0" err="1">
                <a:solidFill>
                  <a:prstClr val="black"/>
                </a:solidFill>
                <a:latin typeface="Arial"/>
              </a:rPr>
              <a:t>Quevauvillers</a:t>
            </a:r>
            <a:r>
              <a:rPr lang="fr-FR" sz="2903" spc="-1" dirty="0">
                <a:solidFill>
                  <a:prstClr val="black"/>
                </a:solidFill>
                <a:latin typeface="Arial"/>
              </a:rPr>
              <a:t> appartient au </a:t>
            </a:r>
            <a:r>
              <a:rPr lang="fr-FR" sz="2903" b="1" spc="-1" dirty="0">
                <a:solidFill>
                  <a:prstClr val="black"/>
                </a:solidFill>
                <a:latin typeface="Arial"/>
              </a:rPr>
              <a:t>bassin de vie</a:t>
            </a:r>
            <a:r>
              <a:rPr lang="fr-FR" sz="2903" spc="-1" dirty="0">
                <a:solidFill>
                  <a:prstClr val="black"/>
                </a:solidFill>
                <a:latin typeface="Arial"/>
              </a:rPr>
              <a:t> de Poix de Picardie:</a:t>
            </a:r>
          </a:p>
        </p:txBody>
      </p:sp>
    </p:spTree>
    <p:extLst>
      <p:ext uri="{BB962C8B-B14F-4D97-AF65-F5344CB8AC3E}">
        <p14:creationId xmlns:p14="http://schemas.microsoft.com/office/powerpoint/2010/main" val="48988447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p:cNvPicPr>
          <p:nvPr>
            <p:ph sz="quarter" idx="2"/>
          </p:nvPr>
        </p:nvPicPr>
        <p:blipFill>
          <a:blip r:embed="rId2"/>
          <a:stretch/>
        </p:blipFill>
        <p:spPr>
          <a:xfrm>
            <a:off x="1919537" y="2996953"/>
            <a:ext cx="4027239" cy="3083507"/>
          </a:xfrm>
          <a:prstGeom prst="rect">
            <a:avLst/>
          </a:prstGeom>
          <a:ln>
            <a:noFill/>
          </a:ln>
        </p:spPr>
      </p:pic>
      <p:pic>
        <p:nvPicPr>
          <p:cNvPr id="10" name="Espace réservé du contenu 9"/>
          <p:cNvPicPr>
            <a:picLocks noGrp="1"/>
          </p:cNvPicPr>
          <p:nvPr>
            <p:ph sz="quarter" idx="4"/>
          </p:nvPr>
        </p:nvPicPr>
        <p:blipFill>
          <a:blip r:embed="rId3"/>
          <a:stretch/>
        </p:blipFill>
        <p:spPr>
          <a:xfrm>
            <a:off x="6242050" y="2996953"/>
            <a:ext cx="4030414" cy="3083507"/>
          </a:xfrm>
          <a:prstGeom prst="rect">
            <a:avLst/>
          </a:prstGeom>
          <a:ln>
            <a:noFill/>
          </a:ln>
        </p:spPr>
      </p:pic>
    </p:spTree>
    <p:extLst>
      <p:ext uri="{BB962C8B-B14F-4D97-AF65-F5344CB8AC3E}">
        <p14:creationId xmlns:p14="http://schemas.microsoft.com/office/powerpoint/2010/main" val="3942090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a:t>
            </a:r>
            <a:r>
              <a:rPr lang="fr-FR" dirty="0" smtClean="0"/>
              <a:t>njeux?</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texte 3"/>
          <p:cNvSpPr>
            <a:spLocks noGrp="1"/>
          </p:cNvSpPr>
          <p:nvPr>
            <p:ph type="body" sz="half" idx="3"/>
          </p:nvPr>
        </p:nvSpPr>
        <p:spPr/>
        <p:txBody>
          <a:bodyPr/>
          <a:lstStyle/>
          <a:p>
            <a:endParaRPr lang="fr-FR"/>
          </a:p>
        </p:txBody>
      </p:sp>
      <p:sp>
        <p:nvSpPr>
          <p:cNvPr id="5" name="Espace réservé du contenu 4"/>
          <p:cNvSpPr>
            <a:spLocks noGrp="1"/>
          </p:cNvSpPr>
          <p:nvPr>
            <p:ph sz="quarter" idx="2"/>
          </p:nvPr>
        </p:nvSpPr>
        <p:spPr/>
        <p:txBody>
          <a:bodyPr/>
          <a:lstStyle/>
          <a:p>
            <a:endParaRPr lang="fr-FR"/>
          </a:p>
        </p:txBody>
      </p:sp>
      <p:sp>
        <p:nvSpPr>
          <p:cNvPr id="6" name="Espace réservé du contenu 5"/>
          <p:cNvSpPr>
            <a:spLocks noGrp="1"/>
          </p:cNvSpPr>
          <p:nvPr>
            <p:ph sz="quarter" idx="4"/>
          </p:nvPr>
        </p:nvSpPr>
        <p:spPr/>
        <p:txBody>
          <a:bodyPr/>
          <a:lstStyle/>
          <a:p>
            <a:endParaRPr lang="fr-FR"/>
          </a:p>
        </p:txBody>
      </p:sp>
    </p:spTree>
    <p:extLst>
      <p:ext uri="{BB962C8B-B14F-4D97-AF65-F5344CB8AC3E}">
        <p14:creationId xmlns:p14="http://schemas.microsoft.com/office/powerpoint/2010/main" val="4228936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a:solidFill>
                  <a:prstClr val="black"/>
                </a:solidFill>
                <a:latin typeface="Arial"/>
              </a:rPr>
              <a:t>S'INSTALLER A...POURQUOI?</a:t>
            </a:r>
          </a:p>
        </p:txBody>
      </p:sp>
      <p:sp>
        <p:nvSpPr>
          <p:cNvPr id="63" name="TextShape 2"/>
          <p:cNvSpPr txBox="1"/>
          <p:nvPr/>
        </p:nvSpPr>
        <p:spPr>
          <a:xfrm>
            <a:off x="1981173" y="1306567"/>
            <a:ext cx="8228763" cy="3293787"/>
          </a:xfrm>
          <a:prstGeom prst="rect">
            <a:avLst/>
          </a:prstGeom>
          <a:noFill/>
          <a:ln>
            <a:noFill/>
          </a:ln>
        </p:spPr>
        <p:txBody>
          <a:bodyPr lIns="0" tIns="0" rIns="0" bIns="0">
            <a:spAutoFit/>
          </a:bodyPr>
          <a:lstStyle/>
          <a:p>
            <a:pPr marL="391867" indent="-293900">
              <a:spcAft>
                <a:spcPts val="1283"/>
              </a:spcAft>
              <a:buClr>
                <a:srgbClr val="000000"/>
              </a:buClr>
              <a:buSzPct val="45000"/>
              <a:buFont typeface="Wingdings" charset="2"/>
              <a:buChar char=""/>
            </a:pPr>
            <a:endParaRPr lang="fr-FR" sz="2903" spc="-1">
              <a:solidFill>
                <a:prstClr val="black"/>
              </a:solidFill>
              <a:latin typeface="Arial"/>
            </a:endParaRPr>
          </a:p>
          <a:p>
            <a:r>
              <a:rPr lang="fr-FR" sz="2903" spc="-1">
                <a:solidFill>
                  <a:prstClr val="black"/>
                </a:solidFill>
                <a:latin typeface="Arial"/>
              </a:rPr>
              <a:t>-Partir d'un </a:t>
            </a:r>
            <a:r>
              <a:rPr lang="fr-FR" sz="2903" b="1" spc="-1">
                <a:solidFill>
                  <a:prstClr val="black"/>
                </a:solidFill>
                <a:latin typeface="Arial"/>
              </a:rPr>
              <a:t>témoignage</a:t>
            </a:r>
            <a:r>
              <a:rPr lang="fr-FR" sz="2903" spc="-1">
                <a:solidFill>
                  <a:prstClr val="black"/>
                </a:solidFill>
                <a:latin typeface="Arial"/>
              </a:rPr>
              <a:t> d'un habitant existant</a:t>
            </a:r>
          </a:p>
          <a:p>
            <a:r>
              <a:rPr lang="fr-FR" sz="2903" spc="-1">
                <a:solidFill>
                  <a:prstClr val="black"/>
                </a:solidFill>
                <a:latin typeface="Arial"/>
              </a:rPr>
              <a:t>ou</a:t>
            </a:r>
          </a:p>
          <a:p>
            <a:r>
              <a:rPr lang="fr-FR" sz="2903" spc="-1">
                <a:solidFill>
                  <a:prstClr val="black"/>
                </a:solidFill>
                <a:latin typeface="Arial"/>
              </a:rPr>
              <a:t>-Partir d'une </a:t>
            </a:r>
            <a:r>
              <a:rPr lang="fr-FR" sz="2903" b="1" spc="-1">
                <a:solidFill>
                  <a:prstClr val="black"/>
                </a:solidFill>
                <a:latin typeface="Arial"/>
              </a:rPr>
              <a:t>enquête</a:t>
            </a:r>
            <a:r>
              <a:rPr lang="fr-FR" sz="2903" spc="-1">
                <a:solidFill>
                  <a:prstClr val="black"/>
                </a:solidFill>
                <a:latin typeface="Arial"/>
              </a:rPr>
              <a:t> que l'on construit avec les élèves et qui peut être soumise ensuite à un habitant. Importance du «</a:t>
            </a:r>
            <a:r>
              <a:rPr lang="fr-FR" sz="2903" b="1" spc="-1">
                <a:solidFill>
                  <a:prstClr val="black"/>
                </a:solidFill>
                <a:latin typeface="Arial"/>
              </a:rPr>
              <a:t> territoire vécu</a:t>
            </a:r>
            <a:r>
              <a:rPr lang="fr-FR" sz="2903" spc="-1">
                <a:solidFill>
                  <a:prstClr val="black"/>
                </a:solidFill>
                <a:latin typeface="Arial"/>
              </a:rPr>
              <a:t> »</a:t>
            </a:r>
          </a:p>
          <a:p>
            <a:endParaRPr lang="fr-FR" sz="2903" spc="-1">
              <a:solidFill>
                <a:prstClr val="black"/>
              </a:solidFill>
              <a:latin typeface="Arial"/>
            </a:endParaRPr>
          </a:p>
        </p:txBody>
      </p:sp>
    </p:spTree>
    <p:extLst>
      <p:ext uri="{BB962C8B-B14F-4D97-AF65-F5344CB8AC3E}">
        <p14:creationId xmlns:p14="http://schemas.microsoft.com/office/powerpoint/2010/main" val="137528891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a:solidFill>
                  <a:prstClr val="black"/>
                </a:solidFill>
                <a:latin typeface="Arial"/>
              </a:rPr>
              <a:t>S'INSTALLER A...POURQUOI?</a:t>
            </a:r>
          </a:p>
        </p:txBody>
      </p:sp>
      <p:sp>
        <p:nvSpPr>
          <p:cNvPr id="65" name="TextShape 2"/>
          <p:cNvSpPr txBox="1"/>
          <p:nvPr/>
        </p:nvSpPr>
        <p:spPr>
          <a:xfrm>
            <a:off x="1753894" y="1516212"/>
            <a:ext cx="4015273" cy="2317109"/>
          </a:xfrm>
          <a:prstGeom prst="rect">
            <a:avLst/>
          </a:prstGeom>
          <a:noFill/>
          <a:ln>
            <a:noFill/>
          </a:ln>
        </p:spPr>
        <p:txBody>
          <a:bodyPr lIns="0" tIns="0" rIns="0" bIns="0">
            <a:spAutoFit/>
          </a:bodyPr>
          <a:lstStyle/>
          <a:p>
            <a:r>
              <a:rPr lang="fr-FR" sz="1996" spc="-1">
                <a:solidFill>
                  <a:prstClr val="black"/>
                </a:solidFill>
                <a:latin typeface="Arial"/>
              </a:rPr>
              <a:t>Le témoignage permet de montrer </a:t>
            </a:r>
            <a:r>
              <a:rPr lang="fr-FR" sz="1996" b="1" spc="-1">
                <a:solidFill>
                  <a:prstClr val="black"/>
                </a:solidFill>
                <a:latin typeface="Arial"/>
              </a:rPr>
              <a:t>les motivations</a:t>
            </a:r>
            <a:r>
              <a:rPr lang="fr-FR" sz="1996" spc="-1">
                <a:solidFill>
                  <a:prstClr val="black"/>
                </a:solidFill>
                <a:latin typeface="Arial"/>
              </a:rPr>
              <a:t> :</a:t>
            </a:r>
          </a:p>
          <a:p>
            <a:r>
              <a:rPr lang="fr-FR" sz="1996" b="1" spc="-1">
                <a:solidFill>
                  <a:prstClr val="black"/>
                </a:solidFill>
                <a:latin typeface="Arial"/>
              </a:rPr>
              <a:t>Modèle pavillonnaire</a:t>
            </a:r>
            <a:r>
              <a:rPr lang="fr-FR" sz="1996" spc="-1">
                <a:solidFill>
                  <a:prstClr val="black"/>
                </a:solidFill>
                <a:latin typeface="Arial"/>
              </a:rPr>
              <a:t> recherché :foncier moins cher, parcelle plus grande</a:t>
            </a:r>
            <a:r>
              <a:rPr lang="fr-FR" sz="2358" spc="-1">
                <a:solidFill>
                  <a:prstClr val="black"/>
                </a:solidFill>
                <a:latin typeface="Arial"/>
              </a:rPr>
              <a:t>.</a:t>
            </a:r>
          </a:p>
          <a:p>
            <a:endParaRPr lang="fr-FR" sz="2358" spc="-1">
              <a:solidFill>
                <a:prstClr val="black"/>
              </a:solidFill>
              <a:latin typeface="Arial"/>
            </a:endParaRPr>
          </a:p>
          <a:p>
            <a:endParaRPr lang="fr-FR" sz="2358" spc="-1">
              <a:solidFill>
                <a:prstClr val="black"/>
              </a:solidFill>
              <a:latin typeface="Arial"/>
            </a:endParaRPr>
          </a:p>
        </p:txBody>
      </p:sp>
      <p:pic>
        <p:nvPicPr>
          <p:cNvPr id="66" name="Image 65"/>
          <p:cNvPicPr/>
          <p:nvPr/>
        </p:nvPicPr>
        <p:blipFill>
          <a:blip r:embed="rId2"/>
          <a:stretch/>
        </p:blipFill>
        <p:spPr>
          <a:xfrm>
            <a:off x="6197275" y="1241256"/>
            <a:ext cx="4339539" cy="2435745"/>
          </a:xfrm>
          <a:prstGeom prst="rect">
            <a:avLst/>
          </a:prstGeom>
          <a:ln>
            <a:noFill/>
          </a:ln>
        </p:spPr>
      </p:pic>
      <p:sp>
        <p:nvSpPr>
          <p:cNvPr id="67" name="TextShape 3"/>
          <p:cNvSpPr txBox="1"/>
          <p:nvPr/>
        </p:nvSpPr>
        <p:spPr>
          <a:xfrm>
            <a:off x="6197276" y="3968937"/>
            <a:ext cx="4015273" cy="2791790"/>
          </a:xfrm>
          <a:prstGeom prst="rect">
            <a:avLst/>
          </a:prstGeom>
          <a:noFill/>
          <a:ln>
            <a:noFill/>
          </a:ln>
        </p:spPr>
        <p:txBody>
          <a:bodyPr lIns="0" tIns="0" rIns="0" bIns="0">
            <a:spAutoFit/>
          </a:bodyPr>
          <a:lstStyle/>
          <a:p>
            <a:r>
              <a:rPr lang="fr-FR" sz="1814" spc="-1">
                <a:solidFill>
                  <a:srgbClr val="000000"/>
                </a:solidFill>
                <a:latin typeface="Arial"/>
              </a:rPr>
              <a:t>L'urbanisation dans la Somme a principalement pris la forme de logements individuels, qui représentent 73% de l'ensemble des logements construits entre 1999 et 2008 (source Sitadel)</a:t>
            </a:r>
            <a:endParaRPr lang="fr-FR" sz="1814" spc="-1">
              <a:solidFill>
                <a:prstClr val="black"/>
              </a:solidFill>
              <a:latin typeface="Arial"/>
            </a:endParaRPr>
          </a:p>
          <a:p>
            <a:r>
              <a:rPr lang="fr-FR" sz="1814" spc="-1">
                <a:solidFill>
                  <a:srgbClr val="000000"/>
                </a:solidFill>
                <a:latin typeface="Arial"/>
              </a:rPr>
              <a:t>(CF étude « Evaluer la qualité des formes urbaines en Somme pour un habitat économe en ressources », juin 2014 Cerema</a:t>
            </a:r>
            <a:endParaRPr lang="fr-FR" sz="1814" spc="-1">
              <a:solidFill>
                <a:prstClr val="black"/>
              </a:solidFill>
              <a:latin typeface="Arial"/>
            </a:endParaRPr>
          </a:p>
        </p:txBody>
      </p:sp>
      <p:sp>
        <p:nvSpPr>
          <p:cNvPr id="68" name="TextShape 4"/>
          <p:cNvSpPr txBox="1"/>
          <p:nvPr/>
        </p:nvSpPr>
        <p:spPr>
          <a:xfrm>
            <a:off x="1753893" y="3461804"/>
            <a:ext cx="3819343" cy="1228541"/>
          </a:xfrm>
          <a:prstGeom prst="rect">
            <a:avLst/>
          </a:prstGeom>
          <a:noFill/>
          <a:ln>
            <a:noFill/>
          </a:ln>
        </p:spPr>
        <p:txBody>
          <a:bodyPr lIns="0" tIns="0" rIns="0" bIns="0">
            <a:spAutoFit/>
          </a:bodyPr>
          <a:lstStyle/>
          <a:p>
            <a:r>
              <a:rPr lang="fr-FR" sz="1996" spc="-1">
                <a:solidFill>
                  <a:prstClr val="black"/>
                </a:solidFill>
                <a:latin typeface="Arial"/>
              </a:rPr>
              <a:t>Eloignement de la ville, recherche d'un </a:t>
            </a:r>
            <a:r>
              <a:rPr lang="fr-FR" sz="1996" b="1" spc="-1">
                <a:solidFill>
                  <a:prstClr val="black"/>
                </a:solidFill>
                <a:latin typeface="Arial"/>
              </a:rPr>
              <a:t>cadre de vie</a:t>
            </a:r>
            <a:r>
              <a:rPr lang="fr-FR" sz="1996" spc="-1">
                <a:solidFill>
                  <a:prstClr val="black"/>
                </a:solidFill>
                <a:latin typeface="Arial"/>
              </a:rPr>
              <a:t> différent, calme, aménités environnementales...</a:t>
            </a:r>
          </a:p>
        </p:txBody>
      </p:sp>
      <p:pic>
        <p:nvPicPr>
          <p:cNvPr id="69" name="Image 68"/>
          <p:cNvPicPr/>
          <p:nvPr/>
        </p:nvPicPr>
        <p:blipFill>
          <a:blip r:embed="rId3"/>
          <a:stretch/>
        </p:blipFill>
        <p:spPr>
          <a:xfrm>
            <a:off x="1585393" y="5029250"/>
            <a:ext cx="4510325" cy="1442703"/>
          </a:xfrm>
          <a:prstGeom prst="rect">
            <a:avLst/>
          </a:prstGeom>
          <a:ln>
            <a:noFill/>
          </a:ln>
        </p:spPr>
      </p:pic>
    </p:spTree>
    <p:extLst>
      <p:ext uri="{BB962C8B-B14F-4D97-AF65-F5344CB8AC3E}">
        <p14:creationId xmlns:p14="http://schemas.microsoft.com/office/powerpoint/2010/main" val="280487241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Shape 1"/>
          <p:cNvSpPr txBox="1"/>
          <p:nvPr/>
        </p:nvSpPr>
        <p:spPr>
          <a:xfrm>
            <a:off x="1981173" y="-74922"/>
            <a:ext cx="8228763" cy="1842427"/>
          </a:xfrm>
          <a:prstGeom prst="rect">
            <a:avLst/>
          </a:prstGeom>
          <a:noFill/>
          <a:ln>
            <a:noFill/>
          </a:ln>
        </p:spPr>
        <p:txBody>
          <a:bodyPr lIns="0" tIns="0" rIns="0" bIns="0" anchor="ctr">
            <a:spAutoFit/>
          </a:bodyPr>
          <a:lstStyle/>
          <a:p>
            <a:pPr algn="ctr"/>
            <a:r>
              <a:rPr lang="fr-FR" sz="3991" spc="-1">
                <a:solidFill>
                  <a:prstClr val="black"/>
                </a:solidFill>
                <a:latin typeface="Arial"/>
              </a:rPr>
              <a:t>DE 1950 à aujourd'hui :</a:t>
            </a:r>
            <a:r>
              <a:rPr sz="1633">
                <a:solidFill>
                  <a:prstClr val="black"/>
                </a:solidFill>
                <a:latin typeface="Georgia"/>
              </a:rPr>
              <a:t/>
            </a:r>
            <a:br>
              <a:rPr sz="1633">
                <a:solidFill>
                  <a:prstClr val="black"/>
                </a:solidFill>
                <a:latin typeface="Georgia"/>
              </a:rPr>
            </a:br>
            <a:r>
              <a:rPr lang="fr-FR" sz="3991" spc="-1">
                <a:solidFill>
                  <a:prstClr val="black"/>
                </a:solidFill>
                <a:latin typeface="Arial"/>
              </a:rPr>
              <a:t>étalement urbain et artificialisation des terres</a:t>
            </a:r>
          </a:p>
        </p:txBody>
      </p:sp>
      <p:pic>
        <p:nvPicPr>
          <p:cNvPr id="60" name="Image 59"/>
          <p:cNvPicPr/>
          <p:nvPr/>
        </p:nvPicPr>
        <p:blipFill>
          <a:blip r:embed="rId2"/>
          <a:stretch/>
        </p:blipFill>
        <p:spPr>
          <a:xfrm>
            <a:off x="1980847" y="1939422"/>
            <a:ext cx="8228763" cy="3856243"/>
          </a:xfrm>
          <a:prstGeom prst="rect">
            <a:avLst/>
          </a:prstGeom>
          <a:ln>
            <a:noFill/>
          </a:ln>
        </p:spPr>
      </p:pic>
      <p:sp>
        <p:nvSpPr>
          <p:cNvPr id="61" name="TextShape 2"/>
          <p:cNvSpPr txBox="1"/>
          <p:nvPr/>
        </p:nvSpPr>
        <p:spPr>
          <a:xfrm>
            <a:off x="1981173" y="1829049"/>
            <a:ext cx="8228763" cy="751721"/>
          </a:xfrm>
          <a:prstGeom prst="rect">
            <a:avLst/>
          </a:prstGeom>
          <a:noFill/>
          <a:ln>
            <a:noFill/>
          </a:ln>
        </p:spPr>
        <p:txBody>
          <a:bodyPr lIns="81638" tIns="40819" rIns="81638" bIns="40819">
            <a:spAutoFit/>
          </a:bodyPr>
          <a:lstStyle/>
          <a:p>
            <a:pPr marL="391867" indent="-293900">
              <a:spcAft>
                <a:spcPts val="1283"/>
              </a:spcAft>
              <a:buClr>
                <a:srgbClr val="000000"/>
              </a:buClr>
              <a:buSzPct val="45000"/>
              <a:buFont typeface="Wingdings" charset="2"/>
              <a:buChar char=""/>
            </a:pPr>
            <a:endParaRPr lang="fr-FR" sz="1633" spc="-1">
              <a:solidFill>
                <a:prstClr val="black"/>
              </a:solidFill>
              <a:latin typeface="Arial"/>
            </a:endParaRPr>
          </a:p>
          <a:p>
            <a:pPr marL="391867" indent="-293900">
              <a:spcAft>
                <a:spcPts val="1283"/>
              </a:spcAft>
              <a:buClr>
                <a:srgbClr val="000000"/>
              </a:buClr>
              <a:buSzPct val="45000"/>
              <a:buFont typeface="Wingdings" charset="2"/>
              <a:buChar char=""/>
            </a:pPr>
            <a:endParaRPr lang="fr-FR" sz="1633" spc="-1">
              <a:solidFill>
                <a:prstClr val="black"/>
              </a:solidFill>
              <a:latin typeface="Arial"/>
            </a:endParaRPr>
          </a:p>
        </p:txBody>
      </p:sp>
    </p:spTree>
    <p:extLst>
      <p:ext uri="{BB962C8B-B14F-4D97-AF65-F5344CB8AC3E}">
        <p14:creationId xmlns:p14="http://schemas.microsoft.com/office/powerpoint/2010/main" val="338519961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1981173" y="399404"/>
            <a:ext cx="8228763" cy="893450"/>
          </a:xfrm>
          <a:prstGeom prst="rect">
            <a:avLst/>
          </a:prstGeom>
          <a:noFill/>
          <a:ln>
            <a:noFill/>
          </a:ln>
        </p:spPr>
        <p:txBody>
          <a:bodyPr lIns="0" tIns="0" rIns="0" bIns="0" anchor="ctr">
            <a:spAutoFit/>
          </a:bodyPr>
          <a:lstStyle/>
          <a:p>
            <a:pPr algn="ctr"/>
            <a:r>
              <a:rPr lang="fr-FR" sz="2903" b="1" spc="-1">
                <a:solidFill>
                  <a:prstClr val="black"/>
                </a:solidFill>
                <a:latin typeface="Arial"/>
              </a:rPr>
              <a:t>RECOMPOSITION DU TERRITOIRE URBAIN : METROPOLISATION PERIURBANISATION</a:t>
            </a:r>
            <a:endParaRPr lang="fr-FR" sz="2903" spc="-1">
              <a:solidFill>
                <a:prstClr val="black"/>
              </a:solidFill>
              <a:latin typeface="Arial"/>
            </a:endParaRPr>
          </a:p>
        </p:txBody>
      </p:sp>
      <p:pic>
        <p:nvPicPr>
          <p:cNvPr id="42" name="Image 41"/>
          <p:cNvPicPr/>
          <p:nvPr/>
        </p:nvPicPr>
        <p:blipFill>
          <a:blip r:embed="rId2"/>
          <a:stretch/>
        </p:blipFill>
        <p:spPr>
          <a:xfrm rot="10804200">
            <a:off x="3078711" y="1604381"/>
            <a:ext cx="6032380" cy="4525673"/>
          </a:xfrm>
          <a:prstGeom prst="rect">
            <a:avLst/>
          </a:prstGeom>
          <a:ln>
            <a:noFill/>
          </a:ln>
        </p:spPr>
      </p:pic>
      <p:pic>
        <p:nvPicPr>
          <p:cNvPr id="1026" name="Picture 2" descr="2017_logo_academie_Amiens"/>
          <p:cNvPicPr>
            <a:picLocks noChangeAspect="1" noChangeArrowheads="1"/>
          </p:cNvPicPr>
          <p:nvPr/>
        </p:nvPicPr>
        <p:blipFill>
          <a:blip r:embed="rId3" cstate="print">
            <a:extLst>
              <a:ext uri="{28A0092B-C50C-407E-A947-70E740481C1C}">
                <a14:useLocalDpi xmlns:a14="http://schemas.microsoft.com/office/drawing/2010/main" val="0"/>
              </a:ext>
            </a:extLst>
          </a:blip>
          <a:srcRect b="21127"/>
          <a:stretch>
            <a:fillRect/>
          </a:stretch>
        </p:blipFill>
        <p:spPr bwMode="auto">
          <a:xfrm>
            <a:off x="9848850" y="4724400"/>
            <a:ext cx="2343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57064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a:solidFill>
                  <a:prstClr val="black"/>
                </a:solidFill>
                <a:latin typeface="Arial"/>
              </a:rPr>
              <a:t>HABITER A...: QUELS DEFIS ?</a:t>
            </a:r>
          </a:p>
        </p:txBody>
      </p:sp>
      <p:sp>
        <p:nvSpPr>
          <p:cNvPr id="71" name="TextShape 2"/>
          <p:cNvSpPr txBox="1"/>
          <p:nvPr/>
        </p:nvSpPr>
        <p:spPr>
          <a:xfrm>
            <a:off x="1981173" y="1605034"/>
            <a:ext cx="4015273" cy="2037289"/>
          </a:xfrm>
          <a:prstGeom prst="rect">
            <a:avLst/>
          </a:prstGeom>
          <a:noFill/>
          <a:ln>
            <a:noFill/>
          </a:ln>
        </p:spPr>
        <p:txBody>
          <a:bodyPr lIns="0" tIns="0" rIns="0" bIns="0">
            <a:spAutoFit/>
          </a:bodyPr>
          <a:lstStyle/>
          <a:p>
            <a:pPr>
              <a:spcAft>
                <a:spcPts val="1283"/>
              </a:spcAft>
            </a:pPr>
            <a:r>
              <a:rPr lang="fr-FR" sz="2358" spc="-1">
                <a:solidFill>
                  <a:prstClr val="black"/>
                </a:solidFill>
                <a:latin typeface="Arial"/>
              </a:rPr>
              <a:t>Le défi des </a:t>
            </a:r>
            <a:r>
              <a:rPr lang="fr-FR" sz="2358" b="1" spc="-1">
                <a:solidFill>
                  <a:prstClr val="black"/>
                </a:solidFill>
                <a:latin typeface="Arial"/>
              </a:rPr>
              <a:t>mobilités</a:t>
            </a:r>
            <a:r>
              <a:rPr lang="fr-FR" sz="1633" spc="-1">
                <a:solidFill>
                  <a:prstClr val="black"/>
                </a:solidFill>
                <a:latin typeface="Arial"/>
              </a:rPr>
              <a:t> (travail, loisirs, achats) coûteuses en temps, en carburant, et pour l'environnement.</a:t>
            </a:r>
          </a:p>
          <a:p>
            <a:pPr>
              <a:spcAft>
                <a:spcPts val="1283"/>
              </a:spcAft>
            </a:pPr>
            <a:r>
              <a:rPr lang="fr-FR" sz="1633" spc="-1">
                <a:solidFill>
                  <a:srgbClr val="000000"/>
                </a:solidFill>
                <a:latin typeface="Arial"/>
                <a:ea typeface="Microsoft YaHei"/>
              </a:rPr>
              <a:t>Un </a:t>
            </a:r>
            <a:r>
              <a:rPr lang="fr-FR" sz="1633" b="1" spc="-1">
                <a:solidFill>
                  <a:srgbClr val="000000"/>
                </a:solidFill>
                <a:latin typeface="Arial"/>
                <a:ea typeface="Microsoft YaHei"/>
              </a:rPr>
              <a:t>étalement urbain</a:t>
            </a:r>
            <a:r>
              <a:rPr lang="fr-FR" sz="1633" spc="-1">
                <a:solidFill>
                  <a:srgbClr val="000000"/>
                </a:solidFill>
                <a:latin typeface="Arial"/>
                <a:ea typeface="Microsoft YaHei"/>
              </a:rPr>
              <a:t> qui génère une densité moindre et une dispersion de l’habitat peu favorable aux réseaux de transports en commun</a:t>
            </a:r>
            <a:endParaRPr lang="fr-FR" sz="1633" spc="-1">
              <a:solidFill>
                <a:prstClr val="black"/>
              </a:solidFill>
              <a:latin typeface="Arial"/>
            </a:endParaRPr>
          </a:p>
        </p:txBody>
      </p:sp>
      <p:sp>
        <p:nvSpPr>
          <p:cNvPr id="72" name="TextShape 3"/>
          <p:cNvSpPr txBox="1"/>
          <p:nvPr/>
        </p:nvSpPr>
        <p:spPr>
          <a:xfrm>
            <a:off x="6197276" y="1605034"/>
            <a:ext cx="4015273" cy="2512867"/>
          </a:xfrm>
          <a:prstGeom prst="rect">
            <a:avLst/>
          </a:prstGeom>
          <a:noFill/>
          <a:ln>
            <a:noFill/>
          </a:ln>
        </p:spPr>
        <p:txBody>
          <a:bodyPr lIns="0" tIns="0" rIns="0" bIns="0">
            <a:spAutoFit/>
          </a:bodyPr>
          <a:lstStyle/>
          <a:p>
            <a:r>
              <a:rPr lang="fr-FR" sz="1633" spc="-1">
                <a:solidFill>
                  <a:prstClr val="black"/>
                </a:solidFill>
                <a:latin typeface="Arial"/>
              </a:rPr>
              <a:t>La dispersion croissante de l’habitat engendre une  </a:t>
            </a:r>
            <a:r>
              <a:rPr lang="fr-FR" sz="1633" b="1" spc="-1">
                <a:solidFill>
                  <a:prstClr val="black"/>
                </a:solidFill>
                <a:latin typeface="Arial"/>
              </a:rPr>
              <a:t>mobilité accrue des salariés </a:t>
            </a:r>
            <a:r>
              <a:rPr lang="fr-FR" sz="1633" spc="-1">
                <a:solidFill>
                  <a:prstClr val="black"/>
                </a:solidFill>
                <a:latin typeface="Arial"/>
              </a:rPr>
              <a:t>  (infrastructures de transport, parkings…).</a:t>
            </a:r>
          </a:p>
          <a:p>
            <a:r>
              <a:rPr lang="fr-FR" sz="1633" spc="-1">
                <a:solidFill>
                  <a:prstClr val="black"/>
                </a:solidFill>
                <a:latin typeface="Arial"/>
              </a:rPr>
              <a:t>Les </a:t>
            </a:r>
            <a:r>
              <a:rPr lang="fr-FR" sz="1633" b="1" spc="-1">
                <a:solidFill>
                  <a:prstClr val="black"/>
                </a:solidFill>
                <a:latin typeface="Arial"/>
              </a:rPr>
              <a:t>flux de déplacements domicile-travail</a:t>
            </a:r>
            <a:r>
              <a:rPr lang="fr-FR" sz="1633" spc="-1">
                <a:solidFill>
                  <a:prstClr val="black"/>
                </a:solidFill>
                <a:latin typeface="Arial"/>
              </a:rPr>
              <a:t> entre les zones d’emploi ne cessent d'augmenter.</a:t>
            </a:r>
          </a:p>
          <a:p>
            <a:r>
              <a:rPr lang="fr-FR" sz="1633" spc="-1">
                <a:solidFill>
                  <a:prstClr val="black"/>
                </a:solidFill>
                <a:latin typeface="Arial"/>
              </a:rPr>
              <a:t>Début 2005, 73 % des salariés picards d'alors  travaillent hors de leur commune de résidence contre 67  % en  1999</a:t>
            </a:r>
          </a:p>
        </p:txBody>
      </p:sp>
      <p:pic>
        <p:nvPicPr>
          <p:cNvPr id="73" name="Image 72"/>
          <p:cNvPicPr/>
          <p:nvPr/>
        </p:nvPicPr>
        <p:blipFill>
          <a:blip r:embed="rId2"/>
          <a:stretch/>
        </p:blipFill>
        <p:spPr>
          <a:xfrm>
            <a:off x="6305036" y="4376147"/>
            <a:ext cx="3513364" cy="2158503"/>
          </a:xfrm>
          <a:prstGeom prst="rect">
            <a:avLst/>
          </a:prstGeom>
          <a:ln>
            <a:noFill/>
          </a:ln>
        </p:spPr>
      </p:pic>
      <p:sp>
        <p:nvSpPr>
          <p:cNvPr id="74" name="TextShape 4"/>
          <p:cNvSpPr txBox="1"/>
          <p:nvPr/>
        </p:nvSpPr>
        <p:spPr>
          <a:xfrm>
            <a:off x="1981173" y="3968937"/>
            <a:ext cx="4015273" cy="1507720"/>
          </a:xfrm>
          <a:prstGeom prst="rect">
            <a:avLst/>
          </a:prstGeom>
          <a:noFill/>
          <a:ln>
            <a:noFill/>
          </a:ln>
        </p:spPr>
        <p:txBody>
          <a:bodyPr lIns="0" tIns="0" rIns="0" bIns="0">
            <a:spAutoFit/>
          </a:bodyPr>
          <a:lstStyle/>
          <a:p>
            <a:r>
              <a:rPr lang="fr-FR" sz="1633" spc="-1">
                <a:solidFill>
                  <a:prstClr val="black"/>
                </a:solidFill>
                <a:latin typeface="Arial"/>
                <a:ea typeface="Microsoft YaHei"/>
              </a:rPr>
              <a:t>Augmentation des </a:t>
            </a:r>
            <a:r>
              <a:rPr lang="fr-FR" sz="1633" b="1" spc="-1">
                <a:solidFill>
                  <a:prstClr val="black"/>
                </a:solidFill>
                <a:latin typeface="Arial"/>
                <a:ea typeface="Microsoft YaHei"/>
              </a:rPr>
              <a:t>distances de transport,</a:t>
            </a:r>
            <a:r>
              <a:rPr lang="fr-FR" sz="1633" spc="-1">
                <a:solidFill>
                  <a:prstClr val="black"/>
                </a:solidFill>
                <a:latin typeface="Arial"/>
                <a:ea typeface="Microsoft YaHei"/>
              </a:rPr>
              <a:t> notamment par la route avec pour conséquence l’augmentation des nuisances, la consommation d’énergies fossiles et l’augmentation des émissions de GES</a:t>
            </a:r>
            <a:r>
              <a:rPr lang="fr-FR" sz="1633" spc="-1">
                <a:solidFill>
                  <a:srgbClr val="504045"/>
                </a:solidFill>
                <a:latin typeface="Arial"/>
                <a:ea typeface="Microsoft YaHei"/>
              </a:rPr>
              <a:t> </a:t>
            </a:r>
            <a:r>
              <a:rPr lang="fr-FR" sz="1089" spc="-1">
                <a:solidFill>
                  <a:srgbClr val="504045"/>
                </a:solidFill>
                <a:latin typeface="Arial"/>
                <a:ea typeface="Microsoft YaHei"/>
              </a:rPr>
              <a:t> </a:t>
            </a:r>
            <a:endParaRPr lang="fr-FR" sz="1089" spc="-1">
              <a:solidFill>
                <a:prstClr val="black"/>
              </a:solidFill>
              <a:latin typeface="Arial"/>
            </a:endParaRPr>
          </a:p>
        </p:txBody>
      </p:sp>
    </p:spTree>
    <p:extLst>
      <p:ext uri="{BB962C8B-B14F-4D97-AF65-F5344CB8AC3E}">
        <p14:creationId xmlns:p14="http://schemas.microsoft.com/office/powerpoint/2010/main" val="374534329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a:solidFill>
                  <a:prstClr val="black"/>
                </a:solidFill>
                <a:latin typeface="Arial"/>
              </a:rPr>
              <a:t>HABITER A...: QUELS DEFIS ?</a:t>
            </a:r>
          </a:p>
        </p:txBody>
      </p:sp>
      <p:sp>
        <p:nvSpPr>
          <p:cNvPr id="76" name="TextShape 2"/>
          <p:cNvSpPr txBox="1"/>
          <p:nvPr/>
        </p:nvSpPr>
        <p:spPr>
          <a:xfrm>
            <a:off x="1981173" y="1605033"/>
            <a:ext cx="8228763" cy="670440"/>
          </a:xfrm>
          <a:prstGeom prst="rect">
            <a:avLst/>
          </a:prstGeom>
          <a:noFill/>
          <a:ln>
            <a:noFill/>
          </a:ln>
        </p:spPr>
        <p:txBody>
          <a:bodyPr lIns="0" tIns="0" rIns="0" bIns="0">
            <a:spAutoFit/>
          </a:bodyPr>
          <a:lstStyle/>
          <a:p>
            <a:r>
              <a:rPr lang="fr-FR" sz="1089" spc="-1">
                <a:solidFill>
                  <a:srgbClr val="504045"/>
                </a:solidFill>
                <a:latin typeface="Arial"/>
              </a:rPr>
              <a:t>. </a:t>
            </a:r>
            <a:endParaRPr lang="fr-FR" sz="1089" spc="-1">
              <a:solidFill>
                <a:prstClr val="black"/>
              </a:solidFill>
              <a:latin typeface="Arial"/>
            </a:endParaRPr>
          </a:p>
          <a:p>
            <a:endParaRPr lang="fr-FR" sz="1089" spc="-1">
              <a:solidFill>
                <a:prstClr val="black"/>
              </a:solidFill>
              <a:latin typeface="Arial"/>
            </a:endParaRPr>
          </a:p>
          <a:p>
            <a:endParaRPr lang="fr-FR" sz="1089" spc="-1">
              <a:solidFill>
                <a:prstClr val="black"/>
              </a:solidFill>
              <a:latin typeface="Arial"/>
            </a:endParaRPr>
          </a:p>
          <a:p>
            <a:endParaRPr lang="fr-FR" sz="1089" spc="-1">
              <a:solidFill>
                <a:prstClr val="black"/>
              </a:solidFill>
              <a:latin typeface="Arial"/>
            </a:endParaRPr>
          </a:p>
        </p:txBody>
      </p:sp>
      <p:sp>
        <p:nvSpPr>
          <p:cNvPr id="77" name="TextShape 3"/>
          <p:cNvSpPr txBox="1"/>
          <p:nvPr/>
        </p:nvSpPr>
        <p:spPr>
          <a:xfrm>
            <a:off x="1741157" y="1174312"/>
            <a:ext cx="8882192" cy="5746830"/>
          </a:xfrm>
          <a:prstGeom prst="rect">
            <a:avLst/>
          </a:prstGeom>
          <a:noFill/>
          <a:ln>
            <a:noFill/>
          </a:ln>
        </p:spPr>
        <p:txBody>
          <a:bodyPr lIns="0" tIns="0" rIns="0" bIns="0">
            <a:spAutoFit/>
          </a:bodyPr>
          <a:lstStyle/>
          <a:p>
            <a:pPr marL="391867" indent="-293900">
              <a:spcAft>
                <a:spcPts val="1283"/>
              </a:spcAft>
              <a:buClr>
                <a:srgbClr val="000000"/>
              </a:buClr>
              <a:buSzPct val="45000"/>
              <a:buFont typeface="Wingdings" charset="2"/>
              <a:buChar char=""/>
            </a:pPr>
            <a:r>
              <a:rPr lang="fr-FR" sz="2358" spc="-1">
                <a:solidFill>
                  <a:srgbClr val="000000"/>
                </a:solidFill>
                <a:latin typeface="Arial"/>
                <a:ea typeface="Microsoft YaHei"/>
              </a:rPr>
              <a:t>La multiplication de pavillons, parfois regroupés en lotissements et souvent situés en limite des bourgs et hameaux, favorise l’étalement urbain, d'où : </a:t>
            </a:r>
            <a:endParaRPr lang="fr-FR" sz="2358" spc="-1">
              <a:solidFill>
                <a:prstClr val="black"/>
              </a:solidFill>
              <a:latin typeface="Arial"/>
            </a:endParaRPr>
          </a:p>
          <a:p>
            <a:pPr marL="391867" indent="-293900">
              <a:spcAft>
                <a:spcPts val="1283"/>
              </a:spcAft>
              <a:buClr>
                <a:srgbClr val="000000"/>
              </a:buClr>
              <a:buSzPct val="45000"/>
              <a:buFont typeface="Wingdings" charset="2"/>
              <a:buChar char=""/>
            </a:pPr>
            <a:r>
              <a:rPr lang="fr-FR" sz="2358" spc="-1">
                <a:solidFill>
                  <a:srgbClr val="000000"/>
                </a:solidFill>
                <a:latin typeface="Arial"/>
                <a:ea typeface="Microsoft YaHei"/>
              </a:rPr>
              <a:t>des </a:t>
            </a:r>
            <a:r>
              <a:rPr lang="fr-FR" sz="2358" b="1" spc="-1">
                <a:solidFill>
                  <a:srgbClr val="000000"/>
                </a:solidFill>
                <a:latin typeface="Arial"/>
                <a:ea typeface="Microsoft YaHei"/>
              </a:rPr>
              <a:t>conflits d'usage</a:t>
            </a:r>
            <a:r>
              <a:rPr lang="fr-FR" sz="2358" spc="-1">
                <a:solidFill>
                  <a:srgbClr val="000000"/>
                </a:solidFill>
                <a:latin typeface="Arial"/>
                <a:ea typeface="Microsoft YaHei"/>
              </a:rPr>
              <a:t> : </a:t>
            </a:r>
            <a:endParaRPr lang="fr-FR" sz="2358" spc="-1">
              <a:solidFill>
                <a:prstClr val="black"/>
              </a:solidFill>
              <a:latin typeface="Arial"/>
            </a:endParaRPr>
          </a:p>
          <a:p>
            <a:pPr marL="391867" indent="-293900">
              <a:spcAft>
                <a:spcPts val="1283"/>
              </a:spcAft>
              <a:buClr>
                <a:srgbClr val="000000"/>
              </a:buClr>
              <a:buSzPct val="45000"/>
              <a:buFont typeface="Wingdings" charset="2"/>
              <a:buChar char=""/>
            </a:pPr>
            <a:r>
              <a:rPr lang="fr-FR" sz="2358" spc="-1">
                <a:solidFill>
                  <a:srgbClr val="000000"/>
                </a:solidFill>
                <a:latin typeface="Arial"/>
              </a:rPr>
              <a:t>entre les </a:t>
            </a:r>
            <a:r>
              <a:rPr lang="fr-FR" sz="2358" b="1" spc="-1">
                <a:solidFill>
                  <a:srgbClr val="000000"/>
                </a:solidFill>
                <a:latin typeface="Arial"/>
              </a:rPr>
              <a:t>zones pavillonaires, les zones d'activités et le développement d'espaces de loisirs, </a:t>
            </a:r>
            <a:endParaRPr lang="fr-FR" sz="2358" spc="-1">
              <a:solidFill>
                <a:prstClr val="black"/>
              </a:solidFill>
              <a:latin typeface="Arial"/>
            </a:endParaRPr>
          </a:p>
          <a:p>
            <a:pPr marL="391867" indent="-293900">
              <a:spcAft>
                <a:spcPts val="1283"/>
              </a:spcAft>
              <a:buClr>
                <a:srgbClr val="000000"/>
              </a:buClr>
              <a:buSzPct val="45000"/>
              <a:buFont typeface="Wingdings" charset="2"/>
              <a:buChar char=""/>
            </a:pPr>
            <a:r>
              <a:rPr lang="fr-FR" sz="2358" spc="-1">
                <a:solidFill>
                  <a:srgbClr val="000000"/>
                </a:solidFill>
                <a:latin typeface="Arial"/>
              </a:rPr>
              <a:t>et les </a:t>
            </a:r>
            <a:r>
              <a:rPr lang="fr-FR" sz="2358" b="1" spc="-1">
                <a:solidFill>
                  <a:srgbClr val="000000"/>
                </a:solidFill>
                <a:latin typeface="Arial"/>
              </a:rPr>
              <a:t>activités agricoles et les espaces naturels</a:t>
            </a:r>
            <a:r>
              <a:rPr lang="fr-FR" sz="2358" spc="-1">
                <a:solidFill>
                  <a:srgbClr val="000000"/>
                </a:solidFill>
                <a:latin typeface="Arial"/>
              </a:rPr>
              <a:t> (espaces forestiers, parcs naturels régionaux...).</a:t>
            </a:r>
            <a:endParaRPr lang="fr-FR" sz="2358" spc="-1">
              <a:solidFill>
                <a:prstClr val="black"/>
              </a:solidFill>
              <a:latin typeface="Arial"/>
            </a:endParaRPr>
          </a:p>
          <a:p>
            <a:pPr marL="391867" indent="-293900">
              <a:spcAft>
                <a:spcPts val="1283"/>
              </a:spcAft>
              <a:buClr>
                <a:srgbClr val="000000"/>
              </a:buClr>
              <a:buSzPct val="45000"/>
              <a:buFont typeface="Wingdings" charset="2"/>
              <a:buChar char=""/>
            </a:pPr>
            <a:r>
              <a:rPr lang="fr-FR" sz="2358" spc="-1">
                <a:solidFill>
                  <a:srgbClr val="000000"/>
                </a:solidFill>
                <a:latin typeface="Arial"/>
              </a:rPr>
              <a:t>Cet étalement urbain hors de la tache urbaine (pour le logement ou les activités) conduit à une  </a:t>
            </a:r>
            <a:r>
              <a:rPr lang="fr-FR" sz="2358" b="1" spc="-1">
                <a:solidFill>
                  <a:srgbClr val="000000"/>
                </a:solidFill>
                <a:latin typeface="Arial"/>
              </a:rPr>
              <a:t>forte consommation d’espaces en priorité agricoles</a:t>
            </a:r>
            <a:r>
              <a:rPr lang="fr-FR" sz="2358" spc="-1">
                <a:solidFill>
                  <a:srgbClr val="000000"/>
                </a:solidFill>
                <a:latin typeface="Arial"/>
              </a:rPr>
              <a:t>  et dans une moindre mesure d’espaces naturels et forestiers  : mitage de l’espace, contrainte au développement des exploitations agricoles, atteinte aux paysages non protégés et aux fonctionnalités écologiques</a:t>
            </a:r>
            <a:r>
              <a:rPr lang="fr-FR" sz="2358" spc="-1">
                <a:solidFill>
                  <a:srgbClr val="504045"/>
                </a:solidFill>
                <a:latin typeface="Arial"/>
              </a:rPr>
              <a:t> .</a:t>
            </a:r>
            <a:endParaRPr lang="fr-FR" sz="2358" spc="-1">
              <a:solidFill>
                <a:prstClr val="black"/>
              </a:solidFill>
              <a:latin typeface="Arial"/>
            </a:endParaRPr>
          </a:p>
        </p:txBody>
      </p:sp>
    </p:spTree>
    <p:extLst>
      <p:ext uri="{BB962C8B-B14F-4D97-AF65-F5344CB8AC3E}">
        <p14:creationId xmlns:p14="http://schemas.microsoft.com/office/powerpoint/2010/main" val="244473472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a:solidFill>
                  <a:prstClr val="black"/>
                </a:solidFill>
                <a:latin typeface="Arial"/>
              </a:rPr>
              <a:t>LE CAS DU LITTORAL PICARD</a:t>
            </a:r>
          </a:p>
        </p:txBody>
      </p:sp>
      <p:sp>
        <p:nvSpPr>
          <p:cNvPr id="79" name="TextShape 2"/>
          <p:cNvSpPr txBox="1"/>
          <p:nvPr/>
        </p:nvSpPr>
        <p:spPr>
          <a:xfrm>
            <a:off x="1981173" y="1605034"/>
            <a:ext cx="8228763" cy="4690515"/>
          </a:xfrm>
          <a:prstGeom prst="rect">
            <a:avLst/>
          </a:prstGeom>
          <a:noFill/>
          <a:ln>
            <a:noFill/>
          </a:ln>
        </p:spPr>
        <p:txBody>
          <a:bodyPr lIns="0" tIns="0" rIns="0" bIns="0">
            <a:spAutoFit/>
          </a:bodyPr>
          <a:lstStyle/>
          <a:p>
            <a:r>
              <a:rPr lang="fr-FR" sz="2540" spc="-1">
                <a:solidFill>
                  <a:prstClr val="black"/>
                </a:solidFill>
                <a:latin typeface="Arial"/>
              </a:rPr>
              <a:t>Le risque global sur l’environnement dû à la pression foncière est également  </a:t>
            </a:r>
            <a:r>
              <a:rPr lang="fr-FR" sz="2540" b="1" spc="-1">
                <a:solidFill>
                  <a:prstClr val="black"/>
                </a:solidFill>
                <a:latin typeface="Arial"/>
              </a:rPr>
              <a:t>sensible sur la frange littorale</a:t>
            </a:r>
            <a:r>
              <a:rPr lang="fr-FR" sz="2540" spc="-1">
                <a:solidFill>
                  <a:prstClr val="black"/>
                </a:solidFill>
                <a:latin typeface="Arial"/>
              </a:rPr>
              <a:t>  dans l'ouest du département samarien .</a:t>
            </a:r>
          </a:p>
          <a:p>
            <a:r>
              <a:rPr lang="fr-FR" sz="2540" spc="-1">
                <a:solidFill>
                  <a:prstClr val="black"/>
                </a:solidFill>
                <a:latin typeface="Arial"/>
              </a:rPr>
              <a:t>Car les</a:t>
            </a:r>
            <a:r>
              <a:rPr lang="fr-FR" sz="2540" b="1" spc="-1">
                <a:solidFill>
                  <a:prstClr val="black"/>
                </a:solidFill>
                <a:latin typeface="Arial"/>
              </a:rPr>
              <a:t> pratiques liées au tourisme</a:t>
            </a:r>
            <a:r>
              <a:rPr lang="fr-FR" sz="2540" spc="-1">
                <a:solidFill>
                  <a:prstClr val="black"/>
                </a:solidFill>
                <a:latin typeface="Arial"/>
              </a:rPr>
              <a:t> peuvent également constituer des </a:t>
            </a:r>
            <a:r>
              <a:rPr lang="fr-FR" sz="2540" b="1" spc="-1">
                <a:solidFill>
                  <a:prstClr val="black"/>
                </a:solidFill>
                <a:latin typeface="Arial"/>
              </a:rPr>
              <a:t>atteintes au cadre de vie </a:t>
            </a:r>
            <a:r>
              <a:rPr lang="fr-FR" sz="2540" spc="-1">
                <a:solidFill>
                  <a:prstClr val="black"/>
                </a:solidFill>
                <a:latin typeface="Arial"/>
              </a:rPr>
              <a:t> : déplacements en voiture, élargissement des réseaux aux abords des lieux touristiques et développement des résidences secondaires.  </a:t>
            </a:r>
          </a:p>
          <a:p>
            <a:r>
              <a:rPr lang="fr-FR" sz="2540" spc="-1">
                <a:solidFill>
                  <a:prstClr val="black"/>
                </a:solidFill>
                <a:latin typeface="Arial"/>
              </a:rPr>
              <a:t>Projets de parcs naturels et </a:t>
            </a:r>
            <a:r>
              <a:rPr lang="fr-FR" sz="2540" spc="-1">
                <a:solidFill>
                  <a:prstClr val="black"/>
                </a:solidFill>
                <a:latin typeface="Arial"/>
                <a:ea typeface="Microsoft YaHei"/>
              </a:rPr>
              <a:t>rédaction de documents d’urbanisme adaptés, constituent des outils répondre à ces enjeux cruciaux et d'actualité.</a:t>
            </a:r>
            <a:endParaRPr lang="fr-FR" sz="2540" spc="-1">
              <a:solidFill>
                <a:prstClr val="black"/>
              </a:solidFill>
              <a:latin typeface="Arial"/>
            </a:endParaRPr>
          </a:p>
          <a:p>
            <a:endParaRPr lang="fr-FR" sz="2540" spc="-1">
              <a:solidFill>
                <a:prstClr val="black"/>
              </a:solidFill>
              <a:latin typeface="Arial"/>
            </a:endParaRPr>
          </a:p>
        </p:txBody>
      </p:sp>
      <p:sp>
        <p:nvSpPr>
          <p:cNvPr id="80" name="TextShape 3"/>
          <p:cNvSpPr txBox="1"/>
          <p:nvPr/>
        </p:nvSpPr>
        <p:spPr>
          <a:xfrm>
            <a:off x="1572658" y="203802"/>
            <a:ext cx="8228763" cy="1144888"/>
          </a:xfrm>
          <a:prstGeom prst="rect">
            <a:avLst/>
          </a:prstGeom>
          <a:noFill/>
          <a:ln>
            <a:noFill/>
          </a:ln>
        </p:spPr>
      </p:sp>
      <p:sp>
        <p:nvSpPr>
          <p:cNvPr id="81" name="TextShape 4"/>
          <p:cNvSpPr txBox="1"/>
          <p:nvPr/>
        </p:nvSpPr>
        <p:spPr>
          <a:xfrm>
            <a:off x="1572658" y="1535152"/>
            <a:ext cx="8228763" cy="4525673"/>
          </a:xfrm>
          <a:prstGeom prst="rect">
            <a:avLst/>
          </a:prstGeom>
          <a:noFill/>
          <a:ln>
            <a:noFill/>
          </a:ln>
        </p:spPr>
      </p:sp>
      <p:sp>
        <p:nvSpPr>
          <p:cNvPr id="82" name="TextShape 5"/>
          <p:cNvSpPr txBox="1"/>
          <p:nvPr/>
        </p:nvSpPr>
        <p:spPr>
          <a:xfrm>
            <a:off x="1572658" y="203802"/>
            <a:ext cx="8228763" cy="1144888"/>
          </a:xfrm>
          <a:prstGeom prst="rect">
            <a:avLst/>
          </a:prstGeom>
          <a:noFill/>
          <a:ln>
            <a:noFill/>
          </a:ln>
        </p:spPr>
      </p:sp>
      <p:sp>
        <p:nvSpPr>
          <p:cNvPr id="83" name="TextShape 6"/>
          <p:cNvSpPr txBox="1"/>
          <p:nvPr/>
        </p:nvSpPr>
        <p:spPr>
          <a:xfrm>
            <a:off x="1572658" y="1535152"/>
            <a:ext cx="8228763" cy="4525673"/>
          </a:xfrm>
          <a:prstGeom prst="rect">
            <a:avLst/>
          </a:prstGeom>
          <a:noFill/>
          <a:ln>
            <a:noFill/>
          </a:ln>
        </p:spPr>
      </p:sp>
    </p:spTree>
    <p:extLst>
      <p:ext uri="{BB962C8B-B14F-4D97-AF65-F5344CB8AC3E}">
        <p14:creationId xmlns:p14="http://schemas.microsoft.com/office/powerpoint/2010/main" val="207863849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1981173" y="231987"/>
            <a:ext cx="8228763" cy="1228285"/>
          </a:xfrm>
          <a:prstGeom prst="rect">
            <a:avLst/>
          </a:prstGeom>
          <a:noFill/>
          <a:ln>
            <a:noFill/>
          </a:ln>
        </p:spPr>
        <p:txBody>
          <a:bodyPr lIns="0" tIns="0" rIns="0" bIns="0" anchor="ctr">
            <a:spAutoFit/>
          </a:bodyPr>
          <a:lstStyle/>
          <a:p>
            <a:pPr algn="ctr"/>
            <a:r>
              <a:rPr lang="fr-FR" sz="3991" spc="-1">
                <a:solidFill>
                  <a:prstClr val="black"/>
                </a:solidFill>
                <a:latin typeface="Arial"/>
              </a:rPr>
              <a:t>UNE MANIERE DIFFERENTE D'HABITER ?</a:t>
            </a:r>
          </a:p>
        </p:txBody>
      </p:sp>
      <p:sp>
        <p:nvSpPr>
          <p:cNvPr id="85" name="TextShape 2"/>
          <p:cNvSpPr txBox="1"/>
          <p:nvPr/>
        </p:nvSpPr>
        <p:spPr>
          <a:xfrm>
            <a:off x="2046810" y="1418573"/>
            <a:ext cx="8294073" cy="4520661"/>
          </a:xfrm>
          <a:prstGeom prst="rect">
            <a:avLst/>
          </a:prstGeom>
          <a:noFill/>
          <a:ln>
            <a:noFill/>
          </a:ln>
        </p:spPr>
        <p:txBody>
          <a:bodyPr lIns="0" tIns="0" rIns="0" bIns="0">
            <a:spAutoFit/>
          </a:bodyPr>
          <a:lstStyle/>
          <a:p>
            <a:pPr marL="391867" indent="-293900">
              <a:spcAft>
                <a:spcPts val="1283"/>
              </a:spcAft>
              <a:buClr>
                <a:srgbClr val="000000"/>
              </a:buClr>
              <a:buSzPct val="45000"/>
              <a:buFont typeface="Wingdings" charset="2"/>
              <a:buChar char=""/>
            </a:pPr>
            <a:r>
              <a:rPr lang="fr-FR" sz="2903" spc="-1">
                <a:solidFill>
                  <a:prstClr val="black"/>
                </a:solidFill>
                <a:latin typeface="Arial"/>
              </a:rPr>
              <a:t>Certaines communes mettent en avant une nouvelle manière d'habiter avec des objectifs :</a:t>
            </a:r>
          </a:p>
          <a:p>
            <a:pPr marL="391867" indent="-293900">
              <a:spcAft>
                <a:spcPts val="1283"/>
              </a:spcAft>
              <a:buClr>
                <a:srgbClr val="000000"/>
              </a:buClr>
              <a:buSzPct val="45000"/>
              <a:buFont typeface="Wingdings" charset="2"/>
              <a:buChar char=""/>
            </a:pPr>
            <a:r>
              <a:rPr lang="fr-FR" sz="2903" spc="-1">
                <a:solidFill>
                  <a:prstClr val="black"/>
                </a:solidFill>
                <a:latin typeface="Arial"/>
              </a:rPr>
              <a:t>- sociaux</a:t>
            </a:r>
          </a:p>
          <a:p>
            <a:pPr marL="391867" indent="-293900">
              <a:spcAft>
                <a:spcPts val="1283"/>
              </a:spcAft>
              <a:buClr>
                <a:srgbClr val="000000"/>
              </a:buClr>
              <a:buSzPct val="45000"/>
              <a:buFont typeface="Wingdings" charset="2"/>
              <a:buChar char=""/>
            </a:pPr>
            <a:r>
              <a:rPr lang="fr-FR" sz="2903" spc="-1">
                <a:solidFill>
                  <a:prstClr val="black"/>
                </a:solidFill>
                <a:latin typeface="Arial"/>
              </a:rPr>
              <a:t>- environnementaux (innovants, s'appuyant sur les principes du DD, circuits courts, mutualisation des services, réflexions architecturales relatives aux formes urbaines, rénovation du bâti ancien...)</a:t>
            </a:r>
          </a:p>
          <a:p>
            <a:pPr marL="391867" indent="-293900">
              <a:spcAft>
                <a:spcPts val="1283"/>
              </a:spcAft>
              <a:buClr>
                <a:srgbClr val="000000"/>
              </a:buClr>
              <a:buSzPct val="45000"/>
              <a:buFont typeface="Wingdings" charset="2"/>
              <a:buChar char=""/>
            </a:pPr>
            <a:endParaRPr lang="fr-FR" sz="2903" spc="-1">
              <a:solidFill>
                <a:prstClr val="black"/>
              </a:solidFill>
              <a:latin typeface="Arial"/>
            </a:endParaRPr>
          </a:p>
        </p:txBody>
      </p:sp>
      <p:pic>
        <p:nvPicPr>
          <p:cNvPr id="86" name="Image 85"/>
          <p:cNvPicPr/>
          <p:nvPr/>
        </p:nvPicPr>
        <p:blipFill>
          <a:blip r:embed="rId2"/>
          <a:stretch/>
        </p:blipFill>
        <p:spPr>
          <a:xfrm>
            <a:off x="7989715" y="4637388"/>
            <a:ext cx="1546873" cy="2158503"/>
          </a:xfrm>
          <a:prstGeom prst="rect">
            <a:avLst/>
          </a:prstGeom>
          <a:ln>
            <a:noFill/>
          </a:ln>
        </p:spPr>
      </p:pic>
    </p:spTree>
    <p:extLst>
      <p:ext uri="{BB962C8B-B14F-4D97-AF65-F5344CB8AC3E}">
        <p14:creationId xmlns:p14="http://schemas.microsoft.com/office/powerpoint/2010/main" val="132631505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Shape 1"/>
          <p:cNvSpPr txBox="1"/>
          <p:nvPr/>
        </p:nvSpPr>
        <p:spPr>
          <a:xfrm>
            <a:off x="1981173" y="343556"/>
            <a:ext cx="8228763" cy="1005147"/>
          </a:xfrm>
          <a:prstGeom prst="rect">
            <a:avLst/>
          </a:prstGeom>
          <a:noFill/>
          <a:ln>
            <a:noFill/>
          </a:ln>
        </p:spPr>
        <p:txBody>
          <a:bodyPr lIns="0" tIns="0" rIns="0" bIns="0" anchor="ctr">
            <a:spAutoFit/>
          </a:bodyPr>
          <a:lstStyle/>
          <a:p>
            <a:pPr algn="ctr"/>
            <a:r>
              <a:rPr lang="fr-FR" sz="3266" spc="-1">
                <a:solidFill>
                  <a:prstClr val="black"/>
                </a:solidFill>
                <a:latin typeface="Arial"/>
              </a:rPr>
              <a:t>PERIURBANISATION : une grande diversité des territoires et modes de vie</a:t>
            </a:r>
          </a:p>
        </p:txBody>
      </p:sp>
      <p:sp>
        <p:nvSpPr>
          <p:cNvPr id="90" name="TextShape 2"/>
          <p:cNvSpPr txBox="1"/>
          <p:nvPr/>
        </p:nvSpPr>
        <p:spPr>
          <a:xfrm>
            <a:off x="1981173" y="1371877"/>
            <a:ext cx="4015273" cy="1814279"/>
          </a:xfrm>
          <a:prstGeom prst="rect">
            <a:avLst/>
          </a:prstGeom>
          <a:noFill/>
          <a:ln>
            <a:noFill/>
          </a:ln>
        </p:spPr>
        <p:txBody>
          <a:bodyPr lIns="0" tIns="0" rIns="0" bIns="0">
            <a:spAutoFit/>
          </a:bodyPr>
          <a:lstStyle/>
          <a:p>
            <a:r>
              <a:rPr lang="fr-FR" sz="2358" spc="-1">
                <a:solidFill>
                  <a:prstClr val="black"/>
                </a:solidFill>
                <a:latin typeface="Arial"/>
              </a:rPr>
              <a:t>Des espaces périurbains </a:t>
            </a:r>
            <a:r>
              <a:rPr lang="fr-FR" sz="2358" b="1" spc="-1">
                <a:solidFill>
                  <a:prstClr val="black"/>
                </a:solidFill>
                <a:latin typeface="Arial"/>
              </a:rPr>
              <a:t>dynamiques et attractifs</a:t>
            </a:r>
            <a:endParaRPr lang="fr-FR" sz="2358" spc="-1">
              <a:solidFill>
                <a:prstClr val="black"/>
              </a:solidFill>
              <a:latin typeface="Arial"/>
            </a:endParaRPr>
          </a:p>
          <a:p>
            <a:r>
              <a:rPr lang="fr-FR" sz="2358" spc="-1">
                <a:solidFill>
                  <a:prstClr val="black"/>
                </a:solidFill>
                <a:latin typeface="Arial"/>
              </a:rPr>
              <a:t>(exple Quevauvillers)</a:t>
            </a:r>
          </a:p>
          <a:p>
            <a:r>
              <a:rPr lang="fr-FR" sz="2358" spc="-1">
                <a:solidFill>
                  <a:prstClr val="black"/>
                </a:solidFill>
                <a:latin typeface="Arial"/>
              </a:rPr>
              <a:t>Offre de</a:t>
            </a:r>
            <a:r>
              <a:rPr lang="fr-FR" sz="2358" b="1" spc="-1">
                <a:solidFill>
                  <a:prstClr val="black"/>
                </a:solidFill>
                <a:latin typeface="Arial"/>
              </a:rPr>
              <a:t> services</a:t>
            </a:r>
            <a:endParaRPr lang="fr-FR" sz="2358" spc="-1">
              <a:solidFill>
                <a:prstClr val="black"/>
              </a:solidFill>
              <a:latin typeface="Arial"/>
            </a:endParaRPr>
          </a:p>
          <a:p>
            <a:r>
              <a:rPr lang="fr-FR" sz="2358" spc="-1">
                <a:solidFill>
                  <a:prstClr val="black"/>
                </a:solidFill>
                <a:latin typeface="Arial"/>
              </a:rPr>
              <a:t>Offre </a:t>
            </a:r>
            <a:r>
              <a:rPr lang="fr-FR" sz="2358" b="1" spc="-1">
                <a:solidFill>
                  <a:prstClr val="black"/>
                </a:solidFill>
                <a:latin typeface="Arial"/>
              </a:rPr>
              <a:t>culturelle</a:t>
            </a:r>
            <a:endParaRPr lang="fr-FR" sz="2358" spc="-1">
              <a:solidFill>
                <a:prstClr val="black"/>
              </a:solidFill>
              <a:latin typeface="Arial"/>
            </a:endParaRPr>
          </a:p>
        </p:txBody>
      </p:sp>
      <p:pic>
        <p:nvPicPr>
          <p:cNvPr id="91" name="Image 90"/>
          <p:cNvPicPr/>
          <p:nvPr/>
        </p:nvPicPr>
        <p:blipFill>
          <a:blip r:embed="rId2"/>
          <a:stretch/>
        </p:blipFill>
        <p:spPr>
          <a:xfrm>
            <a:off x="5050753" y="2678080"/>
            <a:ext cx="2220548" cy="3200202"/>
          </a:xfrm>
          <a:prstGeom prst="rect">
            <a:avLst/>
          </a:prstGeom>
          <a:ln>
            <a:noFill/>
          </a:ln>
        </p:spPr>
      </p:pic>
      <p:pic>
        <p:nvPicPr>
          <p:cNvPr id="92" name="Image 91"/>
          <p:cNvPicPr/>
          <p:nvPr/>
        </p:nvPicPr>
        <p:blipFill>
          <a:blip r:embed="rId3"/>
          <a:stretch/>
        </p:blipFill>
        <p:spPr>
          <a:xfrm>
            <a:off x="7728474" y="3265873"/>
            <a:ext cx="2481789" cy="3069581"/>
          </a:xfrm>
          <a:prstGeom prst="rect">
            <a:avLst/>
          </a:prstGeom>
          <a:ln>
            <a:noFill/>
          </a:ln>
        </p:spPr>
      </p:pic>
    </p:spTree>
    <p:extLst>
      <p:ext uri="{BB962C8B-B14F-4D97-AF65-F5344CB8AC3E}">
        <p14:creationId xmlns:p14="http://schemas.microsoft.com/office/powerpoint/2010/main" val="142598991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Shape 1"/>
          <p:cNvSpPr txBox="1"/>
          <p:nvPr/>
        </p:nvSpPr>
        <p:spPr>
          <a:xfrm>
            <a:off x="1981173" y="343556"/>
            <a:ext cx="8228763" cy="1005147"/>
          </a:xfrm>
          <a:prstGeom prst="rect">
            <a:avLst/>
          </a:prstGeom>
          <a:noFill/>
          <a:ln>
            <a:noFill/>
          </a:ln>
        </p:spPr>
        <p:txBody>
          <a:bodyPr lIns="0" tIns="0" rIns="0" bIns="0" anchor="ctr">
            <a:spAutoFit/>
          </a:bodyPr>
          <a:lstStyle/>
          <a:p>
            <a:pPr algn="ctr"/>
            <a:r>
              <a:rPr lang="fr-FR" sz="3266" spc="-1">
                <a:solidFill>
                  <a:prstClr val="black"/>
                </a:solidFill>
                <a:latin typeface="Arial"/>
              </a:rPr>
              <a:t>PERIURBANISATION : une grande diversité des territoires et modes de vie</a:t>
            </a:r>
          </a:p>
        </p:txBody>
      </p:sp>
      <p:sp>
        <p:nvSpPr>
          <p:cNvPr id="94" name="TextShape 2"/>
          <p:cNvSpPr txBox="1"/>
          <p:nvPr/>
        </p:nvSpPr>
        <p:spPr>
          <a:xfrm>
            <a:off x="1981173" y="2527696"/>
            <a:ext cx="8228763" cy="2680349"/>
          </a:xfrm>
          <a:prstGeom prst="rect">
            <a:avLst/>
          </a:prstGeom>
          <a:noFill/>
          <a:ln>
            <a:noFill/>
          </a:ln>
        </p:spPr>
        <p:txBody>
          <a:bodyPr lIns="0" tIns="0" rIns="0" bIns="0" anchor="ctr">
            <a:spAutoFit/>
          </a:bodyPr>
          <a:lstStyle/>
          <a:p>
            <a:r>
              <a:rPr lang="fr-FR" sz="2903" spc="-1">
                <a:solidFill>
                  <a:prstClr val="black"/>
                </a:solidFill>
                <a:latin typeface="Arial"/>
              </a:rPr>
              <a:t>Des espaces périurbains en grande difficulté, parfois en concurrence au sein d'une même intercommunalité. </a:t>
            </a:r>
          </a:p>
          <a:p>
            <a:r>
              <a:rPr lang="fr-FR" sz="2903" spc="-1">
                <a:solidFill>
                  <a:prstClr val="black"/>
                </a:solidFill>
                <a:latin typeface="Arial"/>
              </a:rPr>
              <a:t>Perte d'attractivité, commerces en berne (cellules commerciales vides), développement de friches, patrimoine bâti en déclin, crise démographique...</a:t>
            </a:r>
          </a:p>
        </p:txBody>
      </p:sp>
    </p:spTree>
    <p:extLst>
      <p:ext uri="{BB962C8B-B14F-4D97-AF65-F5344CB8AC3E}">
        <p14:creationId xmlns:p14="http://schemas.microsoft.com/office/powerpoint/2010/main" val="379584867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Shape 1"/>
          <p:cNvSpPr txBox="1"/>
          <p:nvPr/>
        </p:nvSpPr>
        <p:spPr>
          <a:xfrm>
            <a:off x="1981173" y="231987"/>
            <a:ext cx="8228763" cy="1228285"/>
          </a:xfrm>
          <a:prstGeom prst="rect">
            <a:avLst/>
          </a:prstGeom>
          <a:noFill/>
          <a:ln>
            <a:noFill/>
          </a:ln>
        </p:spPr>
        <p:txBody>
          <a:bodyPr lIns="0" tIns="0" rIns="0" bIns="0" anchor="ctr">
            <a:spAutoFit/>
          </a:bodyPr>
          <a:lstStyle/>
          <a:p>
            <a:pPr algn="ctr"/>
            <a:r>
              <a:rPr lang="fr-FR" sz="3991" spc="-1" dirty="0">
                <a:solidFill>
                  <a:prstClr val="black"/>
                </a:solidFill>
                <a:latin typeface="Arial"/>
              </a:rPr>
              <a:t>UNE MANIERE DIFFERENTE D'HABITER ?</a:t>
            </a:r>
          </a:p>
        </p:txBody>
      </p:sp>
      <p:sp>
        <p:nvSpPr>
          <p:cNvPr id="88" name="TextShape 2"/>
          <p:cNvSpPr txBox="1"/>
          <p:nvPr/>
        </p:nvSpPr>
        <p:spPr>
          <a:xfrm>
            <a:off x="1981173" y="1605034"/>
            <a:ext cx="8228763" cy="3127075"/>
          </a:xfrm>
          <a:prstGeom prst="rect">
            <a:avLst/>
          </a:prstGeom>
          <a:noFill/>
          <a:ln>
            <a:noFill/>
          </a:ln>
        </p:spPr>
        <p:txBody>
          <a:bodyPr lIns="0" tIns="0" rIns="0" bIns="0">
            <a:spAutoFit/>
          </a:bodyPr>
          <a:lstStyle/>
          <a:p>
            <a:endParaRPr lang="fr-FR" sz="2903" spc="-1" dirty="0">
              <a:solidFill>
                <a:prstClr val="black"/>
              </a:solidFill>
              <a:latin typeface="Arial"/>
            </a:endParaRPr>
          </a:p>
          <a:p>
            <a:r>
              <a:rPr lang="fr-FR" sz="2903" u="sng" spc="-1" dirty="0">
                <a:solidFill>
                  <a:prstClr val="black"/>
                </a:solidFill>
                <a:latin typeface="Arial"/>
              </a:rPr>
              <a:t>Comment ?</a:t>
            </a:r>
            <a:endParaRPr lang="fr-FR" sz="2903" spc="-1" dirty="0">
              <a:solidFill>
                <a:prstClr val="black"/>
              </a:solidFill>
              <a:latin typeface="Arial"/>
            </a:endParaRPr>
          </a:p>
          <a:p>
            <a:r>
              <a:rPr lang="fr-FR" sz="2903" spc="-1" dirty="0">
                <a:solidFill>
                  <a:prstClr val="black"/>
                </a:solidFill>
                <a:latin typeface="Arial"/>
              </a:rPr>
              <a:t>En pensant le périurbain avec ses habitants (développement de démarches dites participatives, réflexion en ateliers...) :</a:t>
            </a:r>
          </a:p>
          <a:p>
            <a:r>
              <a:rPr lang="fr-FR" sz="2903" spc="-1" dirty="0">
                <a:solidFill>
                  <a:prstClr val="black"/>
                </a:solidFill>
                <a:latin typeface="Arial"/>
              </a:rPr>
              <a:t>Exemple d'ateliers entre les différents acteurs de l'aménagement et la population.</a:t>
            </a:r>
          </a:p>
        </p:txBody>
      </p:sp>
    </p:spTree>
    <p:extLst>
      <p:ext uri="{BB962C8B-B14F-4D97-AF65-F5344CB8AC3E}">
        <p14:creationId xmlns:p14="http://schemas.microsoft.com/office/powerpoint/2010/main" val="284393584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a:solidFill>
                  <a:prstClr val="black"/>
                </a:solidFill>
                <a:latin typeface="Arial"/>
              </a:rPr>
              <a:t>UN ESPACE QUESTIONNE </a:t>
            </a:r>
          </a:p>
        </p:txBody>
      </p:sp>
      <p:sp>
        <p:nvSpPr>
          <p:cNvPr id="96" name="TextShape 2"/>
          <p:cNvSpPr txBox="1"/>
          <p:nvPr/>
        </p:nvSpPr>
        <p:spPr>
          <a:xfrm>
            <a:off x="1981173" y="1605033"/>
            <a:ext cx="8228763" cy="3685304"/>
          </a:xfrm>
          <a:prstGeom prst="rect">
            <a:avLst/>
          </a:prstGeom>
          <a:noFill/>
          <a:ln>
            <a:noFill/>
          </a:ln>
        </p:spPr>
        <p:txBody>
          <a:bodyPr lIns="0" tIns="0" rIns="0" bIns="0">
            <a:spAutoFit/>
          </a:bodyPr>
          <a:lstStyle/>
          <a:p>
            <a:r>
              <a:rPr lang="fr-FR" sz="2177" spc="-1">
                <a:solidFill>
                  <a:prstClr val="black"/>
                </a:solidFill>
                <a:latin typeface="Arial"/>
              </a:rPr>
              <a:t>Lutter contre l</a:t>
            </a:r>
            <a:r>
              <a:rPr lang="fr-FR" sz="2177" b="1" spc="-1">
                <a:solidFill>
                  <a:prstClr val="black"/>
                </a:solidFill>
                <a:latin typeface="Arial"/>
              </a:rPr>
              <a:t>'étalement urbain </a:t>
            </a:r>
            <a:endParaRPr lang="fr-FR" sz="2177" spc="-1">
              <a:solidFill>
                <a:prstClr val="black"/>
              </a:solidFill>
              <a:latin typeface="Arial"/>
            </a:endParaRPr>
          </a:p>
          <a:p>
            <a:endParaRPr lang="fr-FR" sz="2177" spc="-1">
              <a:solidFill>
                <a:prstClr val="black"/>
              </a:solidFill>
              <a:latin typeface="Arial"/>
            </a:endParaRPr>
          </a:p>
          <a:p>
            <a:r>
              <a:rPr lang="fr-FR" sz="2177" spc="-1">
                <a:solidFill>
                  <a:prstClr val="black"/>
                </a:solidFill>
                <a:latin typeface="Arial"/>
              </a:rPr>
              <a:t>Lutter contre </a:t>
            </a:r>
            <a:r>
              <a:rPr lang="fr-FR" sz="2177" b="1" spc="-1">
                <a:solidFill>
                  <a:prstClr val="black"/>
                </a:solidFill>
                <a:latin typeface="Arial"/>
              </a:rPr>
              <a:t>l'artificialisation des sols</a:t>
            </a:r>
            <a:r>
              <a:rPr lang="fr-FR" sz="2177" spc="-1">
                <a:solidFill>
                  <a:prstClr val="black"/>
                </a:solidFill>
                <a:latin typeface="Arial"/>
              </a:rPr>
              <a:t> </a:t>
            </a:r>
          </a:p>
          <a:p>
            <a:endParaRPr lang="fr-FR" sz="2177" spc="-1">
              <a:solidFill>
                <a:prstClr val="black"/>
              </a:solidFill>
              <a:latin typeface="Arial"/>
            </a:endParaRPr>
          </a:p>
          <a:p>
            <a:r>
              <a:rPr lang="fr-FR" sz="2177" spc="-1">
                <a:solidFill>
                  <a:prstClr val="black"/>
                </a:solidFill>
                <a:latin typeface="Arial"/>
              </a:rPr>
              <a:t>Protéger </a:t>
            </a:r>
            <a:r>
              <a:rPr lang="fr-FR" sz="2177" b="1" spc="-1">
                <a:solidFill>
                  <a:prstClr val="black"/>
                </a:solidFill>
                <a:latin typeface="Arial"/>
              </a:rPr>
              <a:t>les espaces naturels et la qualité paysagère</a:t>
            </a:r>
            <a:endParaRPr lang="fr-FR" sz="2177" spc="-1">
              <a:solidFill>
                <a:prstClr val="black"/>
              </a:solidFill>
              <a:latin typeface="Arial"/>
            </a:endParaRPr>
          </a:p>
          <a:p>
            <a:endParaRPr lang="fr-FR" sz="2177" spc="-1">
              <a:solidFill>
                <a:prstClr val="black"/>
              </a:solidFill>
              <a:latin typeface="Arial"/>
            </a:endParaRPr>
          </a:p>
          <a:p>
            <a:r>
              <a:rPr lang="fr-FR" sz="2177" spc="-1">
                <a:solidFill>
                  <a:prstClr val="black"/>
                </a:solidFill>
                <a:latin typeface="Arial"/>
              </a:rPr>
              <a:t>Réguler la </a:t>
            </a:r>
            <a:r>
              <a:rPr lang="fr-FR" sz="2177" b="1" spc="-1">
                <a:solidFill>
                  <a:prstClr val="black"/>
                </a:solidFill>
                <a:latin typeface="Arial"/>
              </a:rPr>
              <a:t>dispersion de l'urbanisation et l'offre en logement et services</a:t>
            </a:r>
            <a:endParaRPr lang="fr-FR" sz="2177" spc="-1">
              <a:solidFill>
                <a:prstClr val="black"/>
              </a:solidFill>
              <a:latin typeface="Arial"/>
            </a:endParaRPr>
          </a:p>
          <a:p>
            <a:r>
              <a:rPr lang="fr-FR" sz="2177" b="1" spc="-1">
                <a:solidFill>
                  <a:prstClr val="black"/>
                </a:solidFill>
                <a:latin typeface="Arial"/>
              </a:rPr>
              <a:t>} </a:t>
            </a:r>
            <a:r>
              <a:rPr lang="fr-FR" sz="2177" spc="-1">
                <a:solidFill>
                  <a:prstClr val="black"/>
                </a:solidFill>
                <a:latin typeface="Arial"/>
              </a:rPr>
              <a:t>Ce sont autant de questions qui nécessitent un </a:t>
            </a:r>
            <a:r>
              <a:rPr lang="fr-FR" sz="2177" b="1" spc="-1">
                <a:solidFill>
                  <a:prstClr val="black"/>
                </a:solidFill>
                <a:latin typeface="Arial"/>
              </a:rPr>
              <a:t>aménagement</a:t>
            </a:r>
            <a:r>
              <a:rPr lang="fr-FR" sz="2177" spc="-1">
                <a:solidFill>
                  <a:prstClr val="black"/>
                </a:solidFill>
                <a:latin typeface="Arial"/>
              </a:rPr>
              <a:t> concerté à l'échelle nationale et locale. </a:t>
            </a:r>
          </a:p>
          <a:p>
            <a:endParaRPr lang="fr-FR" sz="2177" spc="-1">
              <a:solidFill>
                <a:prstClr val="black"/>
              </a:solidFill>
              <a:latin typeface="Arial"/>
            </a:endParaRPr>
          </a:p>
        </p:txBody>
      </p:sp>
    </p:spTree>
    <p:extLst>
      <p:ext uri="{BB962C8B-B14F-4D97-AF65-F5344CB8AC3E}">
        <p14:creationId xmlns:p14="http://schemas.microsoft.com/office/powerpoint/2010/main" val="206416586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Shape 1"/>
          <p:cNvSpPr txBox="1"/>
          <p:nvPr/>
        </p:nvSpPr>
        <p:spPr>
          <a:xfrm>
            <a:off x="1981173" y="231987"/>
            <a:ext cx="8228763" cy="1228285"/>
          </a:xfrm>
          <a:prstGeom prst="rect">
            <a:avLst/>
          </a:prstGeom>
          <a:noFill/>
          <a:ln>
            <a:noFill/>
          </a:ln>
        </p:spPr>
        <p:txBody>
          <a:bodyPr lIns="0" tIns="0" rIns="0" bIns="0" anchor="ctr">
            <a:spAutoFit/>
          </a:bodyPr>
          <a:lstStyle/>
          <a:p>
            <a:pPr algn="ctr"/>
            <a:r>
              <a:rPr lang="fr-FR" sz="3991" spc="-1">
                <a:solidFill>
                  <a:prstClr val="black"/>
                </a:solidFill>
                <a:latin typeface="Arial"/>
              </a:rPr>
              <a:t>PLANNIFICATION TERRITORIALE : UNE NECESSITE</a:t>
            </a:r>
          </a:p>
        </p:txBody>
      </p:sp>
      <p:sp>
        <p:nvSpPr>
          <p:cNvPr id="98" name="TextShape 2"/>
          <p:cNvSpPr txBox="1"/>
          <p:nvPr/>
        </p:nvSpPr>
        <p:spPr>
          <a:xfrm>
            <a:off x="2046810" y="1437186"/>
            <a:ext cx="8228763" cy="5079980"/>
          </a:xfrm>
          <a:prstGeom prst="rect">
            <a:avLst/>
          </a:prstGeom>
          <a:noFill/>
          <a:ln>
            <a:noFill/>
          </a:ln>
        </p:spPr>
        <p:txBody>
          <a:bodyPr lIns="0" tIns="0" rIns="0" bIns="0">
            <a:spAutoFit/>
          </a:bodyPr>
          <a:lstStyle/>
          <a:p>
            <a:r>
              <a:rPr lang="fr-FR" sz="2358" spc="-1">
                <a:solidFill>
                  <a:prstClr val="black"/>
                </a:solidFill>
                <a:latin typeface="Arial"/>
                <a:ea typeface="Microsoft YaHei"/>
              </a:rPr>
              <a:t>A L'ECHELLE </a:t>
            </a:r>
            <a:r>
              <a:rPr lang="fr-FR" sz="2358" b="1" spc="-1">
                <a:solidFill>
                  <a:prstClr val="black"/>
                </a:solidFill>
                <a:latin typeface="Arial"/>
                <a:ea typeface="Microsoft YaHei"/>
              </a:rPr>
              <a:t>NATIONALE</a:t>
            </a:r>
            <a:r>
              <a:rPr lang="fr-FR" sz="2358" spc="-1">
                <a:solidFill>
                  <a:prstClr val="black"/>
                </a:solidFill>
                <a:latin typeface="Arial"/>
                <a:ea typeface="Microsoft YaHei"/>
              </a:rPr>
              <a:t> :</a:t>
            </a:r>
            <a:endParaRPr lang="fr-FR" sz="2358" spc="-1">
              <a:solidFill>
                <a:prstClr val="black"/>
              </a:solidFill>
              <a:latin typeface="Arial"/>
            </a:endParaRPr>
          </a:p>
          <a:p>
            <a:r>
              <a:rPr lang="fr-FR" sz="2358" spc="-1">
                <a:solidFill>
                  <a:prstClr val="black"/>
                </a:solidFill>
                <a:latin typeface="Arial"/>
                <a:ea typeface="Microsoft YaHei"/>
              </a:rPr>
              <a:t>Des </a:t>
            </a:r>
            <a:r>
              <a:rPr lang="fr-FR" sz="2358" b="1" spc="-1">
                <a:solidFill>
                  <a:prstClr val="black"/>
                </a:solidFill>
                <a:latin typeface="Arial"/>
                <a:ea typeface="Microsoft YaHei"/>
              </a:rPr>
              <a:t>lois</a:t>
            </a:r>
            <a:r>
              <a:rPr lang="fr-FR" sz="2358" spc="-1">
                <a:solidFill>
                  <a:prstClr val="black"/>
                </a:solidFill>
                <a:latin typeface="Arial"/>
                <a:ea typeface="Microsoft YaHei"/>
              </a:rPr>
              <a:t> qui veulent limiter l'étalement au nom du développement durable et de la préservation des espaces agricoles:</a:t>
            </a:r>
            <a:endParaRPr lang="fr-FR" sz="2358" spc="-1">
              <a:solidFill>
                <a:prstClr val="black"/>
              </a:solidFill>
              <a:latin typeface="Arial"/>
            </a:endParaRPr>
          </a:p>
          <a:p>
            <a:r>
              <a:rPr lang="fr-FR" sz="2358" spc="-1">
                <a:solidFill>
                  <a:prstClr val="black"/>
                </a:solidFill>
                <a:latin typeface="Arial"/>
                <a:ea typeface="Microsoft YaHei"/>
              </a:rPr>
              <a:t>-</a:t>
            </a:r>
            <a:r>
              <a:rPr lang="fr-FR" sz="2358" b="1" spc="-1">
                <a:solidFill>
                  <a:prstClr val="black"/>
                </a:solidFill>
                <a:latin typeface="Arial"/>
                <a:ea typeface="Microsoft YaHei"/>
              </a:rPr>
              <a:t>SRU</a:t>
            </a:r>
            <a:r>
              <a:rPr lang="fr-FR" sz="2358" spc="-1">
                <a:solidFill>
                  <a:prstClr val="black"/>
                </a:solidFill>
                <a:latin typeface="Arial"/>
                <a:ea typeface="Microsoft YaHei"/>
              </a:rPr>
              <a:t> (2000) relative à la solidarité et au renouvellement urbain</a:t>
            </a:r>
            <a:endParaRPr lang="fr-FR" sz="2358" spc="-1">
              <a:solidFill>
                <a:prstClr val="black"/>
              </a:solidFill>
              <a:latin typeface="Arial"/>
            </a:endParaRPr>
          </a:p>
          <a:p>
            <a:r>
              <a:rPr lang="fr-FR" sz="2358" spc="-1">
                <a:solidFill>
                  <a:prstClr val="black"/>
                </a:solidFill>
                <a:latin typeface="Arial"/>
                <a:ea typeface="Microsoft YaHei"/>
              </a:rPr>
              <a:t>-</a:t>
            </a:r>
            <a:r>
              <a:rPr lang="fr-FR" sz="2358" b="1" spc="-1">
                <a:solidFill>
                  <a:prstClr val="black"/>
                </a:solidFill>
                <a:latin typeface="Arial"/>
                <a:ea typeface="Microsoft YaHei"/>
              </a:rPr>
              <a:t>GRENELLE I et II</a:t>
            </a:r>
            <a:r>
              <a:rPr lang="fr-FR" sz="2358" spc="-1">
                <a:solidFill>
                  <a:prstClr val="black"/>
                </a:solidFill>
                <a:latin typeface="Arial"/>
                <a:ea typeface="Microsoft YaHei"/>
              </a:rPr>
              <a:t> (2009 et 2010) : relatives à l'environnement</a:t>
            </a:r>
            <a:endParaRPr lang="fr-FR" sz="2358" spc="-1">
              <a:solidFill>
                <a:prstClr val="black"/>
              </a:solidFill>
              <a:latin typeface="Arial"/>
            </a:endParaRPr>
          </a:p>
          <a:p>
            <a:r>
              <a:rPr lang="fr-FR" sz="2358" spc="-1">
                <a:solidFill>
                  <a:prstClr val="black"/>
                </a:solidFill>
                <a:latin typeface="Arial"/>
                <a:ea typeface="Microsoft YaHei"/>
              </a:rPr>
              <a:t>-</a:t>
            </a:r>
            <a:r>
              <a:rPr lang="fr-FR" sz="2358" b="1" spc="-1">
                <a:solidFill>
                  <a:prstClr val="black"/>
                </a:solidFill>
                <a:latin typeface="Arial"/>
                <a:ea typeface="Microsoft YaHei"/>
              </a:rPr>
              <a:t>ALUR</a:t>
            </a:r>
            <a:r>
              <a:rPr lang="fr-FR" sz="2358" spc="-1">
                <a:solidFill>
                  <a:prstClr val="black"/>
                </a:solidFill>
                <a:latin typeface="Arial"/>
                <a:ea typeface="Microsoft YaHei"/>
              </a:rPr>
              <a:t> (2004) : </a:t>
            </a:r>
            <a:r>
              <a:rPr lang="fr-FR" sz="2358" spc="-1">
                <a:solidFill>
                  <a:srgbClr val="000000"/>
                </a:solidFill>
                <a:latin typeface="Arial"/>
                <a:ea typeface="Microsoft YaHei"/>
              </a:rPr>
              <a:t>relative à l'accès au logement et à un urbanisme rénové</a:t>
            </a:r>
            <a:endParaRPr lang="fr-FR" sz="2358" spc="-1">
              <a:solidFill>
                <a:prstClr val="black"/>
              </a:solidFill>
              <a:latin typeface="Arial"/>
            </a:endParaRPr>
          </a:p>
          <a:p>
            <a:r>
              <a:rPr lang="fr-FR" sz="2358" spc="-1">
                <a:solidFill>
                  <a:srgbClr val="000000"/>
                </a:solidFill>
                <a:latin typeface="Arial"/>
                <a:ea typeface="Microsoft YaHei"/>
              </a:rPr>
              <a:t>Elles constituent un cadre pour l'action publique.</a:t>
            </a:r>
            <a:endParaRPr lang="fr-FR" sz="2358" spc="-1">
              <a:solidFill>
                <a:prstClr val="black"/>
              </a:solidFill>
              <a:latin typeface="Arial"/>
            </a:endParaRPr>
          </a:p>
          <a:p>
            <a:endParaRPr lang="fr-FR" sz="2358" spc="-1">
              <a:solidFill>
                <a:prstClr val="black"/>
              </a:solidFill>
              <a:latin typeface="Arial"/>
            </a:endParaRPr>
          </a:p>
          <a:p>
            <a:endParaRPr lang="fr-FR" sz="2358" spc="-1">
              <a:solidFill>
                <a:prstClr val="black"/>
              </a:solidFill>
              <a:latin typeface="Arial"/>
            </a:endParaRPr>
          </a:p>
          <a:p>
            <a:endParaRPr lang="fr-FR" sz="2358" spc="-1">
              <a:solidFill>
                <a:prstClr val="black"/>
              </a:solidFill>
              <a:latin typeface="Arial"/>
            </a:endParaRPr>
          </a:p>
        </p:txBody>
      </p:sp>
    </p:spTree>
    <p:extLst>
      <p:ext uri="{BB962C8B-B14F-4D97-AF65-F5344CB8AC3E}">
        <p14:creationId xmlns:p14="http://schemas.microsoft.com/office/powerpoint/2010/main" val="171783213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Shape 1"/>
          <p:cNvSpPr txBox="1"/>
          <p:nvPr/>
        </p:nvSpPr>
        <p:spPr>
          <a:xfrm>
            <a:off x="1981173" y="231987"/>
            <a:ext cx="8228763" cy="1228285"/>
          </a:xfrm>
          <a:prstGeom prst="rect">
            <a:avLst/>
          </a:prstGeom>
          <a:noFill/>
          <a:ln>
            <a:noFill/>
          </a:ln>
        </p:spPr>
        <p:txBody>
          <a:bodyPr lIns="0" tIns="0" rIns="0" bIns="0" anchor="ctr">
            <a:spAutoFit/>
          </a:bodyPr>
          <a:lstStyle/>
          <a:p>
            <a:pPr algn="ctr"/>
            <a:r>
              <a:rPr lang="fr-FR" sz="3991" spc="-1">
                <a:solidFill>
                  <a:prstClr val="black"/>
                </a:solidFill>
                <a:latin typeface="Arial"/>
                <a:ea typeface="Microsoft YaHei"/>
              </a:rPr>
              <a:t>UN SCHEMA SUPRA A L'ECHELLE DE LA REGION: </a:t>
            </a:r>
            <a:r>
              <a:rPr lang="fr-FR" sz="3991" b="1" spc="-1">
                <a:solidFill>
                  <a:prstClr val="black"/>
                </a:solidFill>
                <a:latin typeface="Arial"/>
                <a:ea typeface="Microsoft YaHei"/>
              </a:rPr>
              <a:t>SRADDET</a:t>
            </a:r>
            <a:r>
              <a:rPr lang="fr-FR" sz="3991" spc="-1">
                <a:solidFill>
                  <a:prstClr val="black"/>
                </a:solidFill>
                <a:latin typeface="Arial"/>
                <a:ea typeface="Microsoft YaHei"/>
              </a:rPr>
              <a:t> </a:t>
            </a:r>
            <a:endParaRPr lang="fr-FR" sz="3991" spc="-1">
              <a:solidFill>
                <a:prstClr val="black"/>
              </a:solidFill>
              <a:latin typeface="Arial"/>
            </a:endParaRPr>
          </a:p>
        </p:txBody>
      </p:sp>
      <p:pic>
        <p:nvPicPr>
          <p:cNvPr id="100" name="Image 99"/>
          <p:cNvPicPr/>
          <p:nvPr/>
        </p:nvPicPr>
        <p:blipFill>
          <a:blip r:embed="rId2"/>
          <a:stretch/>
        </p:blipFill>
        <p:spPr>
          <a:xfrm>
            <a:off x="1850553" y="1418572"/>
            <a:ext cx="8228763" cy="2876916"/>
          </a:xfrm>
          <a:prstGeom prst="rect">
            <a:avLst/>
          </a:prstGeom>
          <a:ln>
            <a:noFill/>
          </a:ln>
        </p:spPr>
      </p:pic>
      <p:pic>
        <p:nvPicPr>
          <p:cNvPr id="101" name="Image 100"/>
          <p:cNvPicPr/>
          <p:nvPr/>
        </p:nvPicPr>
        <p:blipFill>
          <a:blip r:embed="rId3"/>
          <a:stretch/>
        </p:blipFill>
        <p:spPr>
          <a:xfrm>
            <a:off x="3091446" y="4114907"/>
            <a:ext cx="5797916" cy="2612409"/>
          </a:xfrm>
          <a:prstGeom prst="rect">
            <a:avLst/>
          </a:prstGeom>
          <a:ln>
            <a:noFill/>
          </a:ln>
        </p:spPr>
      </p:pic>
    </p:spTree>
    <p:extLst>
      <p:ext uri="{BB962C8B-B14F-4D97-AF65-F5344CB8AC3E}">
        <p14:creationId xmlns:p14="http://schemas.microsoft.com/office/powerpoint/2010/main" val="302497503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Un exemple en Picardie</a:t>
            </a:r>
            <a:endParaRPr lang="fr-FR" dirty="0"/>
          </a:p>
        </p:txBody>
      </p:sp>
      <p:sp>
        <p:nvSpPr>
          <p:cNvPr id="3" name="Espace réservé du texte 2"/>
          <p:cNvSpPr>
            <a:spLocks noGrp="1"/>
          </p:cNvSpPr>
          <p:nvPr>
            <p:ph type="body" idx="1"/>
          </p:nvPr>
        </p:nvSpPr>
        <p:spPr/>
        <p:txBody>
          <a:bodyPr>
            <a:normAutofit/>
          </a:bodyPr>
          <a:lstStyle/>
          <a:p>
            <a:pPr algn="ctr"/>
            <a:r>
              <a:rPr lang="fr-FR" sz="4000" dirty="0"/>
              <a:t>QUEVAUVILLERS</a:t>
            </a:r>
            <a:endParaRPr lang="fr-FR" sz="4000" dirty="0"/>
          </a:p>
        </p:txBody>
      </p:sp>
      <p:pic>
        <p:nvPicPr>
          <p:cNvPr id="1026" name="Picture 2" descr="2017_logo_academie_Amiens"/>
          <p:cNvPicPr>
            <a:picLocks noChangeAspect="1" noChangeArrowheads="1"/>
          </p:cNvPicPr>
          <p:nvPr/>
        </p:nvPicPr>
        <p:blipFill>
          <a:blip r:embed="rId2" cstate="print">
            <a:extLst>
              <a:ext uri="{28A0092B-C50C-407E-A947-70E740481C1C}">
                <a14:useLocalDpi xmlns:a14="http://schemas.microsoft.com/office/drawing/2010/main" val="0"/>
              </a:ext>
            </a:extLst>
          </a:blip>
          <a:srcRect b="21127"/>
          <a:stretch>
            <a:fillRect/>
          </a:stretch>
        </p:blipFill>
        <p:spPr bwMode="auto">
          <a:xfrm>
            <a:off x="1528763" y="4763"/>
            <a:ext cx="2343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3359696" y="4653136"/>
            <a:ext cx="5688632" cy="369332"/>
          </a:xfrm>
          <a:prstGeom prst="rect">
            <a:avLst/>
          </a:prstGeom>
          <a:noFill/>
        </p:spPr>
        <p:txBody>
          <a:bodyPr wrap="square" rtlCol="0">
            <a:spAutoFit/>
          </a:bodyPr>
          <a:lstStyle/>
          <a:p>
            <a:r>
              <a:rPr lang="fr-FR" dirty="0">
                <a:solidFill>
                  <a:prstClr val="black"/>
                </a:solidFill>
                <a:latin typeface="Georgia"/>
              </a:rPr>
              <a:t>Groupe des formateurs de l’Académie d’Amiens</a:t>
            </a:r>
            <a:endParaRPr lang="fr-FR" dirty="0">
              <a:solidFill>
                <a:prstClr val="black"/>
              </a:solidFill>
              <a:latin typeface="Georgia"/>
            </a:endParaRPr>
          </a:p>
        </p:txBody>
      </p:sp>
    </p:spTree>
    <p:extLst>
      <p:ext uri="{BB962C8B-B14F-4D97-AF65-F5344CB8AC3E}">
        <p14:creationId xmlns:p14="http://schemas.microsoft.com/office/powerpoint/2010/main" val="4054517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Shape 1"/>
          <p:cNvSpPr txBox="1"/>
          <p:nvPr/>
        </p:nvSpPr>
        <p:spPr>
          <a:xfrm>
            <a:off x="2699585" y="-105945"/>
            <a:ext cx="6726954" cy="1842427"/>
          </a:xfrm>
          <a:prstGeom prst="rect">
            <a:avLst/>
          </a:prstGeom>
          <a:noFill/>
          <a:ln>
            <a:noFill/>
          </a:ln>
        </p:spPr>
        <p:txBody>
          <a:bodyPr lIns="0" tIns="0" rIns="0" bIns="0" anchor="ctr">
            <a:spAutoFit/>
          </a:bodyPr>
          <a:lstStyle/>
          <a:p>
            <a:pPr algn="ctr"/>
            <a:r>
              <a:rPr lang="fr-FR" sz="3991" spc="-1">
                <a:solidFill>
                  <a:prstClr val="black"/>
                </a:solidFill>
                <a:latin typeface="Arial"/>
              </a:rPr>
              <a:t>LES </a:t>
            </a:r>
            <a:r>
              <a:rPr lang="fr-FR" sz="3991" b="1" spc="-1">
                <a:solidFill>
                  <a:prstClr val="black"/>
                </a:solidFill>
                <a:latin typeface="Arial"/>
              </a:rPr>
              <a:t>ACTEURS</a:t>
            </a:r>
            <a:r>
              <a:rPr lang="fr-FR" sz="3991" spc="-1">
                <a:solidFill>
                  <a:prstClr val="black"/>
                </a:solidFill>
                <a:latin typeface="Arial"/>
              </a:rPr>
              <a:t> DE L'AMENAGEMENT DES TERRITOIRES</a:t>
            </a:r>
          </a:p>
        </p:txBody>
      </p:sp>
      <p:pic>
        <p:nvPicPr>
          <p:cNvPr id="103" name="Image 102"/>
          <p:cNvPicPr/>
          <p:nvPr/>
        </p:nvPicPr>
        <p:blipFill>
          <a:blip r:embed="rId2"/>
          <a:stretch/>
        </p:blipFill>
        <p:spPr>
          <a:xfrm>
            <a:off x="2111793" y="1894359"/>
            <a:ext cx="7837228" cy="2870711"/>
          </a:xfrm>
          <a:prstGeom prst="rect">
            <a:avLst/>
          </a:prstGeom>
          <a:ln>
            <a:noFill/>
          </a:ln>
        </p:spPr>
      </p:pic>
      <p:pic>
        <p:nvPicPr>
          <p:cNvPr id="104" name="Image 103"/>
          <p:cNvPicPr/>
          <p:nvPr/>
        </p:nvPicPr>
        <p:blipFill>
          <a:blip r:embed="rId3"/>
          <a:stretch/>
        </p:blipFill>
        <p:spPr>
          <a:xfrm>
            <a:off x="1634702" y="457532"/>
            <a:ext cx="999573" cy="1058026"/>
          </a:xfrm>
          <a:prstGeom prst="rect">
            <a:avLst/>
          </a:prstGeom>
          <a:ln>
            <a:noFill/>
          </a:ln>
        </p:spPr>
      </p:pic>
      <p:sp>
        <p:nvSpPr>
          <p:cNvPr id="105" name="TextShape 2"/>
          <p:cNvSpPr txBox="1"/>
          <p:nvPr/>
        </p:nvSpPr>
        <p:spPr>
          <a:xfrm>
            <a:off x="3417998" y="4966466"/>
            <a:ext cx="6269783" cy="1954253"/>
          </a:xfrm>
          <a:prstGeom prst="rect">
            <a:avLst/>
          </a:prstGeom>
          <a:noFill/>
          <a:ln>
            <a:noFill/>
          </a:ln>
        </p:spPr>
        <p:txBody>
          <a:bodyPr lIns="0" tIns="0" rIns="0" bIns="0" anchor="ctr">
            <a:spAutoFit/>
          </a:bodyPr>
          <a:lstStyle/>
          <a:p>
            <a:r>
              <a:rPr lang="fr-FR" sz="1814" spc="-1">
                <a:solidFill>
                  <a:prstClr val="black"/>
                </a:solidFill>
                <a:latin typeface="Arial"/>
              </a:rPr>
              <a:t>En cours de développement, l'Agence Nationale de Cohésion des Territoires (ANCT). Actualité et redéploiement de l'action en direction des territoires à suivre au 2</a:t>
            </a:r>
            <a:r>
              <a:rPr lang="fr-FR" sz="1814" spc="-1" baseline="101000">
                <a:solidFill>
                  <a:prstClr val="black"/>
                </a:solidFill>
                <a:latin typeface="Arial"/>
              </a:rPr>
              <a:t>nd</a:t>
            </a:r>
            <a:r>
              <a:rPr lang="fr-FR" sz="1814" spc="-1">
                <a:solidFill>
                  <a:prstClr val="black"/>
                </a:solidFill>
                <a:latin typeface="Arial"/>
              </a:rPr>
              <a:t> semestre 2020.</a:t>
            </a:r>
          </a:p>
          <a:p>
            <a:endParaRPr lang="fr-FR" sz="1814" spc="-1">
              <a:solidFill>
                <a:prstClr val="black"/>
              </a:solidFill>
              <a:latin typeface="Arial"/>
            </a:endParaRPr>
          </a:p>
          <a:p>
            <a:endParaRPr lang="fr-FR" sz="1814" spc="-1">
              <a:solidFill>
                <a:prstClr val="black"/>
              </a:solidFill>
              <a:latin typeface="Arial"/>
            </a:endParaRPr>
          </a:p>
          <a:p>
            <a:endParaRPr lang="fr-FR" sz="1814" spc="-1">
              <a:solidFill>
                <a:prstClr val="black"/>
              </a:solidFill>
              <a:latin typeface="Arial"/>
            </a:endParaRPr>
          </a:p>
        </p:txBody>
      </p:sp>
    </p:spTree>
    <p:extLst>
      <p:ext uri="{BB962C8B-B14F-4D97-AF65-F5344CB8AC3E}">
        <p14:creationId xmlns:p14="http://schemas.microsoft.com/office/powerpoint/2010/main" val="238534521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Shape 1"/>
          <p:cNvSpPr txBox="1"/>
          <p:nvPr/>
        </p:nvSpPr>
        <p:spPr>
          <a:xfrm>
            <a:off x="1916190" y="466131"/>
            <a:ext cx="8228763" cy="1116588"/>
          </a:xfrm>
          <a:prstGeom prst="rect">
            <a:avLst/>
          </a:prstGeom>
          <a:noFill/>
          <a:ln>
            <a:noFill/>
          </a:ln>
        </p:spPr>
        <p:txBody>
          <a:bodyPr lIns="0" tIns="0" rIns="0" bIns="0" anchor="ctr">
            <a:spAutoFit/>
          </a:bodyPr>
          <a:lstStyle/>
          <a:p>
            <a:pPr algn="ctr"/>
            <a:r>
              <a:rPr lang="fr-FR" sz="3628" spc="-1" dirty="0">
                <a:solidFill>
                  <a:prstClr val="black"/>
                </a:solidFill>
                <a:latin typeface="Arial"/>
              </a:rPr>
              <a:t>LES </a:t>
            </a:r>
            <a:r>
              <a:rPr lang="fr-FR" sz="3628" b="1" spc="-1" dirty="0">
                <a:solidFill>
                  <a:prstClr val="black"/>
                </a:solidFill>
                <a:latin typeface="Arial"/>
              </a:rPr>
              <a:t>ACTEURS</a:t>
            </a:r>
            <a:r>
              <a:rPr lang="fr-FR" sz="3628" spc="-1" dirty="0">
                <a:solidFill>
                  <a:prstClr val="black"/>
                </a:solidFill>
                <a:latin typeface="Arial"/>
              </a:rPr>
              <a:t> DE L'AMENAGEMENT DES TERRITOIRES</a:t>
            </a:r>
          </a:p>
        </p:txBody>
      </p:sp>
      <p:sp>
        <p:nvSpPr>
          <p:cNvPr id="107" name="TextShape 2"/>
          <p:cNvSpPr txBox="1"/>
          <p:nvPr/>
        </p:nvSpPr>
        <p:spPr>
          <a:xfrm>
            <a:off x="1916189" y="1567807"/>
            <a:ext cx="7967522" cy="3908506"/>
          </a:xfrm>
          <a:prstGeom prst="rect">
            <a:avLst/>
          </a:prstGeom>
          <a:noFill/>
          <a:ln>
            <a:noFill/>
          </a:ln>
        </p:spPr>
        <p:txBody>
          <a:bodyPr lIns="0" tIns="0" rIns="0" bIns="0">
            <a:spAutoFit/>
          </a:bodyPr>
          <a:lstStyle/>
          <a:p>
            <a:r>
              <a:rPr lang="fr-FR" sz="1814" spc="-1" dirty="0">
                <a:solidFill>
                  <a:prstClr val="black"/>
                </a:solidFill>
                <a:latin typeface="Arial"/>
              </a:rPr>
              <a:t>Les principaux services déconcentrés de l'Etat :</a:t>
            </a:r>
          </a:p>
          <a:p>
            <a:r>
              <a:rPr lang="fr-FR" sz="1814" spc="-1" dirty="0">
                <a:solidFill>
                  <a:prstClr val="black"/>
                </a:solidFill>
                <a:latin typeface="Arial"/>
              </a:rPr>
              <a:t>DREAL, échelon régional,</a:t>
            </a:r>
          </a:p>
          <a:p>
            <a:r>
              <a:rPr lang="fr-FR" sz="1814" spc="-1" dirty="0">
                <a:solidFill>
                  <a:prstClr val="black"/>
                </a:solidFill>
                <a:latin typeface="Arial"/>
              </a:rPr>
              <a:t>DDT(M), échelon départemental</a:t>
            </a:r>
          </a:p>
          <a:p>
            <a:r>
              <a:rPr lang="fr-FR" sz="1814" spc="-1" dirty="0">
                <a:solidFill>
                  <a:prstClr val="black"/>
                </a:solidFill>
                <a:latin typeface="Arial"/>
              </a:rPr>
              <a:t>Ont en charge l'application des politiques publiques dans le champ de l'aménagement du territoire. Leur action est multi thématique (urbanisme, habitat, risques industriels et environnementaux, eau et paysage …)</a:t>
            </a:r>
          </a:p>
          <a:p>
            <a:r>
              <a:rPr lang="fr-FR" sz="1814" spc="-1" dirty="0">
                <a:solidFill>
                  <a:prstClr val="black"/>
                </a:solidFill>
                <a:latin typeface="Arial"/>
              </a:rPr>
              <a:t>Au sein des territoires les Conseils départementaux et régionaux investissent également le champ de l'aménagement et les actions se complètent.</a:t>
            </a:r>
          </a:p>
          <a:p>
            <a:r>
              <a:rPr lang="fr-FR" sz="1814" spc="-1" dirty="0">
                <a:solidFill>
                  <a:prstClr val="black"/>
                </a:solidFill>
                <a:latin typeface="Arial"/>
              </a:rPr>
              <a:t>Ainsi, de grands schémas thématiques (SRADDET, SRCE, SRCAE...) sont déclinés. Ils constituent des feuilles de route en matière d'aménagement.</a:t>
            </a:r>
          </a:p>
          <a:p>
            <a:r>
              <a:rPr lang="fr-FR" sz="1814" spc="-1" dirty="0">
                <a:solidFill>
                  <a:prstClr val="black"/>
                </a:solidFill>
                <a:latin typeface="Arial"/>
              </a:rPr>
              <a:t>D'autres structures et opérateurs complètent ces actions. Les agences d'urbanisme, les CAUE, l'ADEME. Les EPCI disposent également d'une ingénierie ancrée dans les territoires. Tous concourent à l'aménagement des espaces urbains et ruraux. </a:t>
            </a:r>
          </a:p>
        </p:txBody>
      </p:sp>
    </p:spTree>
    <p:extLst>
      <p:ext uri="{BB962C8B-B14F-4D97-AF65-F5344CB8AC3E}">
        <p14:creationId xmlns:p14="http://schemas.microsoft.com/office/powerpoint/2010/main" val="82614385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Shape 1"/>
          <p:cNvSpPr txBox="1"/>
          <p:nvPr/>
        </p:nvSpPr>
        <p:spPr>
          <a:xfrm>
            <a:off x="1981173" y="-74922"/>
            <a:ext cx="8228763" cy="1842427"/>
          </a:xfrm>
          <a:prstGeom prst="rect">
            <a:avLst/>
          </a:prstGeom>
          <a:noFill/>
          <a:ln>
            <a:noFill/>
          </a:ln>
        </p:spPr>
        <p:txBody>
          <a:bodyPr lIns="0" tIns="0" rIns="0" bIns="0" anchor="ctr">
            <a:spAutoFit/>
          </a:bodyPr>
          <a:lstStyle/>
          <a:p>
            <a:pPr algn="ctr"/>
            <a:r>
              <a:rPr lang="fr-FR" sz="3991" spc="-1">
                <a:solidFill>
                  <a:prstClr val="black"/>
                </a:solidFill>
                <a:latin typeface="Arial"/>
              </a:rPr>
              <a:t>LES </a:t>
            </a:r>
            <a:r>
              <a:rPr lang="fr-FR" sz="3991" b="1" spc="-1">
                <a:solidFill>
                  <a:prstClr val="black"/>
                </a:solidFill>
                <a:latin typeface="Arial"/>
              </a:rPr>
              <a:t>ACTEURS</a:t>
            </a:r>
            <a:r>
              <a:rPr lang="fr-FR" sz="3991" spc="-1">
                <a:solidFill>
                  <a:prstClr val="black"/>
                </a:solidFill>
                <a:latin typeface="Arial"/>
              </a:rPr>
              <a:t> DE L'AMENAGEMENT DES TERRITOIRES</a:t>
            </a:r>
          </a:p>
        </p:txBody>
      </p:sp>
      <p:sp>
        <p:nvSpPr>
          <p:cNvPr id="109" name="TextShape 2"/>
          <p:cNvSpPr txBox="1"/>
          <p:nvPr/>
        </p:nvSpPr>
        <p:spPr>
          <a:xfrm>
            <a:off x="1981500" y="2780619"/>
            <a:ext cx="8228763" cy="1786899"/>
          </a:xfrm>
          <a:prstGeom prst="rect">
            <a:avLst/>
          </a:prstGeom>
          <a:noFill/>
          <a:ln>
            <a:noFill/>
          </a:ln>
        </p:spPr>
        <p:txBody>
          <a:bodyPr lIns="0" tIns="0" rIns="0" bIns="0">
            <a:spAutoFit/>
          </a:bodyPr>
          <a:lstStyle/>
          <a:p>
            <a:r>
              <a:rPr lang="fr-FR" sz="2903" spc="-1">
                <a:solidFill>
                  <a:prstClr val="black"/>
                </a:solidFill>
                <a:latin typeface="Arial"/>
              </a:rPr>
              <a:t>L'intercommunalité (</a:t>
            </a:r>
            <a:r>
              <a:rPr lang="fr-FR" sz="2903" b="1" spc="-1">
                <a:solidFill>
                  <a:prstClr val="black"/>
                </a:solidFill>
                <a:latin typeface="Arial"/>
              </a:rPr>
              <a:t>EPCI</a:t>
            </a:r>
            <a:r>
              <a:rPr lang="fr-FR" sz="2903" spc="-1">
                <a:solidFill>
                  <a:prstClr val="black"/>
                </a:solidFill>
                <a:latin typeface="Arial"/>
              </a:rPr>
              <a:t>) est un acteur majeur</a:t>
            </a:r>
          </a:p>
          <a:p>
            <a:endParaRPr lang="fr-FR" sz="2903" spc="-1">
              <a:solidFill>
                <a:prstClr val="black"/>
              </a:solidFill>
              <a:latin typeface="Arial"/>
            </a:endParaRPr>
          </a:p>
          <a:p>
            <a:endParaRPr lang="fr-FR" sz="2903" spc="-1">
              <a:solidFill>
                <a:prstClr val="black"/>
              </a:solidFill>
              <a:latin typeface="Arial"/>
            </a:endParaRPr>
          </a:p>
          <a:p>
            <a:endParaRPr lang="fr-FR" sz="2903" spc="-1">
              <a:solidFill>
                <a:prstClr val="black"/>
              </a:solidFill>
              <a:latin typeface="Arial"/>
            </a:endParaRPr>
          </a:p>
        </p:txBody>
      </p:sp>
      <p:pic>
        <p:nvPicPr>
          <p:cNvPr id="110" name="Image 109"/>
          <p:cNvPicPr/>
          <p:nvPr/>
        </p:nvPicPr>
        <p:blipFill>
          <a:blip r:embed="rId2"/>
          <a:stretch/>
        </p:blipFill>
        <p:spPr>
          <a:xfrm>
            <a:off x="3417998" y="3270117"/>
            <a:ext cx="5159509" cy="3065336"/>
          </a:xfrm>
          <a:prstGeom prst="rect">
            <a:avLst/>
          </a:prstGeom>
          <a:ln>
            <a:noFill/>
          </a:ln>
        </p:spPr>
      </p:pic>
    </p:spTree>
    <p:extLst>
      <p:ext uri="{BB962C8B-B14F-4D97-AF65-F5344CB8AC3E}">
        <p14:creationId xmlns:p14="http://schemas.microsoft.com/office/powerpoint/2010/main" val="197976279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1981173" y="455253"/>
            <a:ext cx="8228763" cy="781752"/>
          </a:xfrm>
          <a:prstGeom prst="rect">
            <a:avLst/>
          </a:prstGeom>
          <a:noFill/>
          <a:ln>
            <a:noFill/>
          </a:ln>
        </p:spPr>
        <p:txBody>
          <a:bodyPr lIns="0" tIns="0" rIns="0" bIns="0" anchor="ctr">
            <a:spAutoFit/>
          </a:bodyPr>
          <a:lstStyle/>
          <a:p>
            <a:pPr algn="ctr"/>
            <a:r>
              <a:rPr lang="fr-FR" sz="2540" spc="-1">
                <a:solidFill>
                  <a:prstClr val="black"/>
                </a:solidFill>
                <a:latin typeface="Arial"/>
              </a:rPr>
              <a:t>LES DOCUMENTS DE PLANNIFICATION, outils de l'aménagement. </a:t>
            </a:r>
          </a:p>
        </p:txBody>
      </p:sp>
      <p:pic>
        <p:nvPicPr>
          <p:cNvPr id="112" name="Image 111"/>
          <p:cNvPicPr/>
          <p:nvPr/>
        </p:nvPicPr>
        <p:blipFill>
          <a:blip r:embed="rId2"/>
          <a:stretch/>
        </p:blipFill>
        <p:spPr>
          <a:xfrm>
            <a:off x="4005791" y="1306566"/>
            <a:ext cx="4245165" cy="5355439"/>
          </a:xfrm>
          <a:prstGeom prst="rect">
            <a:avLst/>
          </a:prstGeom>
          <a:ln>
            <a:noFill/>
          </a:ln>
        </p:spPr>
      </p:pic>
    </p:spTree>
    <p:extLst>
      <p:ext uri="{BB962C8B-B14F-4D97-AF65-F5344CB8AC3E}">
        <p14:creationId xmlns:p14="http://schemas.microsoft.com/office/powerpoint/2010/main" val="21857807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Shape 1"/>
          <p:cNvSpPr txBox="1"/>
          <p:nvPr/>
        </p:nvSpPr>
        <p:spPr>
          <a:xfrm>
            <a:off x="1981173" y="259815"/>
            <a:ext cx="8228763" cy="1172629"/>
          </a:xfrm>
          <a:prstGeom prst="rect">
            <a:avLst/>
          </a:prstGeom>
          <a:noFill/>
          <a:ln>
            <a:noFill/>
          </a:ln>
        </p:spPr>
        <p:txBody>
          <a:bodyPr lIns="0" tIns="0" rIns="0" bIns="0" anchor="ctr">
            <a:spAutoFit/>
          </a:bodyPr>
          <a:lstStyle/>
          <a:p>
            <a:r>
              <a:rPr lang="fr-FR" sz="2540" spc="-1">
                <a:solidFill>
                  <a:prstClr val="black"/>
                </a:solidFill>
                <a:latin typeface="Arial"/>
              </a:rPr>
              <a:t>Quevauvillers appartient au Schéma de Cohérence Territorial (SCoT) du Grand Amiènois. C'est un document cadre, un projet de territoire.</a:t>
            </a:r>
          </a:p>
        </p:txBody>
      </p:sp>
      <p:pic>
        <p:nvPicPr>
          <p:cNvPr id="114" name="Image 113"/>
          <p:cNvPicPr/>
          <p:nvPr/>
        </p:nvPicPr>
        <p:blipFill>
          <a:blip r:embed="rId2"/>
          <a:stretch/>
        </p:blipFill>
        <p:spPr>
          <a:xfrm>
            <a:off x="2962133" y="1604707"/>
            <a:ext cx="6266191" cy="4525673"/>
          </a:xfrm>
          <a:prstGeom prst="rect">
            <a:avLst/>
          </a:prstGeom>
          <a:ln>
            <a:noFill/>
          </a:ln>
        </p:spPr>
      </p:pic>
    </p:spTree>
    <p:extLst>
      <p:ext uri="{BB962C8B-B14F-4D97-AF65-F5344CB8AC3E}">
        <p14:creationId xmlns:p14="http://schemas.microsoft.com/office/powerpoint/2010/main" val="134547007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114"/>
          <p:cNvPicPr/>
          <p:nvPr/>
        </p:nvPicPr>
        <p:blipFill>
          <a:blip r:embed="rId2"/>
          <a:stretch/>
        </p:blipFill>
        <p:spPr>
          <a:xfrm>
            <a:off x="1524001" y="457532"/>
            <a:ext cx="9154862" cy="6008542"/>
          </a:xfrm>
          <a:prstGeom prst="rect">
            <a:avLst/>
          </a:prstGeom>
          <a:ln>
            <a:noFill/>
          </a:ln>
        </p:spPr>
      </p:pic>
    </p:spTree>
    <p:extLst>
      <p:ext uri="{BB962C8B-B14F-4D97-AF65-F5344CB8AC3E}">
        <p14:creationId xmlns:p14="http://schemas.microsoft.com/office/powerpoint/2010/main" val="253252997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1719931" y="1084045"/>
            <a:ext cx="8947502" cy="4802212"/>
          </a:xfrm>
          <a:prstGeom prst="rect">
            <a:avLst/>
          </a:prstGeom>
          <a:noFill/>
          <a:ln>
            <a:noFill/>
          </a:ln>
        </p:spPr>
        <p:txBody>
          <a:bodyPr lIns="0" tIns="0" rIns="0" bIns="0" anchor="ctr">
            <a:spAutoFit/>
          </a:bodyPr>
          <a:lstStyle/>
          <a:p>
            <a:r>
              <a:rPr lang="fr-FR" sz="2540" spc="-1">
                <a:solidFill>
                  <a:prstClr val="black"/>
                </a:solidFill>
                <a:latin typeface="Arial"/>
              </a:rPr>
              <a:t>Quevauvillers est une collectivité naturellement polarisée par la métropole amiénoise, du fait de sa relative proximité (à l'est, environ 20km). Par ailleurs, elle se situe également dans le </a:t>
            </a:r>
            <a:r>
              <a:rPr lang="fr-FR" sz="2540" b="1" spc="-1">
                <a:solidFill>
                  <a:prstClr val="black"/>
                </a:solidFill>
                <a:latin typeface="Arial"/>
              </a:rPr>
              <a:t>bassin de vie</a:t>
            </a:r>
            <a:r>
              <a:rPr lang="fr-FR" sz="2540" spc="-1">
                <a:solidFill>
                  <a:prstClr val="black"/>
                </a:solidFill>
                <a:latin typeface="Arial"/>
              </a:rPr>
              <a:t> de Poix de Picardie, laquelle rayonne au sein de la Communauté de communes Somme Sud Ouest.</a:t>
            </a:r>
          </a:p>
          <a:p>
            <a:endParaRPr lang="fr-FR" sz="2540" spc="-1">
              <a:solidFill>
                <a:prstClr val="black"/>
              </a:solidFill>
              <a:latin typeface="Arial"/>
            </a:endParaRPr>
          </a:p>
          <a:p>
            <a:r>
              <a:rPr lang="fr-FR" sz="2540" spc="-1">
                <a:solidFill>
                  <a:prstClr val="black"/>
                </a:solidFill>
                <a:latin typeface="Arial"/>
              </a:rPr>
              <a:t>D'autres </a:t>
            </a:r>
            <a:r>
              <a:rPr lang="fr-FR" sz="2540" b="1" spc="-1">
                <a:solidFill>
                  <a:prstClr val="black"/>
                </a:solidFill>
                <a:latin typeface="Arial"/>
              </a:rPr>
              <a:t>bassins de vie</a:t>
            </a:r>
            <a:r>
              <a:rPr lang="fr-FR" sz="2540" spc="-1">
                <a:solidFill>
                  <a:prstClr val="black"/>
                </a:solidFill>
                <a:latin typeface="Arial"/>
              </a:rPr>
              <a:t> exercent également leur </a:t>
            </a:r>
            <a:r>
              <a:rPr lang="fr-FR" sz="2540" b="1" spc="-1">
                <a:solidFill>
                  <a:prstClr val="black"/>
                </a:solidFill>
                <a:latin typeface="Arial"/>
              </a:rPr>
              <a:t>attraction</a:t>
            </a:r>
            <a:r>
              <a:rPr lang="fr-FR" sz="2540" spc="-1">
                <a:solidFill>
                  <a:prstClr val="black"/>
                </a:solidFill>
                <a:latin typeface="Arial"/>
              </a:rPr>
              <a:t> : les habitants de cette </a:t>
            </a:r>
            <a:r>
              <a:rPr lang="fr-FR" sz="2540" b="1" spc="-1">
                <a:solidFill>
                  <a:prstClr val="black"/>
                </a:solidFill>
                <a:latin typeface="Arial"/>
              </a:rPr>
              <a:t>intercommunalité</a:t>
            </a:r>
            <a:r>
              <a:rPr lang="fr-FR" sz="2540" spc="-1">
                <a:solidFill>
                  <a:prstClr val="black"/>
                </a:solidFill>
                <a:latin typeface="Arial"/>
              </a:rPr>
              <a:t>, en fonction de leur collectivité de résidence peuvent être</a:t>
            </a:r>
            <a:r>
              <a:rPr lang="fr-FR" sz="2540" b="1" spc="-1">
                <a:solidFill>
                  <a:prstClr val="black"/>
                </a:solidFill>
                <a:latin typeface="Arial"/>
              </a:rPr>
              <a:t> sous influence</a:t>
            </a:r>
            <a:r>
              <a:rPr lang="fr-FR" sz="2540" spc="-1">
                <a:solidFill>
                  <a:prstClr val="black"/>
                </a:solidFill>
                <a:latin typeface="Arial"/>
              </a:rPr>
              <a:t> d'Aumale à l'ouest, de Granvilliers au sud, voire de Oisemont au nord</a:t>
            </a:r>
            <a:r>
              <a:rPr lang="fr-FR" sz="2903" spc="-1">
                <a:solidFill>
                  <a:prstClr val="black"/>
                </a:solidFill>
                <a:latin typeface="Arial"/>
              </a:rPr>
              <a:t>.</a:t>
            </a:r>
          </a:p>
          <a:p>
            <a:endParaRPr lang="fr-FR" sz="2903" spc="-1">
              <a:solidFill>
                <a:prstClr val="black"/>
              </a:solidFill>
              <a:latin typeface="Arial"/>
            </a:endParaRPr>
          </a:p>
        </p:txBody>
      </p:sp>
    </p:spTree>
    <p:extLst>
      <p:ext uri="{BB962C8B-B14F-4D97-AF65-F5344CB8AC3E}">
        <p14:creationId xmlns:p14="http://schemas.microsoft.com/office/powerpoint/2010/main" val="235209400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 116"/>
          <p:cNvPicPr/>
          <p:nvPr/>
        </p:nvPicPr>
        <p:blipFill>
          <a:blip r:embed="rId2"/>
          <a:stretch/>
        </p:blipFill>
        <p:spPr>
          <a:xfrm>
            <a:off x="2634276" y="1604708"/>
            <a:ext cx="6622131" cy="4861367"/>
          </a:xfrm>
          <a:prstGeom prst="rect">
            <a:avLst/>
          </a:prstGeom>
          <a:ln>
            <a:noFill/>
          </a:ln>
        </p:spPr>
      </p:pic>
      <p:sp>
        <p:nvSpPr>
          <p:cNvPr id="118" name="TextShape 1"/>
          <p:cNvSpPr txBox="1"/>
          <p:nvPr/>
        </p:nvSpPr>
        <p:spPr>
          <a:xfrm>
            <a:off x="2634275" y="137653"/>
            <a:ext cx="7249436" cy="2010294"/>
          </a:xfrm>
          <a:prstGeom prst="rect">
            <a:avLst/>
          </a:prstGeom>
          <a:noFill/>
          <a:ln>
            <a:noFill/>
          </a:ln>
        </p:spPr>
        <p:txBody>
          <a:bodyPr lIns="0" tIns="0" rIns="0" bIns="0" anchor="ctr">
            <a:spAutoFit/>
          </a:bodyPr>
          <a:lstStyle/>
          <a:p>
            <a:pPr algn="ctr"/>
            <a:r>
              <a:rPr lang="fr-FR" sz="3266" spc="-1">
                <a:solidFill>
                  <a:prstClr val="black"/>
                </a:solidFill>
                <a:latin typeface="Arial"/>
              </a:rPr>
              <a:t>UN EXEMPLE DE PLANIFICATION au sein de la CC2SO (Intercommunalité de Quevauvillers)</a:t>
            </a:r>
            <a:r>
              <a:rPr sz="1633">
                <a:solidFill>
                  <a:prstClr val="black"/>
                </a:solidFill>
                <a:latin typeface="Georgia"/>
              </a:rPr>
              <a:t/>
            </a:r>
            <a:br>
              <a:rPr sz="1633">
                <a:solidFill>
                  <a:prstClr val="black"/>
                </a:solidFill>
                <a:latin typeface="Georgia"/>
              </a:rPr>
            </a:br>
            <a:endParaRPr lang="fr-FR" sz="3266" spc="-1">
              <a:solidFill>
                <a:prstClr val="black"/>
              </a:solidFill>
              <a:latin typeface="Arial"/>
            </a:endParaRPr>
          </a:p>
        </p:txBody>
      </p:sp>
    </p:spTree>
    <p:extLst>
      <p:ext uri="{BB962C8B-B14F-4D97-AF65-F5344CB8AC3E}">
        <p14:creationId xmlns:p14="http://schemas.microsoft.com/office/powerpoint/2010/main" val="275462571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991" spc="-1">
                <a:solidFill>
                  <a:prstClr val="black"/>
                </a:solidFill>
                <a:latin typeface="Arial"/>
              </a:rPr>
              <a:t>Des éléments d'explication</a:t>
            </a:r>
          </a:p>
        </p:txBody>
      </p:sp>
      <p:sp>
        <p:nvSpPr>
          <p:cNvPr id="120" name="TextShape 2"/>
          <p:cNvSpPr txBox="1"/>
          <p:nvPr/>
        </p:nvSpPr>
        <p:spPr>
          <a:xfrm>
            <a:off x="1981173" y="1605034"/>
            <a:ext cx="8228763" cy="3628557"/>
          </a:xfrm>
          <a:prstGeom prst="rect">
            <a:avLst/>
          </a:prstGeom>
          <a:noFill/>
          <a:ln>
            <a:noFill/>
          </a:ln>
        </p:spPr>
        <p:txBody>
          <a:bodyPr lIns="0" tIns="0" rIns="0" bIns="0">
            <a:spAutoFit/>
          </a:bodyPr>
          <a:lstStyle/>
          <a:p>
            <a:r>
              <a:rPr lang="fr-FR" sz="2358" spc="-1">
                <a:solidFill>
                  <a:prstClr val="black"/>
                </a:solidFill>
                <a:latin typeface="Arial"/>
              </a:rPr>
              <a:t>Le syndicat mixte du Pôle métropolitain du Grand Amiénois a arrêté le plan de mobilité rurale de </a:t>
            </a:r>
            <a:r>
              <a:rPr lang="fr-FR" sz="2358" b="1" spc="-1">
                <a:solidFill>
                  <a:prstClr val="black"/>
                </a:solidFill>
                <a:latin typeface="Arial"/>
              </a:rPr>
              <a:t>Somme Sud-Ouest</a:t>
            </a:r>
            <a:r>
              <a:rPr lang="fr-FR" sz="2358" spc="-1">
                <a:solidFill>
                  <a:prstClr val="black"/>
                </a:solidFill>
                <a:latin typeface="Arial"/>
              </a:rPr>
              <a:t> le 19 décembre 2018. </a:t>
            </a:r>
            <a:r>
              <a:rPr lang="fr-FR" sz="2358" b="1" spc="-1">
                <a:solidFill>
                  <a:prstClr val="black"/>
                </a:solidFill>
                <a:latin typeface="Arial"/>
              </a:rPr>
              <a:t>L'ADUGA</a:t>
            </a:r>
            <a:r>
              <a:rPr lang="fr-FR" sz="2358" spc="-1">
                <a:solidFill>
                  <a:prstClr val="black"/>
                </a:solidFill>
                <a:latin typeface="Arial"/>
              </a:rPr>
              <a:t> a assuré le pilotage technique de l'élaboration de ce </a:t>
            </a:r>
            <a:r>
              <a:rPr lang="fr-FR" sz="2358" b="1" spc="-1">
                <a:solidFill>
                  <a:prstClr val="black"/>
                </a:solidFill>
                <a:latin typeface="Arial"/>
              </a:rPr>
              <a:t>plan</a:t>
            </a:r>
            <a:r>
              <a:rPr lang="fr-FR" sz="2358" spc="-1">
                <a:solidFill>
                  <a:prstClr val="black"/>
                </a:solidFill>
                <a:latin typeface="Arial"/>
              </a:rPr>
              <a:t>, le premier du genre dans les Hauts-de-France.</a:t>
            </a:r>
          </a:p>
          <a:p>
            <a:r>
              <a:rPr lang="fr-FR" sz="2358" spc="-1">
                <a:solidFill>
                  <a:prstClr val="black"/>
                </a:solidFill>
                <a:latin typeface="Arial"/>
              </a:rPr>
              <a:t>A la demande de l'</a:t>
            </a:r>
            <a:r>
              <a:rPr lang="fr-FR" sz="2358" b="1" spc="-1">
                <a:solidFill>
                  <a:prstClr val="black"/>
                </a:solidFill>
                <a:latin typeface="Arial"/>
              </a:rPr>
              <a:t>ADEME</a:t>
            </a:r>
            <a:r>
              <a:rPr lang="fr-FR" sz="2358" spc="-1">
                <a:solidFill>
                  <a:prstClr val="black"/>
                </a:solidFill>
                <a:latin typeface="Arial"/>
              </a:rPr>
              <a:t> et des </a:t>
            </a:r>
            <a:r>
              <a:rPr lang="fr-FR" sz="2358" b="1" spc="-1">
                <a:solidFill>
                  <a:prstClr val="black"/>
                </a:solidFill>
                <a:latin typeface="Arial"/>
              </a:rPr>
              <a:t>acteurs régionaux</a:t>
            </a:r>
            <a:r>
              <a:rPr lang="fr-FR" sz="2358" spc="-1">
                <a:solidFill>
                  <a:prstClr val="black"/>
                </a:solidFill>
                <a:latin typeface="Arial"/>
              </a:rPr>
              <a:t> de l'Agence (Conseil régional, DREAL pour les services de l'Etat), l'ADUGA relate cette expérience au sein d'une publication dédiée, afin de promouvoir ce type de plan dans la région et d'en diffuser la méthodologie.</a:t>
            </a:r>
          </a:p>
        </p:txBody>
      </p:sp>
    </p:spTree>
    <p:extLst>
      <p:ext uri="{BB962C8B-B14F-4D97-AF65-F5344CB8AC3E}">
        <p14:creationId xmlns:p14="http://schemas.microsoft.com/office/powerpoint/2010/main" val="203788013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 122"/>
          <p:cNvPicPr/>
          <p:nvPr/>
        </p:nvPicPr>
        <p:blipFill>
          <a:blip r:embed="rId2"/>
          <a:stretch/>
        </p:blipFill>
        <p:spPr>
          <a:xfrm>
            <a:off x="1524000" y="1391469"/>
            <a:ext cx="9045468" cy="3768401"/>
          </a:xfrm>
          <a:prstGeom prst="rect">
            <a:avLst/>
          </a:prstGeom>
          <a:ln>
            <a:noFill/>
          </a:ln>
        </p:spPr>
      </p:pic>
    </p:spTree>
    <p:extLst>
      <p:ext uri="{BB962C8B-B14F-4D97-AF65-F5344CB8AC3E}">
        <p14:creationId xmlns:p14="http://schemas.microsoft.com/office/powerpoint/2010/main" val="291211022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6082" name="Picture 2"/>
          <p:cNvPicPr>
            <a:picLocks noGrp="1" noChangeAspect="1" noChangeArrowheads="1"/>
          </p:cNvPicPr>
          <p:nvPr>
            <p:ph idx="1"/>
          </p:nvPr>
        </p:nvPicPr>
        <p:blipFill>
          <a:blip r:embed="rId2" cstate="print"/>
          <a:srcRect l="8833" t="16542" r="28522" b="10272"/>
          <a:stretch>
            <a:fillRect/>
          </a:stretch>
        </p:blipFill>
        <p:spPr bwMode="auto">
          <a:xfrm>
            <a:off x="1618981" y="764704"/>
            <a:ext cx="8327882" cy="5472608"/>
          </a:xfrm>
          <a:prstGeom prst="rect">
            <a:avLst/>
          </a:prstGeom>
          <a:noFill/>
          <a:ln w="9525">
            <a:noFill/>
            <a:miter lim="800000"/>
            <a:headEnd/>
            <a:tailEnd/>
          </a:ln>
        </p:spPr>
      </p:pic>
      <p:cxnSp>
        <p:nvCxnSpPr>
          <p:cNvPr id="8" name="Connecteur droit 7"/>
          <p:cNvCxnSpPr/>
          <p:nvPr/>
        </p:nvCxnSpPr>
        <p:spPr>
          <a:xfrm>
            <a:off x="6672064" y="3573016"/>
            <a:ext cx="30243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063552" y="3789040"/>
            <a:ext cx="42484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1847528" y="4509120"/>
            <a:ext cx="7920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847528" y="4509120"/>
            <a:ext cx="0" cy="19442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847528" y="6453336"/>
            <a:ext cx="7920880"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9768408" y="4509120"/>
            <a:ext cx="0" cy="2016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28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47106" name="Picture 2"/>
          <p:cNvPicPr>
            <a:picLocks noChangeAspect="1" noChangeArrowheads="1"/>
          </p:cNvPicPr>
          <p:nvPr/>
        </p:nvPicPr>
        <p:blipFill>
          <a:blip r:embed="rId2" cstate="print"/>
          <a:srcRect l="9623" t="35770" r="30015" b="5131"/>
          <a:stretch>
            <a:fillRect/>
          </a:stretch>
        </p:blipFill>
        <p:spPr bwMode="auto">
          <a:xfrm>
            <a:off x="1919537" y="1052736"/>
            <a:ext cx="8106585" cy="4464496"/>
          </a:xfrm>
          <a:prstGeom prst="rect">
            <a:avLst/>
          </a:prstGeom>
          <a:noFill/>
          <a:ln w="9525">
            <a:noFill/>
            <a:miter lim="800000"/>
            <a:headEnd/>
            <a:tailEnd/>
          </a:ln>
        </p:spPr>
      </p:pic>
      <p:cxnSp>
        <p:nvCxnSpPr>
          <p:cNvPr id="6" name="Connecteur droit 5"/>
          <p:cNvCxnSpPr/>
          <p:nvPr/>
        </p:nvCxnSpPr>
        <p:spPr>
          <a:xfrm>
            <a:off x="1991544" y="3573016"/>
            <a:ext cx="8064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1991544" y="3573016"/>
            <a:ext cx="0" cy="1296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1991544" y="4869160"/>
            <a:ext cx="81369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0056440" y="3573016"/>
            <a:ext cx="0" cy="13681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240016" y="1988840"/>
            <a:ext cx="37444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279576" y="2204864"/>
            <a:ext cx="76328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2279576" y="2420888"/>
            <a:ext cx="77048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2279576" y="2636912"/>
            <a:ext cx="3600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6023992" y="2636912"/>
            <a:ext cx="4032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2279576" y="2852936"/>
            <a:ext cx="77048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2279576" y="3068960"/>
            <a:ext cx="38164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2207568" y="1268760"/>
            <a:ext cx="7848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2207568" y="1484784"/>
            <a:ext cx="72728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953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t>Les capacités réalisables à partir des ressources proposées</a:t>
            </a:r>
            <a:endParaRPr lang="fr-FR" sz="2800" dirty="0"/>
          </a:p>
        </p:txBody>
      </p:sp>
      <p:pic>
        <p:nvPicPr>
          <p:cNvPr id="48130" name="Picture 2"/>
          <p:cNvPicPr>
            <a:picLocks noGrp="1" noChangeAspect="1" noChangeArrowheads="1"/>
          </p:cNvPicPr>
          <p:nvPr>
            <p:ph idx="1"/>
          </p:nvPr>
        </p:nvPicPr>
        <p:blipFill>
          <a:blip r:embed="rId2" cstate="print"/>
          <a:srcRect l="26732" t="14951" r="52685" b="13454"/>
          <a:stretch>
            <a:fillRect/>
          </a:stretch>
        </p:blipFill>
        <p:spPr bwMode="auto">
          <a:xfrm>
            <a:off x="4220353" y="1700809"/>
            <a:ext cx="3819863" cy="5065471"/>
          </a:xfrm>
          <a:prstGeom prst="rect">
            <a:avLst/>
          </a:prstGeom>
          <a:noFill/>
          <a:ln w="9525">
            <a:noFill/>
            <a:miter lim="800000"/>
            <a:headEnd/>
            <a:tailEnd/>
          </a:ln>
        </p:spPr>
      </p:pic>
    </p:spTree>
    <p:extLst>
      <p:ext uri="{BB962C8B-B14F-4D97-AF65-F5344CB8AC3E}">
        <p14:creationId xmlns:p14="http://schemas.microsoft.com/office/powerpoint/2010/main" val="3476799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t>Les repères</a:t>
            </a:r>
            <a:endParaRPr lang="fr-FR" sz="2400" dirty="0"/>
          </a:p>
        </p:txBody>
      </p:sp>
      <p:sp>
        <p:nvSpPr>
          <p:cNvPr id="3" name="Espace réservé du contenu 2"/>
          <p:cNvSpPr>
            <a:spLocks noGrp="1"/>
          </p:cNvSpPr>
          <p:nvPr>
            <p:ph idx="1"/>
          </p:nvPr>
        </p:nvSpPr>
        <p:spPr/>
        <p:txBody>
          <a:bodyPr>
            <a:normAutofit fontScale="92500" lnSpcReduction="10000"/>
          </a:bodyPr>
          <a:lstStyle/>
          <a:p>
            <a:endParaRPr lang="fr-FR" dirty="0"/>
          </a:p>
          <a:p>
            <a:pPr algn="just"/>
            <a:r>
              <a:rPr lang="fr-FR" b="1" dirty="0"/>
              <a:t>Les acteurs participant à l’aménagement des territoires à toutes les échelles </a:t>
            </a:r>
          </a:p>
          <a:p>
            <a:pPr algn="just"/>
            <a:r>
              <a:rPr lang="fr-FR" b="1" dirty="0"/>
              <a:t>Les </a:t>
            </a:r>
            <a:r>
              <a:rPr lang="fr-FR" b="1" dirty="0"/>
              <a:t>espaces périurbains dans la région administrative de l’élève. </a:t>
            </a:r>
          </a:p>
          <a:p>
            <a:pPr algn="just"/>
            <a:r>
              <a:rPr lang="fr-FR" b="1" dirty="0"/>
              <a:t>Un espace périurbain dynamique et un espace périurbain en difficulté (si possible dans le territoire de proximité de l’élève). </a:t>
            </a:r>
          </a:p>
          <a:p>
            <a:pPr algn="just"/>
            <a:r>
              <a:rPr lang="fr-FR" b="1" dirty="0"/>
              <a:t> </a:t>
            </a:r>
            <a:r>
              <a:rPr lang="fr-FR" b="1" dirty="0"/>
              <a:t>Les espaces d’activité (ZAC, ZI par exemple) dans les communes périurbaines : identification des espaces d’activité. 		</a:t>
            </a:r>
          </a:p>
          <a:p>
            <a:endParaRPr lang="fr-FR" dirty="0"/>
          </a:p>
          <a:p>
            <a:endParaRPr lang="fr-FR" dirty="0"/>
          </a:p>
        </p:txBody>
      </p:sp>
    </p:spTree>
    <p:extLst>
      <p:ext uri="{BB962C8B-B14F-4D97-AF65-F5344CB8AC3E}">
        <p14:creationId xmlns:p14="http://schemas.microsoft.com/office/powerpoint/2010/main" val="3772034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t>Les notions pour cette étude de cas</a:t>
            </a:r>
            <a:endParaRPr lang="fr-FR" sz="2400" dirty="0"/>
          </a:p>
        </p:txBody>
      </p:sp>
      <p:sp>
        <p:nvSpPr>
          <p:cNvPr id="3" name="Espace réservé du contenu 2"/>
          <p:cNvSpPr>
            <a:spLocks noGrp="1"/>
          </p:cNvSpPr>
          <p:nvPr>
            <p:ph idx="1"/>
          </p:nvPr>
        </p:nvSpPr>
        <p:spPr/>
        <p:txBody>
          <a:bodyPr>
            <a:normAutofit/>
          </a:bodyPr>
          <a:lstStyle/>
          <a:p>
            <a:r>
              <a:rPr lang="fr-FR" sz="2400" dirty="0"/>
              <a:t>Aires </a:t>
            </a:r>
            <a:r>
              <a:rPr lang="fr-FR" sz="2400" dirty="0"/>
              <a:t>urbaines </a:t>
            </a:r>
            <a:endParaRPr lang="fr-FR" sz="2400" dirty="0"/>
          </a:p>
          <a:p>
            <a:r>
              <a:rPr lang="fr-FR" sz="2400" dirty="0"/>
              <a:t>Aménagement </a:t>
            </a:r>
            <a:endParaRPr lang="fr-FR" sz="2400" dirty="0"/>
          </a:p>
          <a:p>
            <a:r>
              <a:rPr lang="fr-FR" sz="2400" dirty="0"/>
              <a:t>Conflits </a:t>
            </a:r>
            <a:r>
              <a:rPr lang="fr-FR" sz="2400" dirty="0"/>
              <a:t>d’usage </a:t>
            </a:r>
            <a:endParaRPr lang="fr-FR" sz="2400" dirty="0"/>
          </a:p>
          <a:p>
            <a:r>
              <a:rPr lang="fr-FR" sz="2400" dirty="0"/>
              <a:t>Habiter </a:t>
            </a:r>
            <a:endParaRPr lang="fr-FR" sz="2400" dirty="0"/>
          </a:p>
          <a:p>
            <a:r>
              <a:rPr lang="fr-FR" sz="2400" dirty="0"/>
              <a:t>Objectifs de développement </a:t>
            </a:r>
            <a:r>
              <a:rPr lang="fr-FR" sz="2400" dirty="0"/>
              <a:t>durable</a:t>
            </a:r>
            <a:endParaRPr lang="fr-FR" sz="2400" dirty="0"/>
          </a:p>
          <a:p>
            <a:r>
              <a:rPr lang="fr-FR" sz="2400" dirty="0"/>
              <a:t>Espace </a:t>
            </a:r>
            <a:r>
              <a:rPr lang="fr-FR" sz="2400" dirty="0"/>
              <a:t>périurbain</a:t>
            </a:r>
            <a:endParaRPr lang="fr-FR" sz="2400" dirty="0"/>
          </a:p>
          <a:p>
            <a:r>
              <a:rPr lang="fr-FR" sz="2400" dirty="0"/>
              <a:t>Pôle </a:t>
            </a:r>
            <a:r>
              <a:rPr lang="fr-FR" sz="2400" dirty="0"/>
              <a:t>urbain </a:t>
            </a:r>
            <a:endParaRPr lang="fr-FR" sz="2400" dirty="0"/>
          </a:p>
          <a:p>
            <a:r>
              <a:rPr lang="fr-FR" sz="2400" dirty="0"/>
              <a:t>Espace </a:t>
            </a:r>
            <a:r>
              <a:rPr lang="fr-FR" sz="2400" dirty="0"/>
              <a:t>rural</a:t>
            </a:r>
            <a:r>
              <a:rPr lang="fr-FR" sz="2400" i="1" dirty="0"/>
              <a:t> </a:t>
            </a:r>
            <a:r>
              <a:rPr lang="fr-FR" sz="2400" i="1" dirty="0"/>
              <a:t>	</a:t>
            </a:r>
          </a:p>
          <a:p>
            <a:endParaRPr lang="fr-FR" sz="2400" dirty="0"/>
          </a:p>
        </p:txBody>
      </p:sp>
    </p:spTree>
    <p:extLst>
      <p:ext uri="{BB962C8B-B14F-4D97-AF65-F5344CB8AC3E}">
        <p14:creationId xmlns:p14="http://schemas.microsoft.com/office/powerpoint/2010/main" val="2923424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Shape 1"/>
          <p:cNvSpPr txBox="1"/>
          <p:nvPr/>
        </p:nvSpPr>
        <p:spPr>
          <a:xfrm>
            <a:off x="1981173" y="539057"/>
            <a:ext cx="8228763" cy="614142"/>
          </a:xfrm>
          <a:prstGeom prst="rect">
            <a:avLst/>
          </a:prstGeom>
          <a:noFill/>
          <a:ln>
            <a:noFill/>
          </a:ln>
        </p:spPr>
        <p:txBody>
          <a:bodyPr lIns="0" tIns="0" rIns="0" bIns="0" anchor="ctr">
            <a:spAutoFit/>
          </a:bodyPr>
          <a:lstStyle/>
          <a:p>
            <a:pPr algn="ctr"/>
            <a:r>
              <a:rPr lang="fr-FR" sz="3266" spc="-1">
                <a:solidFill>
                  <a:prstClr val="black"/>
                </a:solidFill>
                <a:latin typeface="Arial"/>
              </a:rPr>
              <a:t>Perspectives, réflexions..</a:t>
            </a:r>
            <a:r>
              <a:rPr lang="fr-FR" sz="3991" spc="-1">
                <a:solidFill>
                  <a:prstClr val="black"/>
                </a:solidFill>
                <a:latin typeface="Arial"/>
              </a:rPr>
              <a:t>.</a:t>
            </a:r>
          </a:p>
        </p:txBody>
      </p:sp>
      <p:sp>
        <p:nvSpPr>
          <p:cNvPr id="122" name="TextShape 2"/>
          <p:cNvSpPr txBox="1"/>
          <p:nvPr/>
        </p:nvSpPr>
        <p:spPr>
          <a:xfrm>
            <a:off x="1981173" y="1605034"/>
            <a:ext cx="8228763" cy="4774449"/>
          </a:xfrm>
          <a:prstGeom prst="rect">
            <a:avLst/>
          </a:prstGeom>
          <a:noFill/>
          <a:ln>
            <a:noFill/>
          </a:ln>
        </p:spPr>
        <p:txBody>
          <a:bodyPr lIns="0" tIns="0" rIns="0" bIns="0">
            <a:spAutoFit/>
          </a:bodyPr>
          <a:lstStyle/>
          <a:p>
            <a:r>
              <a:rPr lang="fr-FR" sz="1633" spc="-1">
                <a:solidFill>
                  <a:prstClr val="black"/>
                </a:solidFill>
                <a:latin typeface="Arial"/>
              </a:rPr>
              <a:t>«  Le  périurbain, c’est la campagne placée dans l’orbite d’une ville, l’hybridation de l’urbain et du rural  », résume Eric  Charmes, chercheur en sciences sociales appliquées à l’urbain, dans son dernier livre, «  La Revanche des campagnes, essai sur la France périurbaine  » (Le Seuil, 2019). Il travaille depuis plusieurs années sur cette notion de «  périurbain  », et ce que ce rapport à l’espace induit.</a:t>
            </a:r>
          </a:p>
          <a:p>
            <a:r>
              <a:rPr lang="fr-FR" sz="1633" spc="-1">
                <a:solidFill>
                  <a:prstClr val="black"/>
                </a:solidFill>
                <a:latin typeface="Arial"/>
              </a:rPr>
              <a:t>Dans son précédent ouvrage, «  La Ville émiettée, essai sur la clubbisation de la vie urbaine  » (PUF, 2011), il décrit un certain nombre de communes périurbaines, situées à la périphérie des grandes villes, comme des clubs résidentiels, dans lesquels l’acquisition d’un pavillon individuel équivaut à l’achat d’un ticket d’entrée dans ce cénacle.</a:t>
            </a:r>
          </a:p>
          <a:p>
            <a:r>
              <a:rPr lang="fr-FR" sz="1633" spc="-1">
                <a:solidFill>
                  <a:prstClr val="black"/>
                </a:solidFill>
                <a:latin typeface="Arial"/>
              </a:rPr>
              <a:t>Le secteur périurbain et la vie qui y est induite font l’objet depuis longtemps de nombreuses visions, on peut citer notamment celles, opposées, des géographes Christophe Guilluy et Jacques Lévy, sur lesquels Eric Charmes revient dans son nouvel ouvrage. </a:t>
            </a:r>
          </a:p>
          <a:p>
            <a:r>
              <a:rPr lang="fr-FR" sz="1633" spc="-1">
                <a:solidFill>
                  <a:prstClr val="black"/>
                </a:solidFill>
                <a:latin typeface="Arial"/>
              </a:rPr>
              <a:t>Il s’agit de rompre définitivement avec un certain nombre d’idées reçues, de sortir de la «  diabolisation du périurbain  », et de mettre l’accent sur les atouts de ces territoires, qui peuvent être des poumons verts pour les métropoles dans leur proximité, et des lieux de réinvention de l’action collective.</a:t>
            </a:r>
          </a:p>
          <a:p>
            <a:endParaRPr lang="fr-FR" sz="1633" spc="-1">
              <a:solidFill>
                <a:prstClr val="black"/>
              </a:solidFill>
              <a:latin typeface="Arial"/>
            </a:endParaRPr>
          </a:p>
          <a:p>
            <a:endParaRPr lang="fr-FR" sz="1633" spc="-1">
              <a:solidFill>
                <a:prstClr val="black"/>
              </a:solidFill>
              <a:latin typeface="Arial"/>
            </a:endParaRPr>
          </a:p>
        </p:txBody>
      </p:sp>
    </p:spTree>
    <p:extLst>
      <p:ext uri="{BB962C8B-B14F-4D97-AF65-F5344CB8AC3E}">
        <p14:creationId xmlns:p14="http://schemas.microsoft.com/office/powerpoint/2010/main" val="339911168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rbain">
  <a:themeElements>
    <a:clrScheme name="Urbai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i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i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1943</Words>
  <Application>Microsoft Office PowerPoint</Application>
  <PresentationFormat>Grand écran</PresentationFormat>
  <Paragraphs>134</Paragraphs>
  <Slides>39</Slides>
  <Notes>0</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39</vt:i4>
      </vt:variant>
    </vt:vector>
  </HeadingPairs>
  <TitlesOfParts>
    <vt:vector size="49" baseType="lpstr">
      <vt:lpstr>Microsoft YaHei</vt:lpstr>
      <vt:lpstr>Arial</vt:lpstr>
      <vt:lpstr>Calibri</vt:lpstr>
      <vt:lpstr>Calibri Light</vt:lpstr>
      <vt:lpstr>Georgia</vt:lpstr>
      <vt:lpstr>Trebuchet MS</vt:lpstr>
      <vt:lpstr>Wingdings</vt:lpstr>
      <vt:lpstr>Wingdings 2</vt:lpstr>
      <vt:lpstr>Thème Office</vt:lpstr>
      <vt:lpstr>Urbain</vt:lpstr>
      <vt:lpstr>Présentation PowerPoint</vt:lpstr>
      <vt:lpstr>Présentation PowerPoint</vt:lpstr>
      <vt:lpstr>Un exemple en Picardie</vt:lpstr>
      <vt:lpstr>Présentation PowerPoint</vt:lpstr>
      <vt:lpstr>Présentation PowerPoint</vt:lpstr>
      <vt:lpstr>Les capacités réalisables à partir des ressources proposées</vt:lpstr>
      <vt:lpstr>Les repères</vt:lpstr>
      <vt:lpstr>Les notions pour cette étude de cas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Enjeux?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Signarbieux</dc:creator>
  <cp:lastModifiedBy>Signarbieux</cp:lastModifiedBy>
  <cp:revision>1</cp:revision>
  <dcterms:created xsi:type="dcterms:W3CDTF">2020-05-26T16:25:15Z</dcterms:created>
  <dcterms:modified xsi:type="dcterms:W3CDTF">2020-05-26T16:25:42Z</dcterms:modified>
</cp:coreProperties>
</file>