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0" r:id="rId5"/>
    <p:sldId id="259" r:id="rId6"/>
    <p:sldId id="303" r:id="rId7"/>
    <p:sldId id="298" r:id="rId8"/>
    <p:sldId id="302" r:id="rId9"/>
    <p:sldId id="301" r:id="rId10"/>
    <p:sldId id="307" r:id="rId11"/>
    <p:sldId id="305" r:id="rId12"/>
    <p:sldId id="260" r:id="rId13"/>
    <p:sldId id="308" r:id="rId14"/>
    <p:sldId id="261" r:id="rId15"/>
    <p:sldId id="262" r:id="rId16"/>
    <p:sldId id="263" r:id="rId17"/>
    <p:sldId id="304" r:id="rId18"/>
    <p:sldId id="309" r:id="rId19"/>
    <p:sldId id="310" r:id="rId20"/>
    <p:sldId id="311" r:id="rId21"/>
    <p:sldId id="281" r:id="rId22"/>
    <p:sldId id="285" r:id="rId23"/>
    <p:sldId id="286" r:id="rId24"/>
    <p:sldId id="287" r:id="rId25"/>
    <p:sldId id="306" r:id="rId26"/>
    <p:sldId id="289" r:id="rId27"/>
    <p:sldId id="299" r:id="rId28"/>
    <p:sldId id="290" r:id="rId29"/>
    <p:sldId id="291" r:id="rId30"/>
    <p:sldId id="292" r:id="rId31"/>
    <p:sldId id="295" r:id="rId32"/>
    <p:sldId id="293" r:id="rId33"/>
    <p:sldId id="288" r:id="rId34"/>
    <p:sldId id="294" r:id="rId35"/>
    <p:sldId id="279" r:id="rId36"/>
    <p:sldId id="300" r:id="rId37"/>
    <p:sldId id="283" r:id="rId38"/>
    <p:sldId id="264" r:id="rId39"/>
    <p:sldId id="265" r:id="rId40"/>
    <p:sldId id="266" r:id="rId41"/>
    <p:sldId id="267" r:id="rId42"/>
    <p:sldId id="268" r:id="rId43"/>
    <p:sldId id="269" r:id="rId44"/>
    <p:sldId id="270" r:id="rId45"/>
    <p:sldId id="271" r:id="rId46"/>
    <p:sldId id="272" r:id="rId47"/>
    <p:sldId id="273" r:id="rId48"/>
    <p:sldId id="274" r:id="rId49"/>
    <p:sldId id="296" r:id="rId50"/>
    <p:sldId id="275" r:id="rId51"/>
    <p:sldId id="276" r:id="rId52"/>
    <p:sldId id="277" r:id="rId53"/>
    <p:sldId id="278" r:id="rId54"/>
    <p:sldId id="297" r:id="rId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750" autoAdjust="0"/>
    <p:restoredTop sz="93043" autoAdjust="0"/>
  </p:normalViewPr>
  <p:slideViewPr>
    <p:cSldViewPr>
      <p:cViewPr varScale="1">
        <p:scale>
          <a:sx n="85" d="100"/>
          <a:sy n="85" d="100"/>
        </p:scale>
        <p:origin x="-107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6F80D00-DA7F-41C8-96C9-4DE298EF62EF}" type="datetimeFigureOut">
              <a:rPr lang="fr-FR" smtClean="0"/>
              <a:pPr/>
              <a:t>19/05/2021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497EA8-EBE6-4707-8B46-BC89DF583611}"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6F80D00-DA7F-41C8-96C9-4DE298EF62EF}" type="datetimeFigureOut">
              <a:rPr lang="fr-FR" smtClean="0"/>
              <a:pPr/>
              <a:t>19/05/2021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497EA8-EBE6-4707-8B46-BC89DF583611}"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6F80D00-DA7F-41C8-96C9-4DE298EF62EF}" type="datetimeFigureOut">
              <a:rPr lang="fr-FR" smtClean="0"/>
              <a:pPr/>
              <a:t>19/05/2021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497EA8-EBE6-4707-8B46-BC89DF583611}"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6F80D00-DA7F-41C8-96C9-4DE298EF62EF}" type="datetimeFigureOut">
              <a:rPr lang="fr-FR" smtClean="0"/>
              <a:pPr/>
              <a:t>19/05/2021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497EA8-EBE6-4707-8B46-BC89DF583611}"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6F80D00-DA7F-41C8-96C9-4DE298EF62EF}" type="datetimeFigureOut">
              <a:rPr lang="fr-FR" smtClean="0"/>
              <a:pPr/>
              <a:t>19/05/2021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2497EA8-EBE6-4707-8B46-BC89DF583611}"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6F80D00-DA7F-41C8-96C9-4DE298EF62EF}" type="datetimeFigureOut">
              <a:rPr lang="fr-FR" smtClean="0"/>
              <a:pPr/>
              <a:t>19/05/2021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497EA8-EBE6-4707-8B46-BC89DF583611}"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6F80D00-DA7F-41C8-96C9-4DE298EF62EF}" type="datetimeFigureOut">
              <a:rPr lang="fr-FR" smtClean="0"/>
              <a:pPr/>
              <a:t>19/05/2021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2497EA8-EBE6-4707-8B46-BC89DF583611}"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C6F80D00-DA7F-41C8-96C9-4DE298EF62EF}" type="datetimeFigureOut">
              <a:rPr lang="fr-FR" smtClean="0"/>
              <a:pPr/>
              <a:t>19/05/2021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2497EA8-EBE6-4707-8B46-BC89DF583611}"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6F80D00-DA7F-41C8-96C9-4DE298EF62EF}" type="datetimeFigureOut">
              <a:rPr lang="fr-FR" smtClean="0"/>
              <a:pPr/>
              <a:t>19/05/2021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2497EA8-EBE6-4707-8B46-BC89DF583611}"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6F80D00-DA7F-41C8-96C9-4DE298EF62EF}" type="datetimeFigureOut">
              <a:rPr lang="fr-FR" smtClean="0"/>
              <a:pPr/>
              <a:t>19/05/2021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497EA8-EBE6-4707-8B46-BC89DF583611}"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6F80D00-DA7F-41C8-96C9-4DE298EF62EF}" type="datetimeFigureOut">
              <a:rPr lang="fr-FR" smtClean="0"/>
              <a:pPr/>
              <a:t>19/05/2021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2497EA8-EBE6-4707-8B46-BC89DF583611}"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80D00-DA7F-41C8-96C9-4DE298EF62EF}" type="datetimeFigureOut">
              <a:rPr lang="fr-FR" smtClean="0"/>
              <a:pPr/>
              <a:t>19/05/2021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97EA8-EBE6-4707-8B46-BC89DF583611}"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express.fr/actualite/monde/comment-le-japon-se-prepare-aux-seismes_971252.html"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www.irma-grenoble.com/05documentation/00bibliotheque_document_afficher.php?idDocument=453"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catnat.net/de/veille-catastrophes/changements-climatiques/10151-une-carte-interactive-pour-montrer-les-consequences-dun-rechauffement-global-de-4dc"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fr.statista.com/themes/3658/les-catastrophes-naturelles-dans-le-monde/#dossierSummary"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flood.firetree.net/embed.php?w=1200&amp;h=700&amp;ll=46.227638,2.213749000000007&amp;zoom=5&amp;m=13"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gouvernement.fr/risques"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ouvelobs.com/planete/20201012.OBS34639/deux-fois-plus-de-catastrophes-naturelles-en-20-ans-le-changement-climatique-premier-responsable.html"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eparisien.fr/environnement/catastrophes-climatiques-114-millions-d-euros-de-degats-en-2020-27-12-2020-8416286.php"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germanwatch.org/sites/germanwatch.org/files/Indice%20mondial%20des%20risques%20climatiques%202019%20-%20R%C3%A9sum%C3%A9_0.pdf"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S6sVlttWKb4&amp;list=PLrVWthPkPMmep6q403RFucyOClDpQOhNN"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hyperlink" Target="https://www.lepoint.fr/tags/etats-unis"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www.lepoint.fr/tags/fao"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letemps.ch/monde/siberie-fin-permafrost" TargetMode="External"/><Relationship Id="rId3" Type="http://schemas.openxmlformats.org/officeDocument/2006/relationships/image" Target="../media/image38.png"/><Relationship Id="rId7" Type="http://schemas.openxmlformats.org/officeDocument/2006/relationships/hyperlink" Target="https://www.sciencesetavenir.fr/tag_theme/fonte-des-glaces_8822/"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www.franceculture.fr/ecologie-et-environnement/co2-et-virus-oublies-le-permafrost-est-une-boite-de-pandore" TargetMode="External"/><Relationship Id="rId5" Type="http://schemas.openxmlformats.org/officeDocument/2006/relationships/hyperlink" Target="https://www.futura-sciences.com/planete/actualites/rechauffement-climatique-faut-il-craindre-liberation-virus-pathogenes-fonte-permafrost-decryptage-83908/" TargetMode="External"/><Relationship Id="rId4" Type="http://schemas.openxmlformats.org/officeDocument/2006/relationships/hyperlink" Target="https://www.lefigaro.fr/sciences/2014/03/03/01008-20140303ARTFIG00353-le-reveil-d-un-virus-geant-pris-dans-les-glaces.php" TargetMode="External"/><Relationship Id="rId9" Type="http://schemas.openxmlformats.org/officeDocument/2006/relationships/hyperlink" Target="https://www.ouest-france.fr/sante/apres-lanthrax-la-crainte-du-retour-de-la-variole-442566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francetvinfo.fr/meteo/climat/cartes-inondations-incendies-niveau-de-la-mer-l-agence-europeenne-de-l-environnement-alerte-sur-les-consequences-du-rechauffement-climatique_3811201.html" TargetMode="External"/><Relationship Id="rId1" Type="http://schemas.openxmlformats.org/officeDocument/2006/relationships/slideLayout" Target="../slideLayouts/slideLayout2.xml"/><Relationship Id="rId5" Type="http://schemas.openxmlformats.org/officeDocument/2006/relationships/hyperlink" Target="https://www.statistiques.developpement-durable.gouv.fr/sites/default/files/2020-01/datalab-essentiel-202-risques-climatiques-janvier2020.pdf"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hyperlink" Target="https://www.novethic.fr/actualite/environnement/biodiversite/isr-rse/le-changement-climatique-grignote-nos-cotes-et-menace-plus-d-un-million-de-francais-147571.html"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hyperlink" Target="https://www.francebleu.fr/infos/faits-divers-justice/clap-de-fin-pour-l-immeuble-le-signal-soulac-1390476487"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www.rfi.fr/fr/emission/20101129-anticiper-le-changement-climatique" TargetMode="External"/><Relationship Id="rId13" Type="http://schemas.openxmlformats.org/officeDocument/2006/relationships/image" Target="../media/image57.png"/><Relationship Id="rId3" Type="http://schemas.openxmlformats.org/officeDocument/2006/relationships/hyperlink" Target="https://www.liberation.fr/terre/2006/12/19/les-pays-bas-se-preparent-a-la-montee-des-eaux_60612" TargetMode="External"/><Relationship Id="rId7" Type="http://schemas.openxmlformats.org/officeDocument/2006/relationships/hyperlink" Target="https://www.youtube.com/watch?app=desktop&amp;v=zkiAVKzgOaU" TargetMode="External"/><Relationship Id="rId12" Type="http://schemas.openxmlformats.org/officeDocument/2006/relationships/image" Target="../media/image56.png"/><Relationship Id="rId2" Type="http://schemas.openxmlformats.org/officeDocument/2006/relationships/hyperlink" Target="https://www.geo.fr/environnement/montee-des-eaux-comment-la-hollande-se-prepare-194824" TargetMode="External"/><Relationship Id="rId1" Type="http://schemas.openxmlformats.org/officeDocument/2006/relationships/slideLayout" Target="../slideLayouts/slideLayout2.xml"/><Relationship Id="rId6" Type="http://schemas.openxmlformats.org/officeDocument/2006/relationships/hyperlink" Target="https://www.rtbf.be/info/monde/europe/detail_les-pays-bas-nimegue-se-prepare-aux-consequences-du-rechauffement-climatique?id=9440443" TargetMode="External"/><Relationship Id="rId11" Type="http://schemas.openxmlformats.org/officeDocument/2006/relationships/image" Target="../media/image55.png"/><Relationship Id="rId5" Type="http://schemas.openxmlformats.org/officeDocument/2006/relationships/hyperlink" Target="https://www.france-digues.fr/actualites/montee-des-eaux-comment-la-hollande-se-prepare/" TargetMode="External"/><Relationship Id="rId10" Type="http://schemas.openxmlformats.org/officeDocument/2006/relationships/image" Target="../media/image54.png"/><Relationship Id="rId4" Type="http://schemas.openxmlformats.org/officeDocument/2006/relationships/hyperlink" Target="https://www.francetvinfo.fr/replay-radio/planete-geo/planete-geo-le-savoir-faire-de-la-hollande-face-a-la-montee-des-eaux_3142103.html" TargetMode="External"/><Relationship Id="rId9" Type="http://schemas.openxmlformats.org/officeDocument/2006/relationships/hyperlink" Target="https://meteo.orange.fr/videos/aux-pays-bas-des-maisons-sur-l-eau-pour-lutter-contre-les-crues-CNT0000019ly4f.html"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watch?v=TbwHGtmq2Hw" TargetMode="External"/><Relationship Id="rId3" Type="http://schemas.openxmlformats.org/officeDocument/2006/relationships/hyperlink" Target="https://www.liberation.fr/planete/2020/01/08/au-bangladesh-le-niveau-de-la-mer-monte-et-le-sol-s-affaisse_1771790/" TargetMode="External"/><Relationship Id="rId7" Type="http://schemas.openxmlformats.org/officeDocument/2006/relationships/hyperlink" Target="https://www.youtube.com/watch?v=zBdrSALTFoU" TargetMode="Externa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hyperlink" Target="https://reporterre.net/Changement-climatique-le-Bangladesh-a-deja-les-pieds-dans-l-eau" TargetMode="External"/><Relationship Id="rId5" Type="http://schemas.openxmlformats.org/officeDocument/2006/relationships/image" Target="../media/image59.jpeg"/><Relationship Id="rId4" Type="http://schemas.openxmlformats.org/officeDocument/2006/relationships/hyperlink" Target="https://enseignants.lumni.fr/fiche-media/00000001448/des-terres-menacees-par-les-eaux-au-bangladesh.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c.europa.eu/echo/blog/bangladesh-lutter-contre-le-changement-climatique-avec-des-pommes-de-terre-et-des-potirons_fr"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prefectures-regions.gouv.fr/ile-de-france/Region-et-institutions/L-action-de-l-Etat/Amenagement-du-territoire-transport-et-environnement/Prevention-des-risques/Prevention-et-gestion-des-risques2/Prevention-et-gestion-des-risques2"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geoimage.cnes.fr/fr/les-consequences-de-la-tempetes-alex-sur-le-pourtour-mediterraneen-octobre-2020" TargetMode="External"/><Relationship Id="rId1" Type="http://schemas.openxmlformats.org/officeDocument/2006/relationships/slideLayout" Target="../slideLayouts/slideLayout2.xml"/><Relationship Id="rId5" Type="http://schemas.openxmlformats.org/officeDocument/2006/relationships/hyperlink" Target="https://www.lemonde.fr/planete/article/2020/10/09/l-etat-savait-ces-zones-inondables-les-mairies-aussi-comment-des-intemperies-devastatrices-ont-frappe-les-alpes-maritimes_6055453_3244.html" TargetMode="Externa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learningapps.org/display?v=pqjiy113j2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learningapps.org/display?v=p1rtpoo1520"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learningapps.org/display?v=pcoxhn6kc20"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learningapps.org/display?v=ptw1j8fhj2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view.genial.ly/5f7d88c3e6bdaa0daef3d63e/presentation-les-risques-lacanau-et-paris" TargetMode="External"/><Relationship Id="rId2" Type="http://schemas.openxmlformats.org/officeDocument/2006/relationships/hyperlink" Target="https://view.genial.ly/5fca367decc3d60d91154b48/presentation-testrr" TargetMode="Externa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hyperlink" Target="https://eduscol.education.fr/numerique/dossier/apprendre/jeuxserieux/cadre-educatif/edd/stop-disasters" TargetMode="External"/><Relationship Id="rId2" Type="http://schemas.openxmlformats.org/officeDocument/2006/relationships/hyperlink" Target="https://www.stopdisastersgame.org/"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hyperlink" Target="https://www.francebleu.fr/infos/faits-divers-justice/incendie-a-l-usine-lubrizol-a-rouen-fake-news-1569855037" TargetMode="Externa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hyperlink" Target="https://www.leparisien.fr/faits-divers/incendie-a-rouen-attention-aux-fake-news-26-09-2019-8160237.php"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ooo.hg.free.fr/ooohg/ooohg.html" TargetMode="Externa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youtu.be/JozbvpjsP_E" TargetMode="Externa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hyperlink" Target="https://www.youtube.com/watch?v=twgfAArxY1Y" TargetMode="External"/><Relationship Id="rId1" Type="http://schemas.openxmlformats.org/officeDocument/2006/relationships/slideLayout" Target="../slideLayouts/slideLayout2.xml"/><Relationship Id="rId6" Type="http://schemas.openxmlformats.org/officeDocument/2006/relationships/hyperlink" Target="https://www.lemonde.fr/planete/article/2021/03/11/fukushima-que-s-est-il-passe-il-y-a-dix-ans_6072695_3244.html" TargetMode="External"/><Relationship Id="rId5" Type="http://schemas.openxmlformats.org/officeDocument/2006/relationships/image" Target="../media/image7.png"/><Relationship Id="rId4" Type="http://schemas.openxmlformats.org/officeDocument/2006/relationships/hyperlink" Target="https://enseignants.lumni.fr/fiche-media/00000001648/fukushima-au-lendemain-du-seism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la-croix.com/Monde/Fukushima-Japon-cinq-apres-tsunami-accident-nucleaire-2016-03-10-130074570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lemonde.fr/planete/article/2021/03/11/la-carte-du-nucleaire-dans-le-monde-apres-fukushima_6072782_3244.htm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cstate="print"/>
          <a:srcRect l="24725" t="34066" r="25824" b="4396"/>
          <a:stretch>
            <a:fillRect/>
          </a:stretch>
        </p:blipFill>
        <p:spPr bwMode="auto">
          <a:xfrm>
            <a:off x="251520" y="260648"/>
            <a:ext cx="8568952" cy="5998266"/>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Prévention et protection</a:t>
            </a:r>
            <a:endParaRPr lang="fr-FR" dirty="0"/>
          </a:p>
        </p:txBody>
      </p:sp>
      <p:pic>
        <p:nvPicPr>
          <p:cNvPr id="63490" name="Picture 2"/>
          <p:cNvPicPr>
            <a:picLocks noChangeAspect="1" noChangeArrowheads="1"/>
          </p:cNvPicPr>
          <p:nvPr/>
        </p:nvPicPr>
        <p:blipFill>
          <a:blip r:embed="rId2" cstate="print"/>
          <a:srcRect l="7318" t="15612" r="9985" b="67474"/>
          <a:stretch>
            <a:fillRect/>
          </a:stretch>
        </p:blipFill>
        <p:spPr bwMode="auto">
          <a:xfrm>
            <a:off x="539552" y="1340768"/>
            <a:ext cx="8136904" cy="936104"/>
          </a:xfrm>
          <a:prstGeom prst="rect">
            <a:avLst/>
          </a:prstGeom>
          <a:noFill/>
          <a:ln w="9525">
            <a:noFill/>
            <a:miter lim="800000"/>
            <a:headEnd/>
            <a:tailEnd/>
          </a:ln>
        </p:spPr>
      </p:pic>
      <p:pic>
        <p:nvPicPr>
          <p:cNvPr id="63491" name="Picture 3"/>
          <p:cNvPicPr>
            <a:picLocks noChangeAspect="1" noChangeArrowheads="1"/>
          </p:cNvPicPr>
          <p:nvPr/>
        </p:nvPicPr>
        <p:blipFill>
          <a:blip r:embed="rId2" cstate="print"/>
          <a:srcRect l="9377" t="39750" r="31479" b="14088"/>
          <a:stretch>
            <a:fillRect/>
          </a:stretch>
        </p:blipFill>
        <p:spPr bwMode="auto">
          <a:xfrm>
            <a:off x="683568" y="2276872"/>
            <a:ext cx="3960440" cy="1738730"/>
          </a:xfrm>
          <a:prstGeom prst="rect">
            <a:avLst/>
          </a:prstGeom>
          <a:noFill/>
          <a:ln w="9525">
            <a:noFill/>
            <a:miter lim="800000"/>
            <a:headEnd/>
            <a:tailEnd/>
          </a:ln>
        </p:spPr>
      </p:pic>
      <p:sp>
        <p:nvSpPr>
          <p:cNvPr id="6" name="Rectangle 5"/>
          <p:cNvSpPr/>
          <p:nvPr/>
        </p:nvSpPr>
        <p:spPr>
          <a:xfrm>
            <a:off x="395536" y="4077072"/>
            <a:ext cx="5904656" cy="461665"/>
          </a:xfrm>
          <a:prstGeom prst="rect">
            <a:avLst/>
          </a:prstGeom>
        </p:spPr>
        <p:txBody>
          <a:bodyPr wrap="square">
            <a:spAutoFit/>
          </a:bodyPr>
          <a:lstStyle/>
          <a:p>
            <a:r>
              <a:rPr lang="fr-FR" sz="1200" dirty="0" smtClean="0">
                <a:hlinkClick r:id="rId3"/>
              </a:rPr>
              <a:t>https://www.lexpress.fr/actualite/monde/comment-le-japon-se-prepare-aux-seismes_971252.html</a:t>
            </a:r>
            <a:r>
              <a:rPr lang="fr-FR" sz="1200" dirty="0" smtClean="0"/>
              <a:t> </a:t>
            </a:r>
            <a:endParaRPr lang="fr-FR" sz="1200" dirty="0"/>
          </a:p>
        </p:txBody>
      </p:sp>
      <p:sp>
        <p:nvSpPr>
          <p:cNvPr id="7" name="Rectangle 6"/>
          <p:cNvSpPr/>
          <p:nvPr/>
        </p:nvSpPr>
        <p:spPr>
          <a:xfrm>
            <a:off x="5940152" y="2564904"/>
            <a:ext cx="2483768"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fr-FR" sz="2800" b="1" dirty="0" smtClean="0"/>
              <a:t>La prévention des risques naturels au Japon</a:t>
            </a:r>
            <a:endParaRPr lang="fr-FR" sz="2800" b="1" dirty="0"/>
          </a:p>
        </p:txBody>
      </p:sp>
      <p:pic>
        <p:nvPicPr>
          <p:cNvPr id="63492" name="Picture 4"/>
          <p:cNvPicPr>
            <a:picLocks noChangeAspect="1" noChangeArrowheads="1"/>
          </p:cNvPicPr>
          <p:nvPr/>
        </p:nvPicPr>
        <p:blipFill>
          <a:blip r:embed="rId4" cstate="print"/>
          <a:srcRect l="20203" t="39907" r="42384" b="44130"/>
          <a:stretch>
            <a:fillRect/>
          </a:stretch>
        </p:blipFill>
        <p:spPr bwMode="auto">
          <a:xfrm>
            <a:off x="5292080" y="4581128"/>
            <a:ext cx="3600400" cy="864096"/>
          </a:xfrm>
          <a:prstGeom prst="rect">
            <a:avLst/>
          </a:prstGeom>
          <a:noFill/>
          <a:ln w="9525">
            <a:noFill/>
            <a:miter lim="800000"/>
            <a:headEnd/>
            <a:tailEnd/>
          </a:ln>
        </p:spPr>
      </p:pic>
      <p:sp>
        <p:nvSpPr>
          <p:cNvPr id="9" name="Rectangle 8"/>
          <p:cNvSpPr/>
          <p:nvPr/>
        </p:nvSpPr>
        <p:spPr>
          <a:xfrm>
            <a:off x="5436096" y="5589240"/>
            <a:ext cx="3491880" cy="646331"/>
          </a:xfrm>
          <a:prstGeom prst="rect">
            <a:avLst/>
          </a:prstGeom>
        </p:spPr>
        <p:txBody>
          <a:bodyPr wrap="square">
            <a:spAutoFit/>
          </a:bodyPr>
          <a:lstStyle/>
          <a:p>
            <a:r>
              <a:rPr lang="fr-FR" sz="1200" dirty="0" smtClean="0">
                <a:hlinkClick r:id="rId5"/>
              </a:rPr>
              <a:t>http://www.irma-grenoble.com/05documentation/00bibliotheque_document_afficher.php?idDocument=453</a:t>
            </a:r>
            <a:r>
              <a:rPr lang="fr-FR" sz="1200" dirty="0" smtClean="0"/>
              <a:t> </a:t>
            </a:r>
            <a:endParaRPr lang="fr-FR" sz="1200" dirty="0"/>
          </a:p>
        </p:txBody>
      </p:sp>
      <p:pic>
        <p:nvPicPr>
          <p:cNvPr id="63493" name="Picture 5"/>
          <p:cNvPicPr>
            <a:picLocks noChangeAspect="1" noChangeArrowheads="1"/>
          </p:cNvPicPr>
          <p:nvPr/>
        </p:nvPicPr>
        <p:blipFill>
          <a:blip r:embed="rId6" cstate="print"/>
          <a:srcRect l="15402" t="20976" r="39732" b="15929"/>
          <a:stretch>
            <a:fillRect/>
          </a:stretch>
        </p:blipFill>
        <p:spPr bwMode="auto">
          <a:xfrm>
            <a:off x="539552" y="4653135"/>
            <a:ext cx="2664296" cy="210757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lum bright="62000" contrast="30000"/>
          </a:blip>
          <a:srcRect l="26415" t="28898" r="26173" b="25346"/>
          <a:stretch>
            <a:fillRect/>
          </a:stretch>
        </p:blipFill>
        <p:spPr bwMode="auto">
          <a:xfrm>
            <a:off x="-252536" y="0"/>
            <a:ext cx="12020371" cy="6858000"/>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BILAN</a:t>
            </a:r>
            <a:endParaRPr lang="fr-FR" dirty="0"/>
          </a:p>
        </p:txBody>
      </p:sp>
      <p:sp>
        <p:nvSpPr>
          <p:cNvPr id="3" name="Espace réservé du contenu 2"/>
          <p:cNvSpPr>
            <a:spLocks noGrp="1"/>
          </p:cNvSpPr>
          <p:nvPr>
            <p:ph idx="1"/>
          </p:nvPr>
        </p:nvSpPr>
        <p:spPr>
          <a:xfrm>
            <a:off x="457200" y="1600201"/>
            <a:ext cx="8229600" cy="1684784"/>
          </a:xfrm>
        </p:spPr>
        <p:txBody>
          <a:bodyPr>
            <a:normAutofit/>
          </a:bodyPr>
          <a:lstStyle/>
          <a:p>
            <a:r>
              <a:rPr lang="fr-FR" sz="2400" dirty="0" smtClean="0"/>
              <a:t>Dans le cadre </a:t>
            </a:r>
            <a:r>
              <a:rPr lang="fr-FR" sz="2400" b="1" dirty="0" smtClean="0">
                <a:solidFill>
                  <a:srgbClr val="FF0000"/>
                </a:solidFill>
              </a:rPr>
              <a:t>d’un oral </a:t>
            </a:r>
            <a:r>
              <a:rPr lang="fr-FR" sz="2400" dirty="0" smtClean="0"/>
              <a:t>structuré, présentez les causes et les conséquences de la catastrophe de Fukushima. Vous veillerez à utiliser les termes suivants: </a:t>
            </a:r>
            <a:r>
              <a:rPr lang="fr-FR" sz="2400" b="1" dirty="0" smtClean="0"/>
              <a:t>aléa, risque, enjeu, vulnérable, risque naturel, risque anthropique et catastrophe. </a:t>
            </a:r>
            <a:endParaRPr lang="fr-FR" sz="2400" b="1" dirty="0"/>
          </a:p>
        </p:txBody>
      </p:sp>
      <p:sp>
        <p:nvSpPr>
          <p:cNvPr id="1026" name="AutoShape 2" descr="Grand oral du nouveau bac : ce qui vous attend - L'Etudia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8" name="Picture 4"/>
          <p:cNvPicPr>
            <a:picLocks noChangeAspect="1" noChangeArrowheads="1"/>
          </p:cNvPicPr>
          <p:nvPr/>
        </p:nvPicPr>
        <p:blipFill>
          <a:blip r:embed="rId3" cstate="print"/>
          <a:srcRect l="32374" t="8423" r="31303" b="45253"/>
          <a:stretch>
            <a:fillRect/>
          </a:stretch>
        </p:blipFill>
        <p:spPr bwMode="auto">
          <a:xfrm>
            <a:off x="755576" y="3356992"/>
            <a:ext cx="3312368" cy="2376264"/>
          </a:xfrm>
          <a:prstGeom prst="rect">
            <a:avLst/>
          </a:prstGeom>
          <a:ln w="228600" cap="sq" cmpd="thickThin">
            <a:solidFill>
              <a:srgbClr val="000000"/>
            </a:solidFill>
            <a:prstDash val="solid"/>
            <a:miter lim="800000"/>
          </a:ln>
          <a:effectLst>
            <a:innerShdw blurRad="76200">
              <a:srgbClr val="000000"/>
            </a:innerShdw>
          </a:effectLst>
        </p:spPr>
      </p:pic>
      <p:sp>
        <p:nvSpPr>
          <p:cNvPr id="7" name="Rectangle 6"/>
          <p:cNvSpPr/>
          <p:nvPr/>
        </p:nvSpPr>
        <p:spPr>
          <a:xfrm>
            <a:off x="1403648" y="6165304"/>
            <a:ext cx="2271199" cy="369332"/>
          </a:xfrm>
          <a:prstGeom prst="rect">
            <a:avLst/>
          </a:prstGeom>
        </p:spPr>
        <p:txBody>
          <a:bodyPr wrap="none">
            <a:spAutoFit/>
          </a:bodyPr>
          <a:lstStyle/>
          <a:p>
            <a:r>
              <a:rPr lang="fr-FR" b="1" dirty="0" smtClean="0"/>
              <a:t>https://vocaroo.com/</a:t>
            </a:r>
            <a:endParaRPr lang="fr-FR" b="1" dirty="0"/>
          </a:p>
        </p:txBody>
      </p:sp>
      <p:sp>
        <p:nvSpPr>
          <p:cNvPr id="8" name="Rectangle 7"/>
          <p:cNvSpPr/>
          <p:nvPr/>
        </p:nvSpPr>
        <p:spPr>
          <a:xfrm>
            <a:off x="6948264" y="6021288"/>
            <a:ext cx="2563266" cy="369332"/>
          </a:xfrm>
          <a:prstGeom prst="rect">
            <a:avLst/>
          </a:prstGeom>
        </p:spPr>
        <p:txBody>
          <a:bodyPr wrap="none">
            <a:spAutoFit/>
          </a:bodyPr>
          <a:lstStyle/>
          <a:p>
            <a:r>
              <a:rPr lang="fr-FR" b="1" dirty="0" smtClean="0"/>
              <a:t>https://123apps.com/fr/</a:t>
            </a:r>
            <a:endParaRPr lang="fr-FR" b="1" dirty="0"/>
          </a:p>
        </p:txBody>
      </p:sp>
      <p:pic>
        <p:nvPicPr>
          <p:cNvPr id="1029" name="Picture 5"/>
          <p:cNvPicPr>
            <a:picLocks noChangeAspect="1" noChangeArrowheads="1"/>
          </p:cNvPicPr>
          <p:nvPr/>
        </p:nvPicPr>
        <p:blipFill>
          <a:blip r:embed="rId4" cstate="print"/>
          <a:srcRect l="17232" t="30775" r="20547" b="31725"/>
          <a:stretch>
            <a:fillRect/>
          </a:stretch>
        </p:blipFill>
        <p:spPr bwMode="auto">
          <a:xfrm>
            <a:off x="4572000" y="3356992"/>
            <a:ext cx="6372200" cy="216024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WordArt 2"/>
          <p:cNvSpPr>
            <a:spLocks noChangeArrowheads="1" noChangeShapeType="1" noTextEdit="1"/>
          </p:cNvSpPr>
          <p:nvPr/>
        </p:nvSpPr>
        <p:spPr bwMode="auto">
          <a:xfrm>
            <a:off x="3563888" y="404664"/>
            <a:ext cx="2986088" cy="428625"/>
          </a:xfrm>
          <a:prstGeom prst="rect">
            <a:avLst/>
          </a:prstGeom>
        </p:spPr>
        <p:txBody>
          <a:bodyPr wrap="none" fromWordArt="1">
            <a:prstTxWarp prst="textPlain">
              <a:avLst>
                <a:gd name="adj" fmla="val 50000"/>
              </a:avLst>
            </a:prstTxWarp>
          </a:bodyPr>
          <a:lstStyle/>
          <a:p>
            <a:pPr algn="ctr" rtl="0"/>
            <a:r>
              <a:rPr lang="fr-FR" sz="2400" kern="10" spc="0" dirty="0" smtClean="0">
                <a:ln w="9525">
                  <a:solidFill>
                    <a:srgbClr val="FF0000"/>
                  </a:solidFill>
                  <a:round/>
                  <a:headEnd/>
                  <a:tailEnd/>
                </a:ln>
                <a:solidFill>
                  <a:srgbClr val="FF0000"/>
                </a:solidFill>
                <a:effectLst/>
                <a:latin typeface="Arial Black"/>
              </a:rPr>
              <a:t>Ressources numériques</a:t>
            </a:r>
            <a:endParaRPr lang="fr-FR" sz="2400" kern="10" spc="0" dirty="0">
              <a:ln w="9525">
                <a:solidFill>
                  <a:srgbClr val="FF0000"/>
                </a:solidFill>
                <a:round/>
                <a:headEnd/>
                <a:tailEnd/>
              </a:ln>
              <a:solidFill>
                <a:srgbClr val="FF0000"/>
              </a:solidFill>
              <a:effectLst/>
              <a:latin typeface="Arial Black"/>
            </a:endParaRPr>
          </a:p>
        </p:txBody>
      </p:sp>
      <p:sp>
        <p:nvSpPr>
          <p:cNvPr id="38936" name="Text Box 24"/>
          <p:cNvSpPr txBox="1">
            <a:spLocks noChangeArrowheads="1"/>
          </p:cNvSpPr>
          <p:nvPr/>
        </p:nvSpPr>
        <p:spPr bwMode="auto">
          <a:xfrm>
            <a:off x="7074362" y="927700"/>
            <a:ext cx="1728788" cy="1006475"/>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313" name="Picture 1"/>
          <p:cNvPicPr>
            <a:picLocks noChangeAspect="1" noChangeArrowheads="1"/>
          </p:cNvPicPr>
          <p:nvPr/>
        </p:nvPicPr>
        <p:blipFill>
          <a:blip r:embed="rId2" cstate="print"/>
          <a:srcRect l="15268" t="15342" r="16359" b="25652"/>
          <a:stretch>
            <a:fillRect/>
          </a:stretch>
        </p:blipFill>
        <p:spPr bwMode="auto">
          <a:xfrm>
            <a:off x="755576" y="1268760"/>
            <a:ext cx="7416824" cy="3600400"/>
          </a:xfrm>
          <a:prstGeom prst="rect">
            <a:avLst/>
          </a:prstGeom>
          <a:noFill/>
          <a:ln w="9525">
            <a:noFill/>
            <a:miter lim="800000"/>
            <a:headEnd/>
            <a:tailEnd/>
          </a:ln>
        </p:spPr>
      </p:pic>
      <p:sp>
        <p:nvSpPr>
          <p:cNvPr id="16" name="Rectangle 15"/>
          <p:cNvSpPr/>
          <p:nvPr/>
        </p:nvSpPr>
        <p:spPr>
          <a:xfrm>
            <a:off x="1187624" y="4941168"/>
            <a:ext cx="6984776" cy="923330"/>
          </a:xfrm>
          <a:prstGeom prst="rect">
            <a:avLst/>
          </a:prstGeom>
        </p:spPr>
        <p:txBody>
          <a:bodyPr wrap="square">
            <a:spAutoFit/>
          </a:bodyPr>
          <a:lstStyle/>
          <a:p>
            <a:r>
              <a:rPr lang="fr-FR" dirty="0" smtClean="0">
                <a:hlinkClick r:id="rId3"/>
              </a:rPr>
              <a:t>https://catnat.net/de/veille-catastrophes/changements-climatiques/10151-une-carte-interactive-pour-montrer-les-consequences-dun-rechauffement-global-de-4dc</a:t>
            </a:r>
            <a:r>
              <a:rPr lang="fr-FR" dirty="0" smtClean="0"/>
              <a:t> </a:t>
            </a:r>
            <a:endParaRPr lang="fr-F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6731" t="20000" r="7691" b="10769"/>
          <a:stretch>
            <a:fillRect/>
          </a:stretch>
        </p:blipFill>
        <p:spPr bwMode="auto">
          <a:xfrm>
            <a:off x="214282" y="357166"/>
            <a:ext cx="6286544" cy="3178590"/>
          </a:xfrm>
          <a:prstGeom prst="rect">
            <a:avLst/>
          </a:prstGeom>
          <a:noFill/>
          <a:ln w="9525">
            <a:noFill/>
            <a:miter lim="800000"/>
            <a:headEnd/>
            <a:tailEnd/>
          </a:ln>
          <a:effectLst/>
        </p:spPr>
      </p:pic>
      <p:sp>
        <p:nvSpPr>
          <p:cNvPr id="5" name="Rectangle 4"/>
          <p:cNvSpPr/>
          <p:nvPr/>
        </p:nvSpPr>
        <p:spPr>
          <a:xfrm>
            <a:off x="285720" y="3714752"/>
            <a:ext cx="4572000" cy="923330"/>
          </a:xfrm>
          <a:prstGeom prst="rect">
            <a:avLst/>
          </a:prstGeom>
        </p:spPr>
        <p:txBody>
          <a:bodyPr>
            <a:spAutoFit/>
          </a:bodyPr>
          <a:lstStyle/>
          <a:p>
            <a:r>
              <a:rPr lang="fr-FR" dirty="0" smtClean="0">
                <a:hlinkClick r:id="rId3"/>
              </a:rPr>
              <a:t>https://fr.statista.com/themes/3658/les-catastrophes-naturelles-dans-le-monde/#</a:t>
            </a:r>
            <a:r>
              <a:rPr lang="fr-FR" dirty="0" smtClean="0">
                <a:hlinkClick r:id="rId3"/>
              </a:rPr>
              <a:t>dossierSummary</a:t>
            </a:r>
            <a:r>
              <a:rPr lang="fr-FR" dirty="0" smtClean="0"/>
              <a:t> </a:t>
            </a:r>
            <a:endParaRPr lang="fr-FR" dirty="0"/>
          </a:p>
        </p:txBody>
      </p:sp>
      <p:pic>
        <p:nvPicPr>
          <p:cNvPr id="1027" name="Picture 3"/>
          <p:cNvPicPr>
            <a:picLocks noChangeAspect="1" noChangeArrowheads="1"/>
          </p:cNvPicPr>
          <p:nvPr/>
        </p:nvPicPr>
        <p:blipFill>
          <a:blip r:embed="rId4"/>
          <a:srcRect l="7095" t="17568" r="9290" b="12162"/>
          <a:stretch>
            <a:fillRect/>
          </a:stretch>
        </p:blipFill>
        <p:spPr bwMode="auto">
          <a:xfrm>
            <a:off x="3786182" y="4214818"/>
            <a:ext cx="4500594" cy="2363948"/>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t="8976" r="24987" b="15370"/>
          <a:stretch>
            <a:fillRect/>
          </a:stretch>
        </p:blipFill>
        <p:spPr bwMode="auto">
          <a:xfrm>
            <a:off x="755576" y="548680"/>
            <a:ext cx="7488832" cy="4248472"/>
          </a:xfrm>
          <a:prstGeom prst="rect">
            <a:avLst/>
          </a:prstGeom>
          <a:noFill/>
          <a:ln w="9525">
            <a:noFill/>
            <a:miter lim="800000"/>
            <a:headEnd/>
            <a:tailEnd/>
          </a:ln>
        </p:spPr>
      </p:pic>
      <p:sp>
        <p:nvSpPr>
          <p:cNvPr id="5" name="Rectangle 4"/>
          <p:cNvSpPr/>
          <p:nvPr/>
        </p:nvSpPr>
        <p:spPr>
          <a:xfrm>
            <a:off x="1547664" y="4941168"/>
            <a:ext cx="6192688" cy="646331"/>
          </a:xfrm>
          <a:prstGeom prst="rect">
            <a:avLst/>
          </a:prstGeom>
        </p:spPr>
        <p:txBody>
          <a:bodyPr wrap="square">
            <a:spAutoFit/>
          </a:bodyPr>
          <a:lstStyle/>
          <a:p>
            <a:pPr lvl="0" fontAlgn="base">
              <a:spcBef>
                <a:spcPct val="0"/>
              </a:spcBef>
              <a:spcAft>
                <a:spcPct val="0"/>
              </a:spcAft>
            </a:pPr>
            <a:r>
              <a:rPr lang="fr-FR" u="sng" dirty="0" smtClean="0">
                <a:solidFill>
                  <a:srgbClr val="0066FF"/>
                </a:solidFill>
                <a:latin typeface="Times New Roman" pitchFamily="18" charset="0"/>
                <a:cs typeface="Arial" pitchFamily="34" charset="0"/>
                <a:hlinkClick r:id="rId3"/>
              </a:rPr>
              <a:t>http://flood.firetree.net/embed.php?w=1200&amp;h=700&amp;ll=46.227638,2.213749000000007&amp;zoom=5&amp;m=13</a:t>
            </a:r>
            <a:r>
              <a:rPr lang="fr-FR" u="sng" dirty="0" smtClean="0">
                <a:solidFill>
                  <a:srgbClr val="0066FF"/>
                </a:solidFill>
                <a:latin typeface="Times New Roman" pitchFamily="18" charset="0"/>
                <a:cs typeface="Arial" pitchFamily="34" charset="0"/>
              </a:rPr>
              <a:t> </a:t>
            </a:r>
            <a:endParaRPr lang="fr-FR" sz="4000" dirty="0" smtClean="0">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p:cNvPicPr>
            <a:picLocks noChangeAspect="1" noChangeArrowheads="1"/>
          </p:cNvPicPr>
          <p:nvPr/>
        </p:nvPicPr>
        <p:blipFill>
          <a:blip r:embed="rId2" cstate="print"/>
          <a:srcRect t="26535" r="2213" b="13835"/>
          <a:stretch>
            <a:fillRect/>
          </a:stretch>
        </p:blipFill>
        <p:spPr bwMode="auto">
          <a:xfrm>
            <a:off x="323528" y="332656"/>
            <a:ext cx="3652768" cy="2232248"/>
          </a:xfrm>
          <a:prstGeom prst="rect">
            <a:avLst/>
          </a:prstGeom>
          <a:noFill/>
          <a:ln w="9525" algn="in">
            <a:noFill/>
            <a:miter lim="800000"/>
            <a:headEnd/>
            <a:tailEnd/>
          </a:ln>
          <a:effectLst/>
        </p:spPr>
      </p:pic>
      <p:sp>
        <p:nvSpPr>
          <p:cNvPr id="5" name="Text Box 18"/>
          <p:cNvSpPr txBox="1">
            <a:spLocks noChangeArrowheads="1"/>
          </p:cNvSpPr>
          <p:nvPr/>
        </p:nvSpPr>
        <p:spPr bwMode="auto">
          <a:xfrm>
            <a:off x="1043608" y="2924944"/>
            <a:ext cx="2520280" cy="43204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800"/>
              </a:spcAft>
              <a:buClrTx/>
              <a:buSzTx/>
              <a:buFontTx/>
              <a:buNone/>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hlinkClick r:id="rId3"/>
              </a:rPr>
              <a:t>https://www.gouvernement.fr/risques</a:t>
            </a: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8370" name="Picture 2"/>
          <p:cNvPicPr>
            <a:picLocks noChangeAspect="1" noChangeArrowheads="1"/>
          </p:cNvPicPr>
          <p:nvPr/>
        </p:nvPicPr>
        <p:blipFill>
          <a:blip r:embed="rId4" cstate="print"/>
          <a:srcRect l="19500" t="8000" r="20500" b="12000"/>
          <a:stretch>
            <a:fillRect/>
          </a:stretch>
        </p:blipFill>
        <p:spPr bwMode="auto">
          <a:xfrm>
            <a:off x="3635896" y="2780928"/>
            <a:ext cx="4968552" cy="3726414"/>
          </a:xfrm>
          <a:prstGeom prst="rect">
            <a:avLst/>
          </a:prstGeom>
          <a:noFill/>
          <a:ln w="9525">
            <a:noFill/>
            <a:miter lim="800000"/>
            <a:headEnd/>
            <a:tailEnd/>
          </a:ln>
        </p:spPr>
      </p:pic>
      <p:pic>
        <p:nvPicPr>
          <p:cNvPr id="58371" name="Picture 3"/>
          <p:cNvPicPr>
            <a:picLocks noChangeAspect="1" noChangeArrowheads="1"/>
          </p:cNvPicPr>
          <p:nvPr/>
        </p:nvPicPr>
        <p:blipFill>
          <a:blip r:embed="rId5" cstate="print"/>
          <a:srcRect l="31944" t="7407" r="36806" b="11111"/>
          <a:stretch>
            <a:fillRect/>
          </a:stretch>
        </p:blipFill>
        <p:spPr bwMode="auto">
          <a:xfrm>
            <a:off x="899592" y="3284984"/>
            <a:ext cx="2232248" cy="3273963"/>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1760" y="4581128"/>
            <a:ext cx="4572000" cy="646331"/>
          </a:xfrm>
          <a:prstGeom prst="rect">
            <a:avLst/>
          </a:prstGeom>
        </p:spPr>
        <p:txBody>
          <a:bodyPr>
            <a:spAutoFit/>
          </a:bodyPr>
          <a:lstStyle/>
          <a:p>
            <a:pPr lvl="0" fontAlgn="base">
              <a:spcBef>
                <a:spcPct val="0"/>
              </a:spcBef>
              <a:spcAft>
                <a:spcPct val="0"/>
              </a:spcAft>
            </a:pPr>
            <a:r>
              <a:rPr lang="fr-FR" dirty="0" smtClean="0">
                <a:solidFill>
                  <a:srgbClr val="0000FF"/>
                </a:solidFill>
                <a:latin typeface="Times New Roman" pitchFamily="18" charset="0"/>
                <a:cs typeface="Arial" pitchFamily="34" charset="0"/>
              </a:rPr>
              <a:t>http://histoire-geo.ac-amiens.fr/1140-les-societes-face-aux-risques-l-ouragan-irma.html</a:t>
            </a:r>
            <a:endParaRPr lang="fr-FR" sz="2800" dirty="0" smtClean="0">
              <a:latin typeface="Arial" pitchFamily="34" charset="0"/>
              <a:cs typeface="Arial" pitchFamily="34" charset="0"/>
            </a:endParaRPr>
          </a:p>
        </p:txBody>
      </p:sp>
      <p:pic>
        <p:nvPicPr>
          <p:cNvPr id="51202" name="Picture 2"/>
          <p:cNvPicPr>
            <a:picLocks noChangeAspect="1" noChangeArrowheads="1"/>
          </p:cNvPicPr>
          <p:nvPr/>
        </p:nvPicPr>
        <p:blipFill>
          <a:blip r:embed="rId2" cstate="print"/>
          <a:srcRect l="9551" t="36788" r="6879" b="20763"/>
          <a:stretch>
            <a:fillRect/>
          </a:stretch>
        </p:blipFill>
        <p:spPr bwMode="auto">
          <a:xfrm>
            <a:off x="395536" y="620688"/>
            <a:ext cx="8316924" cy="2376264"/>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Appréhender le risque climatique </a:t>
            </a:r>
            <a:endParaRPr lang="fr-FR" dirty="0">
              <a:solidFill>
                <a:srgbClr val="FF0000"/>
              </a:solidFill>
            </a:endParaRPr>
          </a:p>
        </p:txBody>
      </p:sp>
      <p:pic>
        <p:nvPicPr>
          <p:cNvPr id="62466" name="Picture 2" descr="D:\mai\lettres\eltVideoWs-407819-5e26febb8d07b.jpeg"/>
          <p:cNvPicPr>
            <a:picLocks noChangeAspect="1" noChangeArrowheads="1"/>
          </p:cNvPicPr>
          <p:nvPr/>
        </p:nvPicPr>
        <p:blipFill>
          <a:blip r:embed="rId2" cstate="print"/>
          <a:srcRect/>
          <a:stretch>
            <a:fillRect/>
          </a:stretch>
        </p:blipFill>
        <p:spPr bwMode="auto">
          <a:xfrm>
            <a:off x="1187624" y="1484784"/>
            <a:ext cx="7040782" cy="396044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5984" y="357166"/>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fr-FR" b="1" dirty="0" smtClean="0"/>
              <a:t>Deux fois plus de catastrophes naturelles en 20 ans, le changement climatique premier responsable</a:t>
            </a:r>
          </a:p>
          <a:p>
            <a:r>
              <a:rPr lang="fr-FR" b="1" dirty="0" smtClean="0"/>
              <a:t>Les désastres naturels ont tué plus de 1,2 million de personnes depuis 2000, selon un rapport de l’ONU.</a:t>
            </a:r>
            <a:endParaRPr lang="fr-FR" b="1" dirty="0"/>
          </a:p>
        </p:txBody>
      </p:sp>
      <p:sp>
        <p:nvSpPr>
          <p:cNvPr id="2050" name="AutoShape 2" descr="Le nombre de catastrophes naturelles a été multiplié par deux en l’espace de 20 a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51" name="Picture 3"/>
          <p:cNvPicPr>
            <a:picLocks noChangeAspect="1" noChangeArrowheads="1"/>
          </p:cNvPicPr>
          <p:nvPr/>
        </p:nvPicPr>
        <p:blipFill>
          <a:blip r:embed="rId2"/>
          <a:srcRect l="19266" t="39633" r="38532" b="20733"/>
          <a:stretch>
            <a:fillRect/>
          </a:stretch>
        </p:blipFill>
        <p:spPr bwMode="auto">
          <a:xfrm>
            <a:off x="2214546" y="2428867"/>
            <a:ext cx="4643470" cy="272551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l="30082" t="32521" r="30081" b="32357"/>
          <a:stretch>
            <a:fillRect/>
          </a:stretch>
        </p:blipFill>
        <p:spPr bwMode="auto">
          <a:xfrm>
            <a:off x="857224" y="642918"/>
            <a:ext cx="7358114" cy="4054471"/>
          </a:xfrm>
          <a:prstGeom prst="rect">
            <a:avLst/>
          </a:prstGeom>
          <a:noFill/>
          <a:ln w="9525">
            <a:noFill/>
            <a:miter lim="800000"/>
            <a:headEnd/>
            <a:tailEnd/>
          </a:ln>
          <a:effectLst/>
        </p:spPr>
      </p:pic>
      <p:sp>
        <p:nvSpPr>
          <p:cNvPr id="5" name="Rectangle 4"/>
          <p:cNvSpPr/>
          <p:nvPr/>
        </p:nvSpPr>
        <p:spPr>
          <a:xfrm>
            <a:off x="1785918" y="4857760"/>
            <a:ext cx="4572000" cy="1200329"/>
          </a:xfrm>
          <a:prstGeom prst="rect">
            <a:avLst/>
          </a:prstGeom>
        </p:spPr>
        <p:txBody>
          <a:bodyPr>
            <a:spAutoFit/>
          </a:bodyPr>
          <a:lstStyle/>
          <a:p>
            <a:r>
              <a:rPr lang="fr-FR" dirty="0" smtClean="0">
                <a:hlinkClick r:id="rId3"/>
              </a:rPr>
              <a:t>https://</a:t>
            </a:r>
            <a:r>
              <a:rPr lang="fr-FR" dirty="0" smtClean="0">
                <a:hlinkClick r:id="rId3"/>
              </a:rPr>
              <a:t>www.nouvelobs.com/planete/20201012.OBS34639/deux-fois-plus-de-catastrophes-naturelles-en-20-ans-le-changement-climatique-premier-responsable.html</a:t>
            </a:r>
            <a:r>
              <a:rPr lang="fr-FR" dirty="0" smtClean="0"/>
              <a:t> </a:t>
            </a:r>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Illustration De L'intérieur De La Salle De Classe Vide | Vecteur Premi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51" name="Picture 3" descr="D:\mai\illustration-interieur-salle-classe-vide_212889-4619.jpg"/>
          <p:cNvPicPr>
            <a:picLocks noChangeAspect="1" noChangeArrowheads="1"/>
          </p:cNvPicPr>
          <p:nvPr/>
        </p:nvPicPr>
        <p:blipFill>
          <a:blip r:embed="rId2" cstate="print"/>
          <a:srcRect/>
          <a:stretch>
            <a:fillRect/>
          </a:stretch>
        </p:blipFill>
        <p:spPr bwMode="auto">
          <a:xfrm>
            <a:off x="-11629" y="0"/>
            <a:ext cx="9155629" cy="6858000"/>
          </a:xfrm>
          <a:prstGeom prst="rect">
            <a:avLst/>
          </a:prstGeom>
          <a:noFill/>
          <a:ln>
            <a:noFill/>
          </a:ln>
        </p:spPr>
      </p:pic>
      <p:sp>
        <p:nvSpPr>
          <p:cNvPr id="6" name="Rectangle 5"/>
          <p:cNvSpPr/>
          <p:nvPr/>
        </p:nvSpPr>
        <p:spPr>
          <a:xfrm>
            <a:off x="251520" y="692696"/>
            <a:ext cx="8417690" cy="1200329"/>
          </a:xfrm>
          <a:prstGeom prst="rect">
            <a:avLst/>
          </a:prstGeom>
          <a:noFill/>
          <a:ln>
            <a:noFill/>
          </a:ln>
        </p:spPr>
        <p:txBody>
          <a:bodyPr wrap="none" lIns="91440" tIns="45720" rIns="91440" bIns="45720">
            <a:spAutoFit/>
          </a:bodyPr>
          <a:lstStyle/>
          <a:p>
            <a:pPr algn="ctr"/>
            <a:r>
              <a:rPr lang="fr-FR" sz="72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LES RESSOURCES</a:t>
            </a:r>
            <a:endParaRPr lang="fr-FR" sz="72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AutoShape 4" descr="https://lh3.googleusercontent.com/proxy/nvBEBdmtMTD-Yye4wUHx7D6GRwvgM7JLZ3V50zyAtRNQqlCZrmjlj515cblYIhb9ZXnmWss-z1VolwuWH0BOleq4910jfMJeKEpjY1YWXmgV2fr6aH4VcCS8wuV-CtsCmj5BlPVMInMQA1C52SMRP8RNHg7Ppc7qeDAdjov78U50SVH_bODtle1GDw3DtzyoJlaLu778hVY3LZjG0wVFPTyjU94SCbx-4MtQS98hNRbYw9NkhuTG_f9_"/>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7589" name="Picture 5"/>
          <p:cNvPicPr>
            <a:picLocks noChangeAspect="1" noChangeArrowheads="1"/>
          </p:cNvPicPr>
          <p:nvPr/>
        </p:nvPicPr>
        <p:blipFill>
          <a:blip r:embed="rId2"/>
          <a:srcRect l="32502" t="25641" r="32342" b="26763"/>
          <a:stretch>
            <a:fillRect/>
          </a:stretch>
        </p:blipFill>
        <p:spPr bwMode="auto">
          <a:xfrm>
            <a:off x="2143108" y="2214554"/>
            <a:ext cx="4461628" cy="3775224"/>
          </a:xfrm>
          <a:prstGeom prst="rect">
            <a:avLst/>
          </a:prstGeom>
          <a:noFill/>
          <a:ln w="9525">
            <a:noFill/>
            <a:miter lim="800000"/>
            <a:headEnd/>
            <a:tailEnd/>
          </a:ln>
          <a:effectLst/>
        </p:spPr>
      </p:pic>
      <p:sp>
        <p:nvSpPr>
          <p:cNvPr id="8" name="Rectangle 7"/>
          <p:cNvSpPr/>
          <p:nvPr/>
        </p:nvSpPr>
        <p:spPr>
          <a:xfrm>
            <a:off x="428596" y="285728"/>
            <a:ext cx="8215370" cy="1477328"/>
          </a:xfrm>
          <a:prstGeom prst="rect">
            <a:avLst/>
          </a:prstGeom>
        </p:spPr>
        <p:txBody>
          <a:bodyPr wrap="square">
            <a:spAutoFit/>
          </a:bodyPr>
          <a:lstStyle/>
          <a:p>
            <a:pPr algn="ctr"/>
            <a:r>
              <a:rPr lang="fr-FR" b="1" u="sng" dirty="0" smtClean="0"/>
              <a:t>Catastrophes climatiques : 114 millions d’euros de dégâts en </a:t>
            </a:r>
            <a:r>
              <a:rPr lang="fr-FR" b="1" u="sng" dirty="0" smtClean="0"/>
              <a:t>2020</a:t>
            </a:r>
          </a:p>
          <a:p>
            <a:endParaRPr lang="fr-FR" b="1" dirty="0" smtClean="0"/>
          </a:p>
          <a:p>
            <a:pPr algn="just"/>
            <a:r>
              <a:rPr lang="fr-FR" b="1" dirty="0" smtClean="0"/>
              <a:t>D’après le décompte d’une ONG britannique, l’année 2020 a été marquée par quatorze événements météo extrêmes majeurs qui ont provoqué des milliers de morts et des dégâts d’une ampleur colossale.</a:t>
            </a:r>
            <a:endParaRPr lang="fr-FR" b="1" dirty="0"/>
          </a:p>
        </p:txBody>
      </p:sp>
      <p:sp>
        <p:nvSpPr>
          <p:cNvPr id="9" name="Rectangle 8"/>
          <p:cNvSpPr/>
          <p:nvPr/>
        </p:nvSpPr>
        <p:spPr>
          <a:xfrm>
            <a:off x="357158" y="6000768"/>
            <a:ext cx="8501122" cy="461665"/>
          </a:xfrm>
          <a:prstGeom prst="rect">
            <a:avLst/>
          </a:prstGeom>
        </p:spPr>
        <p:txBody>
          <a:bodyPr wrap="square">
            <a:spAutoFit/>
          </a:bodyPr>
          <a:lstStyle/>
          <a:p>
            <a:pPr algn="just"/>
            <a:r>
              <a:rPr lang="fr-FR" sz="1200" dirty="0" smtClean="0">
                <a:hlinkClick r:id="rId3"/>
              </a:rPr>
              <a:t>https://</a:t>
            </a:r>
            <a:r>
              <a:rPr lang="fr-FR" sz="1200" dirty="0" smtClean="0">
                <a:hlinkClick r:id="rId3"/>
              </a:rPr>
              <a:t>www.leparisien.fr/environnement/catastrophes-climatiques-114-millions-d-euros-de-degats-en-2020-27-12-2020-8416286.php</a:t>
            </a:r>
            <a:r>
              <a:rPr lang="fr-FR" sz="1200" dirty="0" smtClean="0"/>
              <a:t> </a:t>
            </a:r>
            <a:endParaRPr lang="fr-FR"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0817" t="11538" r="11298" b="5128"/>
          <a:stretch>
            <a:fillRect/>
          </a:stretch>
        </p:blipFill>
        <p:spPr bwMode="auto">
          <a:xfrm>
            <a:off x="683568" y="260648"/>
            <a:ext cx="7776864" cy="4680520"/>
          </a:xfrm>
          <a:prstGeom prst="rect">
            <a:avLst/>
          </a:prstGeom>
          <a:noFill/>
          <a:ln w="9525">
            <a:noFill/>
            <a:miter lim="800000"/>
            <a:headEnd/>
            <a:tailEnd/>
          </a:ln>
        </p:spPr>
      </p:pic>
      <p:sp>
        <p:nvSpPr>
          <p:cNvPr id="5" name="Rectangle 4"/>
          <p:cNvSpPr/>
          <p:nvPr/>
        </p:nvSpPr>
        <p:spPr>
          <a:xfrm>
            <a:off x="611560" y="5085184"/>
            <a:ext cx="7920880" cy="646331"/>
          </a:xfrm>
          <a:prstGeom prst="rect">
            <a:avLst/>
          </a:prstGeom>
        </p:spPr>
        <p:txBody>
          <a:bodyPr wrap="square">
            <a:spAutoFit/>
          </a:bodyPr>
          <a:lstStyle/>
          <a:p>
            <a:r>
              <a:rPr lang="fr-FR" dirty="0" smtClean="0">
                <a:hlinkClick r:id="rId3"/>
              </a:rPr>
              <a:t>https://germanwatch.org/sites/germanwatch.org/files/Indice%20mondial%20des%20risques%20climatiques%202019%20-%20R%C3%A9sum%C3%A9_0.pdf</a:t>
            </a:r>
            <a:r>
              <a:rPr lang="fr-FR" dirty="0" smtClean="0"/>
              <a:t> </a:t>
            </a:r>
            <a:endParaRPr lang="fr-F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83904" y="239844"/>
            <a:ext cx="8664041" cy="809469"/>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smtClean="0">
                <a:ln>
                  <a:noFill/>
                </a:ln>
                <a:solidFill>
                  <a:srgbClr val="FF0000"/>
                </a:solidFill>
                <a:effectLst/>
                <a:latin typeface="Times New Roman" pitchFamily="18" charset="0"/>
                <a:cs typeface="Arial" pitchFamily="34" charset="0"/>
              </a:rPr>
              <a:t>Quels sont les pays les plus vulnérables au changement climatique ?</a:t>
            </a:r>
          </a:p>
          <a:p>
            <a:pPr marL="0" marR="0" lvl="0" indent="0" algn="l" defTabSz="914400" rtl="0" eaLnBrk="1" fontAlgn="base" latinLnBrk="0" hangingPunct="1">
              <a:lnSpc>
                <a:spcPct val="100000"/>
              </a:lnSpc>
              <a:spcBef>
                <a:spcPct val="0"/>
              </a:spcBef>
              <a:spcAft>
                <a:spcPts val="1400"/>
              </a:spcAft>
              <a:buClrTx/>
              <a:buSzTx/>
              <a:buFontTx/>
              <a:buNone/>
              <a:tabLst/>
            </a:pPr>
            <a:r>
              <a:rPr kumimoji="0" lang="fr-FR" sz="1000" b="1" i="0" u="none" strike="noStrike" cap="none" normalizeH="0" baseline="0" smtClean="0">
                <a:ln>
                  <a:noFill/>
                </a:ln>
                <a:solidFill>
                  <a:srgbClr val="000000"/>
                </a:solidFill>
                <a:effectLst/>
                <a:latin typeface="Times New Roman" pitchFamily="18" charset="0"/>
                <a:cs typeface="Arial" pitchFamily="34" charset="0"/>
              </a:rPr>
              <a:t>Dans les dix prochaines années, un tiers de la production économique mondiale sera localisée dans les pays les plus durement frappés par le changement climatique, d'après une étude du cabinet Maplecroft.</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46083" name="Picture 3" descr="ill_3505101_1f63_climate_change_2014_press_countries_v01"/>
          <p:cNvPicPr>
            <a:picLocks noChangeAspect="1" noChangeArrowheads="1"/>
          </p:cNvPicPr>
          <p:nvPr/>
        </p:nvPicPr>
        <p:blipFill>
          <a:blip r:embed="rId2" cstate="print"/>
          <a:srcRect/>
          <a:stretch>
            <a:fillRect/>
          </a:stretch>
        </p:blipFill>
        <p:spPr bwMode="auto">
          <a:xfrm>
            <a:off x="180975" y="984250"/>
            <a:ext cx="4158854" cy="3138488"/>
          </a:xfrm>
          <a:prstGeom prst="rect">
            <a:avLst/>
          </a:prstGeom>
          <a:noFill/>
          <a:ln w="9525" algn="in">
            <a:noFill/>
            <a:miter lim="800000"/>
            <a:headEnd/>
            <a:tailEnd/>
          </a:ln>
          <a:effectLst/>
        </p:spPr>
      </p:pic>
      <p:sp>
        <p:nvSpPr>
          <p:cNvPr id="46084" name="Text Box 4"/>
          <p:cNvSpPr txBox="1">
            <a:spLocks noChangeArrowheads="1"/>
          </p:cNvSpPr>
          <p:nvPr/>
        </p:nvSpPr>
        <p:spPr bwMode="auto">
          <a:xfrm>
            <a:off x="198931" y="4264077"/>
            <a:ext cx="4320779" cy="503238"/>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sng" strike="noStrike" cap="none" normalizeH="0" baseline="0" smtClean="0">
                <a:ln>
                  <a:noFill/>
                </a:ln>
                <a:solidFill>
                  <a:srgbClr val="0066FF"/>
                </a:solidFill>
                <a:effectLst/>
                <a:latin typeface="Times New Roman" pitchFamily="18" charset="0"/>
                <a:cs typeface="Arial" pitchFamily="34" charset="0"/>
              </a:rPr>
              <a:t>https://www.lemonde.fr/planete/article/2013/10/30/quels-sont-les-pays-les-plus-vulnerables-au-changement-climatique_3505094_3244.html</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46085" name="Picture 5"/>
          <p:cNvPicPr>
            <a:picLocks noChangeAspect="1" noChangeArrowheads="1"/>
          </p:cNvPicPr>
          <p:nvPr/>
        </p:nvPicPr>
        <p:blipFill>
          <a:blip r:embed="rId3" cstate="print"/>
          <a:srcRect/>
          <a:stretch>
            <a:fillRect/>
          </a:stretch>
        </p:blipFill>
        <p:spPr bwMode="auto">
          <a:xfrm>
            <a:off x="4647029" y="1028831"/>
            <a:ext cx="3796181" cy="5338893"/>
          </a:xfrm>
          <a:prstGeom prst="rect">
            <a:avLst/>
          </a:prstGeom>
          <a:noFill/>
          <a:ln w="9525" algn="in">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3758" t="15590" r="6040" b="14253"/>
          <a:stretch>
            <a:fillRect/>
          </a:stretch>
        </p:blipFill>
        <p:spPr bwMode="auto">
          <a:xfrm>
            <a:off x="179511" y="260648"/>
            <a:ext cx="8723255" cy="3816424"/>
          </a:xfrm>
          <a:prstGeom prst="rect">
            <a:avLst/>
          </a:prstGeom>
          <a:noFill/>
          <a:ln w="9525">
            <a:noFill/>
            <a:miter lim="800000"/>
            <a:headEnd/>
            <a:tailEnd/>
          </a:ln>
        </p:spPr>
      </p:pic>
      <p:sp>
        <p:nvSpPr>
          <p:cNvPr id="5" name="Rectangle 4"/>
          <p:cNvSpPr/>
          <p:nvPr/>
        </p:nvSpPr>
        <p:spPr>
          <a:xfrm>
            <a:off x="539552" y="4221088"/>
            <a:ext cx="8064896" cy="646331"/>
          </a:xfrm>
          <a:prstGeom prst="rect">
            <a:avLst/>
          </a:prstGeom>
        </p:spPr>
        <p:txBody>
          <a:bodyPr wrap="square">
            <a:spAutoFit/>
          </a:bodyPr>
          <a:lstStyle/>
          <a:p>
            <a:r>
              <a:rPr lang="fr-FR" dirty="0" smtClean="0">
                <a:hlinkClick r:id="rId3"/>
              </a:rPr>
              <a:t>https://www.youtube.com/watch?v=S6sVlttWKb4&amp;list=PLrVWthPkPMmep6q403RFucyOClDpQOhNN</a:t>
            </a:r>
            <a:r>
              <a:rPr lang="fr-FR" dirty="0" smtClean="0"/>
              <a:t> </a:t>
            </a:r>
            <a:endParaRPr lang="fr-F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WordArt 2"/>
          <p:cNvSpPr>
            <a:spLocks noChangeArrowheads="1" noChangeShapeType="1" noTextEdit="1"/>
          </p:cNvSpPr>
          <p:nvPr/>
        </p:nvSpPr>
        <p:spPr bwMode="auto">
          <a:xfrm>
            <a:off x="244644" y="295041"/>
            <a:ext cx="4589860" cy="469900"/>
          </a:xfrm>
          <a:prstGeom prst="rect">
            <a:avLst/>
          </a:prstGeom>
        </p:spPr>
        <p:txBody>
          <a:bodyPr wrap="none" fromWordArt="1">
            <a:prstTxWarp prst="textPlain">
              <a:avLst>
                <a:gd name="adj" fmla="val 50000"/>
              </a:avLst>
            </a:prstTxWarp>
          </a:bodyPr>
          <a:lstStyle/>
          <a:p>
            <a:pPr algn="ctr" rtl="0"/>
            <a:r>
              <a:rPr lang="fr-FR" sz="3600" kern="10" spc="0" smtClean="0">
                <a:ln w="9525">
                  <a:solidFill>
                    <a:srgbClr val="FF0000"/>
                  </a:solidFill>
                  <a:round/>
                  <a:headEnd/>
                  <a:tailEnd/>
                </a:ln>
                <a:solidFill>
                  <a:srgbClr val="FF0000"/>
                </a:solidFill>
                <a:effectLst/>
                <a:latin typeface="Arial Black"/>
              </a:rPr>
              <a:t>Risque climatique systémique</a:t>
            </a:r>
            <a:endParaRPr lang="fr-FR" sz="3600" kern="10" spc="0">
              <a:ln w="9525">
                <a:solidFill>
                  <a:srgbClr val="FF0000"/>
                </a:solidFill>
                <a:round/>
                <a:headEnd/>
                <a:tailEnd/>
              </a:ln>
              <a:solidFill>
                <a:srgbClr val="FF0000"/>
              </a:solidFill>
              <a:effectLst/>
              <a:latin typeface="Arial Black"/>
            </a:endParaRPr>
          </a:p>
        </p:txBody>
      </p:sp>
      <p:pic>
        <p:nvPicPr>
          <p:cNvPr id="47107" name="Picture 3"/>
          <p:cNvPicPr>
            <a:picLocks noChangeAspect="1" noChangeArrowheads="1"/>
          </p:cNvPicPr>
          <p:nvPr/>
        </p:nvPicPr>
        <p:blipFill>
          <a:blip r:embed="rId2" cstate="print"/>
          <a:srcRect l="441" t="17831" r="2205" b="11623"/>
          <a:stretch>
            <a:fillRect/>
          </a:stretch>
        </p:blipFill>
        <p:spPr bwMode="auto">
          <a:xfrm>
            <a:off x="255888" y="885280"/>
            <a:ext cx="3634061" cy="2634497"/>
          </a:xfrm>
          <a:prstGeom prst="rect">
            <a:avLst/>
          </a:prstGeom>
          <a:noFill/>
          <a:ln w="9525" algn="in">
            <a:noFill/>
            <a:miter lim="800000"/>
            <a:headEnd/>
            <a:tailEnd/>
          </a:ln>
          <a:effectLst/>
        </p:spPr>
      </p:pic>
      <p:sp>
        <p:nvSpPr>
          <p:cNvPr id="47108" name="Text Box 4"/>
          <p:cNvSpPr txBox="1">
            <a:spLocks noChangeArrowheads="1"/>
          </p:cNvSpPr>
          <p:nvPr/>
        </p:nvSpPr>
        <p:spPr bwMode="auto">
          <a:xfrm>
            <a:off x="221320" y="3606435"/>
            <a:ext cx="3455194" cy="576263"/>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Times New Roman" pitchFamily="18" charset="0"/>
                <a:cs typeface="Arial" pitchFamily="34" charset="0"/>
              </a:rPr>
              <a:t>https://www.actioncontrelafaim.org/a-la-une/changement-climatique-quels-impacts-sur-la-faim/</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47109" name="Picture 5"/>
          <p:cNvPicPr>
            <a:picLocks noChangeAspect="1" noChangeArrowheads="1"/>
          </p:cNvPicPr>
          <p:nvPr/>
        </p:nvPicPr>
        <p:blipFill>
          <a:blip r:embed="rId3" cstate="print"/>
          <a:srcRect l="9259" t="15196" r="8202" b="7202"/>
          <a:stretch>
            <a:fillRect/>
          </a:stretch>
        </p:blipFill>
        <p:spPr bwMode="auto">
          <a:xfrm>
            <a:off x="4043968" y="930588"/>
            <a:ext cx="2645569" cy="2487613"/>
          </a:xfrm>
          <a:prstGeom prst="rect">
            <a:avLst/>
          </a:prstGeom>
          <a:noFill/>
          <a:ln w="9525" algn="in">
            <a:noFill/>
            <a:miter lim="800000"/>
            <a:headEnd/>
            <a:tailEnd/>
          </a:ln>
          <a:effectLst/>
        </p:spPr>
      </p:pic>
      <p:pic>
        <p:nvPicPr>
          <p:cNvPr id="47110" name="Picture 6"/>
          <p:cNvPicPr>
            <a:picLocks noChangeAspect="1" noChangeArrowheads="1"/>
          </p:cNvPicPr>
          <p:nvPr/>
        </p:nvPicPr>
        <p:blipFill>
          <a:blip r:embed="rId4" cstate="print"/>
          <a:srcRect l="20107" t="29630" r="20634" b="6879"/>
          <a:stretch>
            <a:fillRect/>
          </a:stretch>
        </p:blipFill>
        <p:spPr bwMode="auto">
          <a:xfrm>
            <a:off x="6757226" y="911564"/>
            <a:ext cx="2386774" cy="2556158"/>
          </a:xfrm>
          <a:prstGeom prst="rect">
            <a:avLst/>
          </a:prstGeom>
          <a:noFill/>
          <a:ln w="9525" algn="in">
            <a:noFill/>
            <a:miter lim="800000"/>
            <a:headEnd/>
            <a:tailEnd/>
          </a:ln>
          <a:effectLst/>
        </p:spPr>
      </p:pic>
      <p:sp>
        <p:nvSpPr>
          <p:cNvPr id="47111" name="Text Box 7"/>
          <p:cNvSpPr txBox="1">
            <a:spLocks noChangeArrowheads="1"/>
          </p:cNvSpPr>
          <p:nvPr/>
        </p:nvSpPr>
        <p:spPr bwMode="auto">
          <a:xfrm>
            <a:off x="3997104" y="3536093"/>
            <a:ext cx="2861072" cy="466725"/>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Times New Roman" pitchFamily="18" charset="0"/>
                <a:cs typeface="Arial" pitchFamily="34" charset="0"/>
              </a:rPr>
              <a:t>http://www.fao.org/3/a-av035f.pdf</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7112" name="Text Box 8"/>
          <p:cNvSpPr txBox="1">
            <a:spLocks noChangeArrowheads="1"/>
          </p:cNvSpPr>
          <p:nvPr/>
        </p:nvSpPr>
        <p:spPr bwMode="auto">
          <a:xfrm>
            <a:off x="6852144" y="3508532"/>
            <a:ext cx="2291856" cy="71913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https://www.alternatives-economiques.fr/risque-climatique-devient-risque-financier/00090677</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113" name="Text Box 9"/>
          <p:cNvSpPr txBox="1">
            <a:spLocks noChangeArrowheads="1"/>
          </p:cNvSpPr>
          <p:nvPr/>
        </p:nvSpPr>
        <p:spPr bwMode="auto">
          <a:xfrm>
            <a:off x="332691" y="4745481"/>
            <a:ext cx="8593951" cy="1655763"/>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sng" strike="noStrike" cap="none" normalizeH="0" baseline="0" dirty="0" smtClean="0">
                <a:ln>
                  <a:noFill/>
                </a:ln>
                <a:solidFill>
                  <a:srgbClr val="FF0000"/>
                </a:solidFill>
                <a:effectLst/>
                <a:latin typeface="Times New Roman" pitchFamily="18" charset="0"/>
                <a:cs typeface="Arial" pitchFamily="34" charset="0"/>
              </a:rPr>
              <a:t>Le changement climatique, principal responsable du doublement des catastrophes naturelles</a:t>
            </a:r>
          </a:p>
          <a:p>
            <a:pPr marL="0" marR="0" lvl="0" indent="0" algn="l" defTabSz="914400" rtl="0" eaLnBrk="1" fontAlgn="base" latinLnBrk="0" hangingPunct="1">
              <a:lnSpc>
                <a:spcPct val="100000"/>
              </a:lnSpc>
              <a:spcBef>
                <a:spcPct val="0"/>
              </a:spcBef>
              <a:spcAft>
                <a:spcPts val="1400"/>
              </a:spcAft>
              <a:buClrTx/>
              <a:buSzTx/>
              <a:buFontTx/>
              <a:buNone/>
              <a:tabLst/>
            </a:pPr>
            <a:r>
              <a:rPr kumimoji="0" lang="fr-FR" sz="1200" b="1" i="0" u="none" strike="noStrike" cap="none" normalizeH="0" baseline="0" dirty="0" smtClean="0">
                <a:ln>
                  <a:noFill/>
                </a:ln>
                <a:solidFill>
                  <a:srgbClr val="000000"/>
                </a:solidFill>
                <a:effectLst/>
                <a:latin typeface="Times New Roman" pitchFamily="18" charset="0"/>
                <a:cs typeface="Arial" pitchFamily="34" charset="0"/>
              </a:rPr>
              <a:t>Les faits    Le nombre de catastrophes naturelles a doublé en 20en raison des dérèglements climatiques, alerte un rapport de l’ONU. Depuis 2000, les désastres naturels ont tué plus de 1,2de personnes.</a:t>
            </a:r>
          </a:p>
          <a:p>
            <a:pPr marL="0" marR="0" lvl="0" indent="0" algn="l" defTabSz="914400" rtl="0" eaLnBrk="1" fontAlgn="base" latinLnBrk="0" hangingPunct="1">
              <a:lnSpc>
                <a:spcPct val="100000"/>
              </a:lnSpc>
              <a:spcBef>
                <a:spcPts val="1000"/>
              </a:spcBef>
              <a:spcAft>
                <a:spcPts val="1400"/>
              </a:spcAft>
              <a:buClrTx/>
              <a:buSzTx/>
              <a:buFontTx/>
              <a:buNone/>
              <a:tabLst/>
            </a:pPr>
            <a:r>
              <a:rPr kumimoji="0" lang="fr-FR" sz="1200" b="1" i="0" u="none" strike="noStrike" cap="none" normalizeH="0" baseline="0" dirty="0" smtClean="0">
                <a:ln>
                  <a:noFill/>
                </a:ln>
                <a:solidFill>
                  <a:srgbClr val="000000"/>
                </a:solidFill>
                <a:effectLst/>
                <a:latin typeface="Calibri Light" pitchFamily="34" charset="0"/>
                <a:cs typeface="Arial" pitchFamily="34" charset="0"/>
              </a:rPr>
              <a:t>https://www.la-croix.com/Le-changement-climatique-principal-responsable-doublement-catastrophes-naturelles-2020-10-12-1201119062</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Risque systémique </a:t>
            </a:r>
            <a:endParaRPr lang="fr-FR" dirty="0">
              <a:solidFill>
                <a:srgbClr val="FF0000"/>
              </a:solidFill>
            </a:endParaRPr>
          </a:p>
        </p:txBody>
      </p:sp>
      <p:pic>
        <p:nvPicPr>
          <p:cNvPr id="62466" name="Picture 2"/>
          <p:cNvPicPr>
            <a:picLocks noChangeAspect="1" noChangeArrowheads="1"/>
          </p:cNvPicPr>
          <p:nvPr/>
        </p:nvPicPr>
        <p:blipFill>
          <a:blip r:embed="rId2" cstate="print"/>
          <a:srcRect l="14099" t="39460" r="39043" b="13773"/>
          <a:stretch>
            <a:fillRect/>
          </a:stretch>
        </p:blipFill>
        <p:spPr bwMode="auto">
          <a:xfrm>
            <a:off x="2051720" y="1268760"/>
            <a:ext cx="4104456" cy="2304256"/>
          </a:xfrm>
          <a:prstGeom prst="rect">
            <a:avLst/>
          </a:prstGeom>
          <a:noFill/>
          <a:ln w="9525">
            <a:noFill/>
            <a:miter lim="800000"/>
            <a:headEnd/>
            <a:tailEnd/>
          </a:ln>
        </p:spPr>
      </p:pic>
      <p:sp>
        <p:nvSpPr>
          <p:cNvPr id="5" name="Rectangle 4"/>
          <p:cNvSpPr/>
          <p:nvPr/>
        </p:nvSpPr>
        <p:spPr>
          <a:xfrm>
            <a:off x="323528" y="3573016"/>
            <a:ext cx="8568952" cy="2677656"/>
          </a:xfrm>
          <a:prstGeom prst="rect">
            <a:avLst/>
          </a:prstGeom>
        </p:spPr>
        <p:txBody>
          <a:bodyPr wrap="square">
            <a:spAutoFit/>
          </a:bodyPr>
          <a:lstStyle/>
          <a:p>
            <a:r>
              <a:rPr lang="fr-FR" sz="1400" dirty="0" smtClean="0"/>
              <a:t>Avec la flambée des céréales, le spectre des émeutes de la faim refait surface. Quand la sécheresse touche les </a:t>
            </a:r>
            <a:r>
              <a:rPr lang="fr-FR" sz="1400" dirty="0" smtClean="0">
                <a:hlinkClick r:id="rId3"/>
              </a:rPr>
              <a:t>États-Unis</a:t>
            </a:r>
            <a:r>
              <a:rPr lang="fr-FR" sz="1400" dirty="0" smtClean="0"/>
              <a:t>, c'est toute la planète qui tremble : en un mois, les prix du maïs, du blé et du soja se sont envolés de 30 ou de 50 %, atteignant ou dépassant leur niveau de 2007-08 et faisant resurgir le spectre d'une crise alimentaire et des émeutes de la faim. "Alors qu'il y a quelques semaines nous étions optimistes, la situation s'est retournée d'un seul coup et nous sommes maintenant inquiets", reconnaît </a:t>
            </a:r>
            <a:r>
              <a:rPr lang="fr-FR" sz="1400" dirty="0" err="1" smtClean="0"/>
              <a:t>Abdolreza</a:t>
            </a:r>
            <a:r>
              <a:rPr lang="fr-FR" sz="1400" dirty="0" smtClean="0"/>
              <a:t> </a:t>
            </a:r>
            <a:r>
              <a:rPr lang="fr-FR" sz="1400" dirty="0" err="1" smtClean="0"/>
              <a:t>Abbassian</a:t>
            </a:r>
            <a:r>
              <a:rPr lang="fr-FR" sz="1400" dirty="0" smtClean="0"/>
              <a:t>, économiste pour l'</a:t>
            </a:r>
            <a:r>
              <a:rPr lang="fr-FR" sz="1400" dirty="0" smtClean="0">
                <a:hlinkClick r:id="rId4"/>
              </a:rPr>
              <a:t>Organisation des Nations unies pour l'alimentation et l'agriculture</a:t>
            </a:r>
            <a:r>
              <a:rPr lang="fr-FR" sz="1400" dirty="0" smtClean="0"/>
              <a:t> (FAO).</a:t>
            </a:r>
            <a:br>
              <a:rPr lang="fr-FR" sz="1400" dirty="0" smtClean="0"/>
            </a:br>
            <a:endParaRPr lang="fr-FR" sz="1400" dirty="0" smtClean="0"/>
          </a:p>
          <a:p>
            <a:r>
              <a:rPr lang="fr-FR" sz="1400" dirty="0" smtClean="0"/>
              <a:t>Il y a encore peu, la récolte mondiale de blé était attendue en léger recul mais tous les experts pensaient que ce serait compensé par une production record de maïs. Las, la sécheresse américaine a balayé toutes ces prévisions optimistes. Depuis le début du mois de juin, les grandes plaines agricoles américaines sont soumises à des températures extrêmes et à un sévère manque d'eau, ce qui endommage les cultures notamment de maïs et de soja.</a:t>
            </a:r>
            <a:endParaRPr lang="fr-FR" sz="1400" dirty="0"/>
          </a:p>
        </p:txBody>
      </p:sp>
      <p:sp>
        <p:nvSpPr>
          <p:cNvPr id="6" name="Rectangle 5"/>
          <p:cNvSpPr/>
          <p:nvPr/>
        </p:nvSpPr>
        <p:spPr>
          <a:xfrm>
            <a:off x="971600" y="6237312"/>
            <a:ext cx="7848872" cy="276999"/>
          </a:xfrm>
          <a:prstGeom prst="rect">
            <a:avLst/>
          </a:prstGeom>
        </p:spPr>
        <p:txBody>
          <a:bodyPr wrap="square">
            <a:spAutoFit/>
          </a:bodyPr>
          <a:lstStyle/>
          <a:p>
            <a:r>
              <a:rPr lang="fr-FR" sz="1200" b="1" dirty="0" smtClean="0">
                <a:solidFill>
                  <a:srgbClr val="FF0000"/>
                </a:solidFill>
              </a:rPr>
              <a:t>https://www.lepoint.fr/monde/le-spectre-des-emeutes-de-la-faim-refait-surface-20-07-2012-1487695_24.php</a:t>
            </a:r>
            <a:endParaRPr lang="fr-FR" sz="1200" b="1" dirty="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WordArt 2"/>
          <p:cNvSpPr>
            <a:spLocks noChangeArrowheads="1" noChangeShapeType="1" noTextEdit="1"/>
          </p:cNvSpPr>
          <p:nvPr/>
        </p:nvSpPr>
        <p:spPr bwMode="auto">
          <a:xfrm>
            <a:off x="138893" y="195705"/>
            <a:ext cx="4268391" cy="719138"/>
          </a:xfrm>
          <a:prstGeom prst="rect">
            <a:avLst/>
          </a:prstGeom>
        </p:spPr>
        <p:txBody>
          <a:bodyPr wrap="none" fromWordArt="1">
            <a:prstTxWarp prst="textPlain">
              <a:avLst>
                <a:gd name="adj" fmla="val 50000"/>
              </a:avLst>
            </a:prstTxWarp>
          </a:bodyPr>
          <a:lstStyle/>
          <a:p>
            <a:pPr algn="ctr" rtl="0"/>
            <a:r>
              <a:rPr lang="fr-FR" sz="3600" kern="10" spc="0" smtClean="0">
                <a:ln w="9525">
                  <a:solidFill>
                    <a:srgbClr val="FF0000"/>
                  </a:solidFill>
                  <a:round/>
                  <a:headEnd/>
                  <a:tailEnd/>
                </a:ln>
                <a:solidFill>
                  <a:srgbClr val="FF0000"/>
                </a:solidFill>
                <a:effectLst/>
                <a:latin typeface="Arial Black"/>
              </a:rPr>
              <a:t>Russie, fonte du permafrost</a:t>
            </a:r>
          </a:p>
          <a:p>
            <a:pPr algn="ctr" rtl="0"/>
            <a:r>
              <a:rPr lang="fr-FR" sz="3600" kern="10" spc="0" smtClean="0">
                <a:ln w="9525">
                  <a:solidFill>
                    <a:srgbClr val="FF0000"/>
                  </a:solidFill>
                  <a:round/>
                  <a:headEnd/>
                  <a:tailEnd/>
                </a:ln>
                <a:solidFill>
                  <a:srgbClr val="FF0000"/>
                </a:solidFill>
                <a:effectLst/>
                <a:latin typeface="Arial Black"/>
              </a:rPr>
              <a:t>virus et pollution</a:t>
            </a:r>
            <a:endParaRPr lang="fr-FR" sz="3600" kern="10" spc="0">
              <a:ln w="9525">
                <a:solidFill>
                  <a:srgbClr val="FF0000"/>
                </a:solidFill>
                <a:round/>
                <a:headEnd/>
                <a:tailEnd/>
              </a:ln>
              <a:solidFill>
                <a:srgbClr val="FF0000"/>
              </a:solidFill>
              <a:effectLst/>
              <a:latin typeface="Arial Black"/>
            </a:endParaRPr>
          </a:p>
        </p:txBody>
      </p:sp>
      <p:pic>
        <p:nvPicPr>
          <p:cNvPr id="48131" name="Picture 3"/>
          <p:cNvPicPr>
            <a:picLocks noChangeAspect="1" noChangeArrowheads="1"/>
          </p:cNvPicPr>
          <p:nvPr/>
        </p:nvPicPr>
        <p:blipFill>
          <a:blip r:embed="rId2" cstate="print"/>
          <a:srcRect/>
          <a:stretch>
            <a:fillRect/>
          </a:stretch>
        </p:blipFill>
        <p:spPr bwMode="auto">
          <a:xfrm>
            <a:off x="173032" y="920412"/>
            <a:ext cx="1929339" cy="1719171"/>
          </a:xfrm>
          <a:prstGeom prst="rect">
            <a:avLst/>
          </a:prstGeom>
          <a:noFill/>
          <a:ln w="9525" algn="in">
            <a:noFill/>
            <a:miter lim="800000"/>
            <a:headEnd/>
            <a:tailEnd/>
          </a:ln>
          <a:effectLst/>
        </p:spPr>
      </p:pic>
      <p:pic>
        <p:nvPicPr>
          <p:cNvPr id="48132" name="Picture 4"/>
          <p:cNvPicPr>
            <a:picLocks noChangeAspect="1" noChangeArrowheads="1"/>
          </p:cNvPicPr>
          <p:nvPr/>
        </p:nvPicPr>
        <p:blipFill>
          <a:blip r:embed="rId3" cstate="print"/>
          <a:srcRect/>
          <a:stretch>
            <a:fillRect/>
          </a:stretch>
        </p:blipFill>
        <p:spPr bwMode="auto">
          <a:xfrm>
            <a:off x="5969170" y="209862"/>
            <a:ext cx="2631437" cy="2732447"/>
          </a:xfrm>
          <a:prstGeom prst="rect">
            <a:avLst/>
          </a:prstGeom>
          <a:noFill/>
          <a:ln w="9525" algn="in">
            <a:noFill/>
            <a:miter lim="800000"/>
            <a:headEnd/>
            <a:tailEnd/>
          </a:ln>
          <a:effectLst/>
        </p:spPr>
      </p:pic>
      <p:sp>
        <p:nvSpPr>
          <p:cNvPr id="48133" name="Text Box 5"/>
          <p:cNvSpPr txBox="1">
            <a:spLocks noChangeArrowheads="1"/>
          </p:cNvSpPr>
          <p:nvPr/>
        </p:nvSpPr>
        <p:spPr bwMode="auto">
          <a:xfrm>
            <a:off x="165947" y="2650294"/>
            <a:ext cx="8547086" cy="226648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50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En Sibérie, la fin du permafrost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2625"/>
              </a:spcAft>
              <a:buClrTx/>
              <a:buSzTx/>
              <a:buFontTx/>
              <a:buNone/>
              <a:tabLst/>
            </a:pPr>
            <a:r>
              <a:rPr kumimoji="0" lang="fr-FR" sz="1200" b="0" i="0" u="none" strike="noStrike" cap="none" normalizeH="0" baseline="0" dirty="0" smtClean="0">
                <a:ln>
                  <a:noFill/>
                </a:ln>
                <a:solidFill>
                  <a:srgbClr val="323232"/>
                </a:solidFill>
                <a:effectLst/>
                <a:latin typeface="Times New Roman" pitchFamily="18" charset="0"/>
                <a:cs typeface="Arial" pitchFamily="34" charset="0"/>
              </a:rPr>
              <a:t>En Yakoutie, le réchauffement climatique provoque la fonte de sols jusqu'ici gelés toute l'année. Des </a:t>
            </a:r>
            <a:r>
              <a:rPr kumimoji="0" lang="fr-FR" sz="1200" b="0" i="0" u="none" strike="noStrike" cap="none" normalizeH="0" baseline="0" dirty="0" err="1" smtClean="0">
                <a:ln>
                  <a:noFill/>
                </a:ln>
                <a:solidFill>
                  <a:srgbClr val="323232"/>
                </a:solidFill>
                <a:effectLst/>
                <a:latin typeface="Times New Roman" pitchFamily="18" charset="0"/>
                <a:cs typeface="Arial" pitchFamily="34" charset="0"/>
              </a:rPr>
              <a:t>milliers’habitations</a:t>
            </a:r>
            <a:r>
              <a:rPr kumimoji="0" lang="fr-FR" sz="1200" b="0" i="0" u="none" strike="noStrike" cap="none" normalizeH="0" baseline="0" dirty="0" smtClean="0">
                <a:ln>
                  <a:noFill/>
                </a:ln>
                <a:solidFill>
                  <a:srgbClr val="323232"/>
                </a:solidFill>
                <a:effectLst/>
                <a:latin typeface="Times New Roman" pitchFamily="18" charset="0"/>
                <a:cs typeface="Arial" pitchFamily="34" charset="0"/>
              </a:rPr>
              <a:t> menacent de chavirer dans la boue en été, tandis que les villages du nord sont submergés par des inondations noires</a:t>
            </a:r>
          </a:p>
          <a:p>
            <a:pPr marL="0" marR="0" lvl="0" indent="0" algn="l" defTabSz="914400" rtl="0" eaLnBrk="1" fontAlgn="base" latinLnBrk="0" hangingPunct="1">
              <a:lnSpc>
                <a:spcPct val="100000"/>
              </a:lnSpc>
              <a:spcBef>
                <a:spcPct val="0"/>
              </a:spcBef>
              <a:spcAft>
                <a:spcPts val="2625"/>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On l’appelle en Russie le «gel éternel» et rien n’est plus fallacieux. Les </a:t>
            </a:r>
            <a:r>
              <a:rPr kumimoji="0" lang="fr-FR" sz="1200" b="0" i="0" u="none" strike="noStrike" cap="none" normalizeH="0" baseline="0" dirty="0" err="1" smtClean="0">
                <a:ln>
                  <a:noFill/>
                </a:ln>
                <a:solidFill>
                  <a:srgbClr val="000000"/>
                </a:solidFill>
                <a:effectLst/>
                <a:latin typeface="Times New Roman" pitchFamily="18" charset="0"/>
                <a:cs typeface="Arial" pitchFamily="34" charset="0"/>
              </a:rPr>
              <a:t>Yakoutes</a:t>
            </a: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 sont en train de l'apprendre à leurs dépens. La totalité de </a:t>
            </a:r>
            <a:r>
              <a:rPr kumimoji="0" lang="fr-FR" sz="1200" b="0" i="0" u="none" strike="noStrike" cap="none" normalizeH="0" baseline="0" dirty="0" err="1" smtClean="0">
                <a:ln>
                  <a:noFill/>
                </a:ln>
                <a:solidFill>
                  <a:srgbClr val="000000"/>
                </a:solidFill>
                <a:effectLst/>
                <a:latin typeface="Times New Roman" pitchFamily="18" charset="0"/>
                <a:cs typeface="Arial" pitchFamily="34" charset="0"/>
              </a:rPr>
              <a:t>cetteépublique</a:t>
            </a: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 perdue au fin fond de la Sibérie orientale, grande comme 72 fois la Suisse, repose sur le pergélisol (ou permafrost), </a:t>
            </a:r>
            <a:r>
              <a:rPr kumimoji="0" lang="fr-FR" sz="1200" b="0" i="0" u="none" strike="noStrike" cap="none" normalizeH="0" baseline="0" dirty="0" err="1" smtClean="0">
                <a:ln>
                  <a:noFill/>
                </a:ln>
                <a:solidFill>
                  <a:srgbClr val="000000"/>
                </a:solidFill>
                <a:effectLst/>
                <a:latin typeface="Times New Roman" pitchFamily="18" charset="0"/>
                <a:cs typeface="Arial" pitchFamily="34" charset="0"/>
              </a:rPr>
              <a:t>unede</a:t>
            </a: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 terre gelée d’une profondeur dépassant parfois 1000ètres. Où que l’on creuse le sol – même au milieu du bref été continental, au cours duquel la température atteint les 40°C – on tombe rapidement sur une terre dure comme du béton. Enfin, c’était le cas avant le réchauffement global. </a:t>
            </a:r>
            <a:endParaRPr kumimoji="0" lang="fr-FR" sz="1200" b="0" i="0" u="none" strike="noStrike" cap="none" normalizeH="0" baseline="0" dirty="0" smtClean="0">
              <a:ln>
                <a:noFill/>
              </a:ln>
              <a:solidFill>
                <a:srgbClr val="323232"/>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8134" name="Rectangle 6"/>
          <p:cNvSpPr>
            <a:spLocks noChangeArrowheads="1"/>
          </p:cNvSpPr>
          <p:nvPr/>
        </p:nvSpPr>
        <p:spPr bwMode="auto">
          <a:xfrm>
            <a:off x="427220" y="4991725"/>
            <a:ext cx="10431638" cy="144655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sng" strike="noStrike" cap="none" normalizeH="0" baseline="0" dirty="0" smtClean="0">
                <a:ln>
                  <a:noFill/>
                </a:ln>
                <a:solidFill>
                  <a:srgbClr val="000000"/>
                </a:solidFill>
                <a:effectLst/>
                <a:latin typeface="Times New Roman" pitchFamily="18" charset="0"/>
                <a:cs typeface="Arial" pitchFamily="34" charset="0"/>
                <a:hlinkClick r:id="rId4"/>
              </a:rPr>
              <a:t>https://www.lefigaro.fr/sciences/2014/03/03/01008-20140303ARTFIG00353-le-reveil-d-un-virus-geant-pris-dans-les-glaces.php</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1" i="0" u="sng" strike="noStrike" cap="none" normalizeH="0" baseline="0" dirty="0" smtClean="0">
                <a:ln>
                  <a:noFill/>
                </a:ln>
                <a:solidFill>
                  <a:srgbClr val="000000"/>
                </a:solidFill>
                <a:effectLst/>
                <a:latin typeface="Times New Roman" pitchFamily="18" charset="0"/>
                <a:cs typeface="Arial" pitchFamily="34" charset="0"/>
                <a:hlinkClick r:id="rId5"/>
              </a:rPr>
              <a:t>https://www.futura-sciences.com/planete/actualites/rechauffement-climatique-faut-il-craindre-liberation-virus-pathogenes-fonte-permafrost-decryptage-83908/</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1" i="0" u="sng" strike="noStrike" cap="none" normalizeH="0" baseline="0" dirty="0" smtClean="0">
                <a:ln>
                  <a:noFill/>
                </a:ln>
                <a:solidFill>
                  <a:srgbClr val="000000"/>
                </a:solidFill>
                <a:effectLst/>
                <a:latin typeface="Times New Roman" pitchFamily="18" charset="0"/>
                <a:cs typeface="Arial" pitchFamily="34" charset="0"/>
                <a:hlinkClick r:id="rId6"/>
              </a:rPr>
              <a:t>https://www.franceculture.fr/ecologie-et-environnement/co2-et-virus-oublies-le-permafrost-est-une-boite-de-pandore</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1" i="0" u="sng" strike="noStrike" cap="none" normalizeH="0" baseline="0" dirty="0" smtClean="0">
                <a:ln>
                  <a:noFill/>
                </a:ln>
                <a:solidFill>
                  <a:srgbClr val="000000"/>
                </a:solidFill>
                <a:effectLst/>
                <a:latin typeface="Times New Roman" pitchFamily="18" charset="0"/>
                <a:cs typeface="Arial" pitchFamily="34" charset="0"/>
                <a:hlinkClick r:id="rId7"/>
              </a:rPr>
              <a:t>https://www.sciencesetavenir.fr/tag_theme/fonte-des-glaces_8822/</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sng" strike="noStrike" cap="none" normalizeH="0" baseline="0" dirty="0" smtClean="0">
                <a:ln>
                  <a:noFill/>
                </a:ln>
                <a:solidFill>
                  <a:srgbClr val="0000FF"/>
                </a:solidFill>
                <a:effectLst/>
                <a:latin typeface="Times New Roman" pitchFamily="18" charset="0"/>
                <a:cs typeface="Arial" pitchFamily="34" charset="0"/>
                <a:hlinkClick r:id="rId8"/>
              </a:rPr>
              <a:t>https://www.letemps.ch/monde/siberie-fin-permafrost</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sng" strike="noStrike" cap="none" normalizeH="0" baseline="0" dirty="0" smtClean="0">
                <a:ln>
                  <a:noFill/>
                </a:ln>
                <a:solidFill>
                  <a:srgbClr val="0000FF"/>
                </a:solidFill>
                <a:effectLst/>
                <a:latin typeface="Times New Roman" pitchFamily="18" charset="0"/>
                <a:cs typeface="Arial" pitchFamily="34" charset="0"/>
              </a:rPr>
              <a:t>https://www.lemonde.fr/sciences/article/2017/10/09/le-permafrost-l-autre-menace-climatique_5198486_1650684.html </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sng" strike="noStrike" cap="none" normalizeH="0" baseline="0" dirty="0" smtClean="0">
                <a:ln>
                  <a:noFill/>
                </a:ln>
                <a:solidFill>
                  <a:srgbClr val="000000"/>
                </a:solidFill>
                <a:effectLst/>
                <a:latin typeface="Times New Roman" pitchFamily="18" charset="0"/>
                <a:cs typeface="Arial" pitchFamily="34" charset="0"/>
                <a:hlinkClick r:id="rId9"/>
              </a:rPr>
              <a:t>https://www.ouest-france.fr/sante/apres-lanthrax-la-crainte-du-retour-de-la-variole-4425668</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764704"/>
            <a:ext cx="4572000" cy="2862322"/>
          </a:xfrm>
          <a:prstGeom prst="rect">
            <a:avLst/>
          </a:prstGeom>
          <a:ln w="38100"/>
        </p:spPr>
        <p:style>
          <a:lnRef idx="2">
            <a:schemeClr val="accent2"/>
          </a:lnRef>
          <a:fillRef idx="1">
            <a:schemeClr val="lt1"/>
          </a:fillRef>
          <a:effectRef idx="0">
            <a:schemeClr val="accent2"/>
          </a:effectRef>
          <a:fontRef idx="minor">
            <a:schemeClr val="dk1"/>
          </a:fontRef>
        </p:style>
        <p:txBody>
          <a:bodyPr>
            <a:spAutoFit/>
          </a:bodyPr>
          <a:lstStyle/>
          <a:p>
            <a:r>
              <a:rPr lang="fr-FR" b="1" dirty="0" smtClean="0"/>
              <a:t>Cartes Inondations, incendies, niveau de la mer... L'Agence européenne de l'environnement alerte sur le réchauffement climatique </a:t>
            </a:r>
          </a:p>
          <a:p>
            <a:r>
              <a:rPr lang="fr-FR" dirty="0" smtClean="0"/>
              <a:t>Sur ces cartes, on constate par exemple que plusieurs régions françaises pourraient se retrouver sous l'eau, que les feux de forêts risquent de devenir plus fréquents et que la sécheresse devrait concerner encore plus de territoires.</a:t>
            </a:r>
            <a:endParaRPr lang="fr-FR" dirty="0"/>
          </a:p>
        </p:txBody>
      </p:sp>
      <p:sp>
        <p:nvSpPr>
          <p:cNvPr id="5" name="Rectangle 4"/>
          <p:cNvSpPr/>
          <p:nvPr/>
        </p:nvSpPr>
        <p:spPr>
          <a:xfrm>
            <a:off x="3203848" y="4437112"/>
            <a:ext cx="4572000" cy="1477328"/>
          </a:xfrm>
          <a:prstGeom prst="rect">
            <a:avLst/>
          </a:prstGeom>
        </p:spPr>
        <p:txBody>
          <a:bodyPr>
            <a:spAutoFit/>
          </a:bodyPr>
          <a:lstStyle/>
          <a:p>
            <a:r>
              <a:rPr lang="fr-FR" dirty="0" smtClean="0">
                <a:hlinkClick r:id="rId2"/>
              </a:rPr>
              <a:t>https://www.francetvinfo.fr/meteo/climat/cartes-inondations-incendies-niveau-de-la-mer-l-agence-europeenne-de-l-environnement-alerte-sur-les-consequences-du-rechauffement-climatique_3811201.html</a:t>
            </a:r>
            <a:r>
              <a:rPr lang="fr-FR" dirty="0" smtClean="0"/>
              <a:t> </a:t>
            </a:r>
            <a:endParaRPr lang="fr-FR" dirty="0"/>
          </a:p>
        </p:txBody>
      </p:sp>
      <p:pic>
        <p:nvPicPr>
          <p:cNvPr id="54274" name="Picture 2"/>
          <p:cNvPicPr>
            <a:picLocks noChangeAspect="1" noChangeArrowheads="1"/>
          </p:cNvPicPr>
          <p:nvPr/>
        </p:nvPicPr>
        <p:blipFill>
          <a:blip r:embed="rId3" cstate="print"/>
          <a:srcRect l="28125" t="9722" r="18750" b="6944"/>
          <a:stretch>
            <a:fillRect/>
          </a:stretch>
        </p:blipFill>
        <p:spPr bwMode="auto">
          <a:xfrm>
            <a:off x="160310" y="4221088"/>
            <a:ext cx="2774708" cy="2448272"/>
          </a:xfrm>
          <a:prstGeom prst="rect">
            <a:avLst/>
          </a:prstGeom>
          <a:noFill/>
          <a:ln w="9525">
            <a:noFill/>
            <a:miter lim="800000"/>
            <a:headEnd/>
            <a:tailEnd/>
          </a:ln>
        </p:spPr>
      </p:pic>
      <p:pic>
        <p:nvPicPr>
          <p:cNvPr id="54275" name="Picture 3"/>
          <p:cNvPicPr>
            <a:picLocks noChangeAspect="1" noChangeArrowheads="1"/>
          </p:cNvPicPr>
          <p:nvPr/>
        </p:nvPicPr>
        <p:blipFill>
          <a:blip r:embed="rId4" cstate="print"/>
          <a:srcRect l="19649" t="22840" r="20647" b="7295"/>
          <a:stretch>
            <a:fillRect/>
          </a:stretch>
        </p:blipFill>
        <p:spPr bwMode="auto">
          <a:xfrm>
            <a:off x="5292080" y="404664"/>
            <a:ext cx="3281903" cy="2160240"/>
          </a:xfrm>
          <a:prstGeom prst="rect">
            <a:avLst/>
          </a:prstGeom>
          <a:noFill/>
          <a:ln w="9525">
            <a:noFill/>
            <a:miter lim="800000"/>
            <a:headEnd/>
            <a:tailEnd/>
          </a:ln>
        </p:spPr>
      </p:pic>
      <p:sp>
        <p:nvSpPr>
          <p:cNvPr id="8" name="Rectangle 7"/>
          <p:cNvSpPr/>
          <p:nvPr/>
        </p:nvSpPr>
        <p:spPr>
          <a:xfrm>
            <a:off x="5220072" y="2708920"/>
            <a:ext cx="3563888" cy="1477328"/>
          </a:xfrm>
          <a:prstGeom prst="rect">
            <a:avLst/>
          </a:prstGeom>
        </p:spPr>
        <p:txBody>
          <a:bodyPr wrap="square">
            <a:spAutoFit/>
          </a:bodyPr>
          <a:lstStyle/>
          <a:p>
            <a:r>
              <a:rPr lang="fr-FR" dirty="0" smtClean="0">
                <a:hlinkClick r:id="rId5"/>
              </a:rPr>
              <a:t>https://www.statistiques.developpement-durable.gouv.fr/sites/default/files/2020-01/datalab-essentiel-202-risques-climatiques-janvier2020.pdf</a:t>
            </a:r>
            <a:r>
              <a:rPr lang="fr-FR" dirty="0" smtClean="0"/>
              <a:t> </a:t>
            </a:r>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WordArt 2"/>
          <p:cNvSpPr>
            <a:spLocks noChangeArrowheads="1" noChangeShapeType="1" noTextEdit="1"/>
          </p:cNvSpPr>
          <p:nvPr/>
        </p:nvSpPr>
        <p:spPr bwMode="auto">
          <a:xfrm>
            <a:off x="2011923" y="263682"/>
            <a:ext cx="4913710" cy="306388"/>
          </a:xfrm>
          <a:prstGeom prst="rect">
            <a:avLst/>
          </a:prstGeom>
        </p:spPr>
        <p:txBody>
          <a:bodyPr wrap="none" fromWordArt="1">
            <a:prstTxWarp prst="textPlain">
              <a:avLst>
                <a:gd name="adj" fmla="val 50000"/>
              </a:avLst>
            </a:prstTxWarp>
          </a:bodyPr>
          <a:lstStyle/>
          <a:p>
            <a:pPr algn="ctr" rtl="0"/>
            <a:r>
              <a:rPr lang="fr-FR" sz="3600" kern="10" spc="0" dirty="0" smtClean="0">
                <a:ln w="9525">
                  <a:solidFill>
                    <a:srgbClr val="FF0000"/>
                  </a:solidFill>
                  <a:round/>
                  <a:headEnd/>
                  <a:tailEnd/>
                </a:ln>
                <a:solidFill>
                  <a:srgbClr val="FF0000"/>
                </a:solidFill>
                <a:effectLst/>
                <a:latin typeface="Arial Black"/>
              </a:rPr>
              <a:t>La France face au risque climatique</a:t>
            </a:r>
            <a:endParaRPr lang="fr-FR" sz="3600" kern="10" spc="0" dirty="0">
              <a:ln w="9525">
                <a:solidFill>
                  <a:srgbClr val="FF0000"/>
                </a:solidFill>
                <a:round/>
                <a:headEnd/>
                <a:tailEnd/>
              </a:ln>
              <a:solidFill>
                <a:srgbClr val="FF0000"/>
              </a:solidFill>
              <a:effectLst/>
              <a:latin typeface="Arial Black"/>
            </a:endParaRPr>
          </a:p>
        </p:txBody>
      </p:sp>
      <p:pic>
        <p:nvPicPr>
          <p:cNvPr id="49155" name="Picture 3"/>
          <p:cNvPicPr>
            <a:picLocks noChangeAspect="1" noChangeArrowheads="1"/>
          </p:cNvPicPr>
          <p:nvPr/>
        </p:nvPicPr>
        <p:blipFill>
          <a:blip r:embed="rId2" cstate="print"/>
          <a:srcRect l="2489" t="9938" r="6665" b="18837"/>
          <a:stretch>
            <a:fillRect/>
          </a:stretch>
        </p:blipFill>
        <p:spPr bwMode="auto">
          <a:xfrm>
            <a:off x="218393" y="810537"/>
            <a:ext cx="2277470" cy="1788629"/>
          </a:xfrm>
          <a:prstGeom prst="rect">
            <a:avLst/>
          </a:prstGeom>
          <a:noFill/>
          <a:ln w="9525" algn="in">
            <a:noFill/>
            <a:miter lim="800000"/>
            <a:headEnd/>
            <a:tailEnd/>
          </a:ln>
          <a:effectLst/>
        </p:spPr>
      </p:pic>
      <p:sp>
        <p:nvSpPr>
          <p:cNvPr id="49156" name="Rectangle 4"/>
          <p:cNvSpPr>
            <a:spLocks noChangeArrowheads="1"/>
          </p:cNvSpPr>
          <p:nvPr/>
        </p:nvSpPr>
        <p:spPr bwMode="auto">
          <a:xfrm>
            <a:off x="157396" y="2129241"/>
            <a:ext cx="8634335" cy="495520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4 million de Français, 850 000 emplois, 165 000 bâtiments et 864 communes se trouvent menacés par la submersion marine en France. Il faut dire que 25 % des côtes souffrent de l'érosion. Ces données du ministère de l’Environnement sont relayées dans une note de la Fabrique écologique (1) publiée mi-juillet sur l'adaptation du littoral français au changement climatique.</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Celui-ci va encore aggraver les risques de submersion et d'érosion, préviennent les auteurs, alors que la densité de population sur le littoral métropolitain est 2,4 fois plus élevée que la moyenne nationale. Et qu'en 2040, les côtes françaises devraient même accueillir 40 % de la population.</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Le littoral apparaît de plus en plus vulnérable avec un trait de côte qui va se réduire comme peau de chagrin en raison de deux phénomènes liés au changement climatique : le déficit sédimentaire (dû à la réduction du débit des cours d’eau et à la modification des usages de l’eau) et l’augmentation de l’intensité des tempêtes. De plus, la hausse du niveau de la mer menacera également le littoral d'ici la fin du siècle.</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Les cinq départements les plus exposés au risque de submersions marines sont la Gironde, la Loire-Atlantique, la Seine-Maritime, le Nord et le Pas-de-Calais. Ils représentent à eux seuls 50 % de la population vulnérable au risque de submersion marine. En Nouvelle-Aquitaine, par exemple, le trait de côte devrait reculer de 65 mètres en moyenne dans les Landes et la Gironde à l’horizon 2050. À l’échelle européenne, ce sont 55 000 personnes qui pourraient être concernées par les submersions marines chaque année d’ici 2050, contre 10 000 aujourd’hui. Et la France fait partie des pays les plus à risque en Europe avec les Pays-Bas et le Royaume-Uni.  </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1" i="0" u="none" strike="noStrike" cap="none" normalizeH="0" baseline="0" dirty="0" smtClean="0">
                <a:ln>
                  <a:noFill/>
                </a:ln>
                <a:solidFill>
                  <a:srgbClr val="000000"/>
                </a:solidFill>
                <a:effectLst/>
                <a:latin typeface="Times New Roman" pitchFamily="18" charset="0"/>
                <a:cs typeface="Arial" pitchFamily="34" charset="0"/>
              </a:rPr>
              <a:t>La relocalisation, solution radicale</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La tempête </a:t>
            </a:r>
            <a:r>
              <a:rPr kumimoji="0" lang="fr-FR" sz="1200" b="0" i="0" u="none" strike="noStrike" cap="none" normalizeH="0" baseline="0" dirty="0" err="1" smtClean="0">
                <a:ln>
                  <a:noFill/>
                </a:ln>
                <a:solidFill>
                  <a:srgbClr val="000000"/>
                </a:solidFill>
                <a:effectLst/>
                <a:latin typeface="Times New Roman" pitchFamily="18" charset="0"/>
                <a:cs typeface="Arial" pitchFamily="34" charset="0"/>
              </a:rPr>
              <a:t>Xynthia</a:t>
            </a: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 de février 2010, qui avait fait 47 morts, le rappelle. Neuf ans plus tard, la France n’est toujours pas suffisamment préparée à ces risques, estiment les auteurs de La fabrique écologique. Seuls 60 % des territoires identifiés comme prioritaires sont dotés d’un plan de prévention des risques qui interdit les constructions ou les soumet à conditions. Mais même lorsque ces plans ont été mis en place, élus et riverains n’hésitent pas à saisir la justice pour les contourner.</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Les chercheurs listent plusieurs pistes d’actions qui pourraient être mises en place. La plus évidente, mais pas toujours efficace et coûteuse, est la construction d’ouvrages de protection tel que les digues. Ceux-ci couvrent actuellement 20 % du linéaire côtier. Une autre option consiste à s’appuyer sur les solutions fondées sur la nature (</a:t>
            </a:r>
            <a:r>
              <a:rPr kumimoji="0" lang="fr-FR" sz="1200" b="0" i="0" u="none" strike="noStrike" cap="none" normalizeH="0" baseline="0" dirty="0" err="1" smtClean="0">
                <a:ln>
                  <a:noFill/>
                </a:ln>
                <a:solidFill>
                  <a:srgbClr val="000000"/>
                </a:solidFill>
                <a:effectLst/>
                <a:latin typeface="Times New Roman" pitchFamily="18" charset="0"/>
                <a:cs typeface="Arial" pitchFamily="34" charset="0"/>
              </a:rPr>
              <a:t>végétalisation</a:t>
            </a: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 des dunes ou des falaises, herbiers...) mais celles-ci sont encore peu connues et déployées. Enfin, il existe aussi la possibilité, plus radicale, de relocaliser les activités et les habitants. Mais cela reste très difficile à mettre en place notamment en raison du coût que cela engendre. Une mission parlementaire sur le sujet doit rendre ses conclusions à l’automne prochain.</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sng" strike="noStrike" cap="none" normalizeH="0" baseline="0" dirty="0" smtClean="0">
                <a:ln>
                  <a:noFill/>
                </a:ln>
                <a:solidFill>
                  <a:srgbClr val="000000"/>
                </a:solidFill>
                <a:effectLst/>
                <a:latin typeface="Times New Roman" pitchFamily="18" charset="0"/>
                <a:cs typeface="Arial" pitchFamily="34" charset="0"/>
                <a:hlinkClick r:id="rId3"/>
              </a:rPr>
              <a:t>https://www.novethic.fr/actualite/environnement/biodiversite/isr-rse/le-changement-climatique-grignote-nos-cotes-et-menace-plus-d-un-million-de-francais-147571.html</a:t>
            </a: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l="2061"/>
          <a:stretch>
            <a:fillRect/>
          </a:stretch>
        </p:blipFill>
        <p:spPr bwMode="auto">
          <a:xfrm>
            <a:off x="252588" y="1"/>
            <a:ext cx="1804988" cy="3313113"/>
          </a:xfrm>
          <a:prstGeom prst="rect">
            <a:avLst/>
          </a:prstGeom>
          <a:noFill/>
          <a:ln w="9525" algn="in">
            <a:noFill/>
            <a:miter lim="800000"/>
            <a:headEnd/>
            <a:tailEnd/>
          </a:ln>
          <a:effectLst/>
        </p:spPr>
      </p:pic>
      <p:pic>
        <p:nvPicPr>
          <p:cNvPr id="50179" name="Picture 3"/>
          <p:cNvPicPr>
            <a:picLocks noChangeAspect="1" noChangeArrowheads="1"/>
          </p:cNvPicPr>
          <p:nvPr/>
        </p:nvPicPr>
        <p:blipFill>
          <a:blip r:embed="rId3" cstate="print"/>
          <a:srcRect/>
          <a:stretch>
            <a:fillRect/>
          </a:stretch>
        </p:blipFill>
        <p:spPr bwMode="auto">
          <a:xfrm>
            <a:off x="6897193" y="1"/>
            <a:ext cx="2063354" cy="2765425"/>
          </a:xfrm>
          <a:prstGeom prst="rect">
            <a:avLst/>
          </a:prstGeom>
          <a:noFill/>
          <a:ln w="9525" algn="in">
            <a:noFill/>
            <a:miter lim="800000"/>
            <a:headEnd/>
            <a:tailEnd/>
          </a:ln>
          <a:effectLst/>
        </p:spPr>
      </p:pic>
      <p:sp>
        <p:nvSpPr>
          <p:cNvPr id="50180" name="Text Box 4"/>
          <p:cNvSpPr txBox="1">
            <a:spLocks noChangeArrowheads="1"/>
          </p:cNvSpPr>
          <p:nvPr/>
        </p:nvSpPr>
        <p:spPr bwMode="auto">
          <a:xfrm>
            <a:off x="6605587" y="2789941"/>
            <a:ext cx="2538413" cy="43338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chemeClr val="bg1"/>
                </a:solidFill>
                <a:effectLst/>
                <a:latin typeface="Times New Roman" pitchFamily="18" charset="0"/>
                <a:cs typeface="Arial" pitchFamily="34" charset="0"/>
              </a:rPr>
              <a:t>https://www.catnat.net/images/stories/images_rechauffement/carte_hausse_ocean_france_181207.jpg</a:t>
            </a:r>
            <a:r>
              <a:rPr kumimoji="0" lang="fr-FR" sz="1200" b="0" i="0" u="none" strike="noStrike" cap="none" normalizeH="0" baseline="0" dirty="0" smtClean="0">
                <a:ln>
                  <a:noFill/>
                </a:ln>
                <a:solidFill>
                  <a:schemeClr val="bg1"/>
                </a:solidFill>
                <a:effectLst/>
                <a:latin typeface="Times New Roman" pitchFamily="18" charset="0"/>
                <a:cs typeface="Arial" pitchFamily="34" charset="0"/>
              </a:rPr>
              <a:t> </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50181" name="Text Box 5"/>
          <p:cNvSpPr txBox="1">
            <a:spLocks noChangeArrowheads="1"/>
          </p:cNvSpPr>
          <p:nvPr/>
        </p:nvSpPr>
        <p:spPr bwMode="auto">
          <a:xfrm>
            <a:off x="188431" y="3390536"/>
            <a:ext cx="4589860" cy="792163"/>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rgbClr val="000000"/>
                </a:solidFill>
                <a:effectLst/>
                <a:latin typeface="Times New Roman" pitchFamily="18" charset="0"/>
                <a:cs typeface="Arial" pitchFamily="34" charset="0"/>
              </a:rPr>
              <a:t>Réchauffement climatique : en France 377000 personnes menacées par la montée des eaux</a:t>
            </a:r>
          </a:p>
          <a:p>
            <a:pPr marL="0" marR="0" lvl="0" indent="0" algn="l" defTabSz="914400" rtl="0" eaLnBrk="1" fontAlgn="base" latinLnBrk="0" hangingPunct="1">
              <a:lnSpc>
                <a:spcPct val="100000"/>
              </a:lnSpc>
              <a:spcBef>
                <a:spcPts val="1000"/>
              </a:spcBef>
              <a:spcAft>
                <a:spcPct val="0"/>
              </a:spcAft>
              <a:buClrTx/>
              <a:buSzTx/>
              <a:buFontTx/>
              <a:buNone/>
              <a:tabLst/>
            </a:pPr>
            <a:r>
              <a:rPr kumimoji="0" lang="fr-FR" sz="1200" b="1" i="0" u="none" strike="noStrike" cap="none" normalizeH="0" baseline="0" smtClean="0">
                <a:ln>
                  <a:noFill/>
                </a:ln>
                <a:solidFill>
                  <a:srgbClr val="000000"/>
                </a:solidFill>
                <a:effectLst/>
                <a:latin typeface="Calibri Light" pitchFamily="34" charset="0"/>
                <a:cs typeface="Arial" pitchFamily="34" charset="0"/>
              </a:rPr>
              <a:t>Le rapport du Giec sur le réchauffement climatique des océans montre que la France est particulièrement exposée au risque d’inondations côtières.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50182" name="Picture 6"/>
          <p:cNvPicPr>
            <a:picLocks noChangeAspect="1" noChangeArrowheads="1"/>
          </p:cNvPicPr>
          <p:nvPr/>
        </p:nvPicPr>
        <p:blipFill>
          <a:blip r:embed="rId4" cstate="print"/>
          <a:srcRect/>
          <a:stretch>
            <a:fillRect/>
          </a:stretch>
        </p:blipFill>
        <p:spPr bwMode="auto">
          <a:xfrm>
            <a:off x="2778315" y="1"/>
            <a:ext cx="1955006" cy="2879725"/>
          </a:xfrm>
          <a:prstGeom prst="rect">
            <a:avLst/>
          </a:prstGeom>
          <a:noFill/>
          <a:ln w="9525" algn="in">
            <a:noFill/>
            <a:miter lim="800000"/>
            <a:headEnd/>
            <a:tailEnd/>
          </a:ln>
          <a:effectLst/>
        </p:spPr>
      </p:pic>
      <p:sp>
        <p:nvSpPr>
          <p:cNvPr id="50183" name="Text Box 7"/>
          <p:cNvSpPr txBox="1">
            <a:spLocks noChangeArrowheads="1"/>
          </p:cNvSpPr>
          <p:nvPr/>
        </p:nvSpPr>
        <p:spPr bwMode="auto">
          <a:xfrm>
            <a:off x="4757680" y="795183"/>
            <a:ext cx="1943100" cy="936625"/>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sng" strike="noStrike" cap="none" normalizeH="0" baseline="0" dirty="0" smtClean="0">
                <a:ln>
                  <a:noFill/>
                </a:ln>
                <a:solidFill>
                  <a:srgbClr val="0066FF"/>
                </a:solidFill>
                <a:effectLst/>
                <a:latin typeface="Times New Roman" pitchFamily="18" charset="0"/>
                <a:cs typeface="Arial" pitchFamily="34" charset="0"/>
              </a:rPr>
              <a:t>https://www.leparisien.fr/environnement/rechauffement-climatique-en-france-377000-personnes-menacees-par-la-montee-des-eaux-25-09-2019-8159268.php</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0184" name="Picture 8"/>
          <p:cNvPicPr>
            <a:picLocks noChangeAspect="1" noChangeArrowheads="1"/>
          </p:cNvPicPr>
          <p:nvPr/>
        </p:nvPicPr>
        <p:blipFill>
          <a:blip r:embed="rId5" cstate="print"/>
          <a:srcRect/>
          <a:stretch>
            <a:fillRect/>
          </a:stretch>
        </p:blipFill>
        <p:spPr bwMode="auto">
          <a:xfrm>
            <a:off x="4765155" y="3222886"/>
            <a:ext cx="2126749" cy="3320321"/>
          </a:xfrm>
          <a:prstGeom prst="rect">
            <a:avLst/>
          </a:prstGeom>
          <a:noFill/>
          <a:ln w="9525" algn="in">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476672"/>
            <a:ext cx="4824536" cy="6093976"/>
          </a:xfrm>
          <a:prstGeom prst="rect">
            <a:avLst/>
          </a:prstGeom>
        </p:spPr>
        <p:txBody>
          <a:bodyPr wrap="square">
            <a:spAutoFit/>
          </a:bodyPr>
          <a:lstStyle/>
          <a:p>
            <a:r>
              <a:rPr lang="fr-FR" sz="2000" b="1" dirty="0" smtClean="0">
                <a:solidFill>
                  <a:srgbClr val="FF0000"/>
                </a:solidFill>
              </a:rPr>
              <a:t>Partie 1: Les sociétés confrontées aux risques</a:t>
            </a:r>
          </a:p>
          <a:p>
            <a:r>
              <a:rPr lang="fr-FR" dirty="0" smtClean="0"/>
              <a:t>-</a:t>
            </a:r>
            <a:r>
              <a:rPr lang="fr-FR" dirty="0" smtClean="0">
                <a:solidFill>
                  <a:srgbClr val="0070C0"/>
                </a:solidFill>
              </a:rPr>
              <a:t>Multiplicité des risques </a:t>
            </a:r>
          </a:p>
          <a:p>
            <a:r>
              <a:rPr lang="fr-FR" dirty="0" smtClean="0">
                <a:solidFill>
                  <a:srgbClr val="0070C0"/>
                </a:solidFill>
              </a:rPr>
              <a:t>(sanitaire, technologique, naturels,…), enjeu, aléa,…localisé les risques  et les conséquences</a:t>
            </a:r>
          </a:p>
          <a:p>
            <a:r>
              <a:rPr lang="fr-FR" b="1" dirty="0" smtClean="0">
                <a:solidFill>
                  <a:srgbClr val="0070C0"/>
                </a:solidFill>
                <a:effectLst>
                  <a:outerShdw blurRad="38100" dist="38100" dir="2700000" algn="tl">
                    <a:srgbClr val="000000">
                      <a:alpha val="43137"/>
                    </a:srgbClr>
                  </a:outerShdw>
                </a:effectLst>
              </a:rPr>
              <a:t>Capacité</a:t>
            </a:r>
            <a:r>
              <a:rPr lang="fr-FR" dirty="0" smtClean="0">
                <a:solidFill>
                  <a:srgbClr val="0070C0"/>
                </a:solidFill>
              </a:rPr>
              <a:t>: savoir localiser les risques </a:t>
            </a:r>
          </a:p>
          <a:p>
            <a:endParaRPr lang="fr-FR" sz="2000" dirty="0" smtClean="0"/>
          </a:p>
          <a:p>
            <a:r>
              <a:rPr lang="fr-FR" sz="2000" b="1" dirty="0" smtClean="0">
                <a:solidFill>
                  <a:srgbClr val="FF0000"/>
                </a:solidFill>
              </a:rPr>
              <a:t>Partie 2: Le risque climatique</a:t>
            </a:r>
            <a:r>
              <a:rPr lang="fr-FR" sz="2000" dirty="0" smtClean="0">
                <a:solidFill>
                  <a:srgbClr val="FF0000"/>
                </a:solidFill>
              </a:rPr>
              <a:t>, </a:t>
            </a:r>
            <a:r>
              <a:rPr lang="fr-FR" sz="2000" b="1" dirty="0" smtClean="0">
                <a:solidFill>
                  <a:srgbClr val="FF0000"/>
                </a:solidFill>
              </a:rPr>
              <a:t>un risque systémique</a:t>
            </a:r>
          </a:p>
          <a:p>
            <a:r>
              <a:rPr lang="fr-FR" dirty="0" smtClean="0">
                <a:solidFill>
                  <a:srgbClr val="00B050"/>
                </a:solidFill>
              </a:rPr>
              <a:t>-Le changement climatique et son effet dans le monde / multiplication des catastrophes</a:t>
            </a:r>
          </a:p>
          <a:p>
            <a:endParaRPr lang="fr-FR" dirty="0" smtClean="0">
              <a:solidFill>
                <a:srgbClr val="00B050"/>
              </a:solidFill>
            </a:endParaRPr>
          </a:p>
          <a:p>
            <a:r>
              <a:rPr lang="fr-FR" dirty="0" smtClean="0">
                <a:solidFill>
                  <a:srgbClr val="00B050"/>
                </a:solidFill>
              </a:rPr>
              <a:t>La fonte des glaces: les virus fantômes</a:t>
            </a:r>
          </a:p>
          <a:p>
            <a:endParaRPr lang="fr-FR" dirty="0" smtClean="0"/>
          </a:p>
          <a:p>
            <a:r>
              <a:rPr lang="fr-FR" sz="2000" b="1" dirty="0" smtClean="0">
                <a:solidFill>
                  <a:srgbClr val="FF0000"/>
                </a:solidFill>
              </a:rPr>
              <a:t>Partie 3: gestion</a:t>
            </a:r>
          </a:p>
          <a:p>
            <a:r>
              <a:rPr lang="fr-FR" dirty="0" smtClean="0"/>
              <a:t>Une gestion des catastrophes</a:t>
            </a:r>
          </a:p>
          <a:p>
            <a:r>
              <a:rPr lang="fr-FR" dirty="0" smtClean="0"/>
              <a:t>protection, prévention, mitigation.</a:t>
            </a:r>
          </a:p>
          <a:p>
            <a:r>
              <a:rPr lang="fr-FR" dirty="0" smtClean="0"/>
              <a:t>Inégalité face aux risques </a:t>
            </a:r>
          </a:p>
          <a:p>
            <a:r>
              <a:rPr lang="fr-FR" dirty="0" smtClean="0"/>
              <a:t>Capacité: la couverture médiatique d’un événement </a:t>
            </a:r>
          </a:p>
          <a:p>
            <a:r>
              <a:rPr lang="fr-FR" dirty="0" smtClean="0">
                <a:effectLst>
                  <a:outerShdw blurRad="38100" dist="38100" dir="2700000" algn="tl">
                    <a:srgbClr val="000000">
                      <a:alpha val="43137"/>
                    </a:srgbClr>
                  </a:outerShdw>
                </a:effectLst>
              </a:rPr>
              <a:t>Capacité</a:t>
            </a:r>
            <a:r>
              <a:rPr lang="fr-FR" dirty="0" smtClean="0"/>
              <a:t>: critique d’un PPRI</a:t>
            </a:r>
            <a:endParaRPr lang="fr-FR" dirty="0"/>
          </a:p>
        </p:txBody>
      </p:sp>
      <p:sp>
        <p:nvSpPr>
          <p:cNvPr id="3" name="ZoneTexte 2"/>
          <p:cNvSpPr txBox="1"/>
          <p:nvPr/>
        </p:nvSpPr>
        <p:spPr>
          <a:xfrm>
            <a:off x="5868144" y="836712"/>
            <a:ext cx="2592288" cy="1200329"/>
          </a:xfrm>
          <a:prstGeom prst="rect">
            <a:avLst/>
          </a:prstGeom>
          <a:noFill/>
        </p:spPr>
        <p:txBody>
          <a:bodyPr wrap="square" rtlCol="0">
            <a:spAutoFit/>
          </a:bodyPr>
          <a:lstStyle/>
          <a:p>
            <a:r>
              <a:rPr lang="fr-FR" dirty="0" smtClean="0">
                <a:solidFill>
                  <a:srgbClr val="0070C0"/>
                </a:solidFill>
              </a:rPr>
              <a:t>-Fukushima, des risques combinés</a:t>
            </a:r>
          </a:p>
          <a:p>
            <a:r>
              <a:rPr lang="fr-FR" dirty="0" smtClean="0">
                <a:solidFill>
                  <a:srgbClr val="0070C0"/>
                </a:solidFill>
              </a:rPr>
              <a:t>-Des sociétés soumises aux risques ( CAPACITE)</a:t>
            </a:r>
            <a:endParaRPr lang="fr-FR" dirty="0">
              <a:solidFill>
                <a:srgbClr val="0070C0"/>
              </a:solidFill>
            </a:endParaRPr>
          </a:p>
        </p:txBody>
      </p:sp>
      <p:sp>
        <p:nvSpPr>
          <p:cNvPr id="5" name="ZoneTexte 4"/>
          <p:cNvSpPr txBox="1"/>
          <p:nvPr/>
        </p:nvSpPr>
        <p:spPr>
          <a:xfrm>
            <a:off x="5868144" y="2333685"/>
            <a:ext cx="2736304" cy="4801314"/>
          </a:xfrm>
          <a:prstGeom prst="rect">
            <a:avLst/>
          </a:prstGeom>
          <a:noFill/>
        </p:spPr>
        <p:txBody>
          <a:bodyPr wrap="square" rtlCol="0">
            <a:spAutoFit/>
          </a:bodyPr>
          <a:lstStyle/>
          <a:p>
            <a:r>
              <a:rPr lang="fr-FR" dirty="0" smtClean="0">
                <a:solidFill>
                  <a:srgbClr val="00B050"/>
                </a:solidFill>
              </a:rPr>
              <a:t>-Le risque climatique et systémique </a:t>
            </a:r>
          </a:p>
          <a:p>
            <a:r>
              <a:rPr lang="fr-FR" dirty="0" smtClean="0">
                <a:solidFill>
                  <a:srgbClr val="00B050"/>
                </a:solidFill>
              </a:rPr>
              <a:t>-Les virus fantômes et la fonte du pergélisol</a:t>
            </a:r>
          </a:p>
          <a:p>
            <a:r>
              <a:rPr lang="fr-FR" dirty="0" smtClean="0">
                <a:solidFill>
                  <a:srgbClr val="00B050"/>
                </a:solidFill>
              </a:rPr>
              <a:t>-France, érosion et submersion</a:t>
            </a:r>
          </a:p>
          <a:p>
            <a:r>
              <a:rPr lang="fr-FR" dirty="0" smtClean="0">
                <a:solidFill>
                  <a:srgbClr val="00B050"/>
                </a:solidFill>
              </a:rPr>
              <a:t>-Inégale vulnérabilité: </a:t>
            </a:r>
          </a:p>
          <a:p>
            <a:r>
              <a:rPr lang="fr-FR" dirty="0" smtClean="0">
                <a:solidFill>
                  <a:srgbClr val="00B050"/>
                </a:solidFill>
              </a:rPr>
              <a:t>Pays –Bas et Bangladesh.</a:t>
            </a:r>
          </a:p>
          <a:p>
            <a:endParaRPr lang="fr-FR" dirty="0" smtClean="0"/>
          </a:p>
          <a:p>
            <a:endParaRPr lang="fr-FR" dirty="0" smtClean="0"/>
          </a:p>
          <a:p>
            <a:r>
              <a:rPr lang="fr-FR" dirty="0" smtClean="0"/>
              <a:t>-</a:t>
            </a:r>
            <a:r>
              <a:rPr lang="fr-FR" dirty="0" err="1" smtClean="0"/>
              <a:t>Lubrizol</a:t>
            </a:r>
            <a:r>
              <a:rPr lang="fr-FR" dirty="0" smtClean="0"/>
              <a:t> (CAPACITE)</a:t>
            </a:r>
          </a:p>
          <a:p>
            <a:r>
              <a:rPr lang="fr-FR" dirty="0" smtClean="0"/>
              <a:t>-Tempête Alex</a:t>
            </a:r>
          </a:p>
          <a:p>
            <a:r>
              <a:rPr lang="fr-FR" dirty="0" smtClean="0"/>
              <a:t>-Risque de crue centennale ou submersion  littorale</a:t>
            </a:r>
          </a:p>
          <a:p>
            <a:r>
              <a:rPr lang="fr-FR" dirty="0" smtClean="0"/>
              <a:t>PPRI (CAPACITE)</a:t>
            </a:r>
          </a:p>
          <a:p>
            <a:endParaRPr lang="fr-FR" dirty="0" smtClean="0"/>
          </a:p>
          <a:p>
            <a:endParaRPr lang="fr-F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WordArt 2"/>
          <p:cNvSpPr>
            <a:spLocks noChangeArrowheads="1" noChangeShapeType="1" noTextEdit="1"/>
          </p:cNvSpPr>
          <p:nvPr/>
        </p:nvSpPr>
        <p:spPr bwMode="auto">
          <a:xfrm rot="5400000">
            <a:off x="-967880" y="1355862"/>
            <a:ext cx="2533650" cy="211931"/>
          </a:xfrm>
          <a:prstGeom prst="rect">
            <a:avLst/>
          </a:prstGeom>
        </p:spPr>
        <p:txBody>
          <a:bodyPr vert="wordArtVert" wrap="none" fromWordArt="1">
            <a:prstTxWarp prst="textPlain">
              <a:avLst>
                <a:gd name="adj" fmla="val 50000"/>
              </a:avLst>
            </a:prstTxWarp>
          </a:bodyPr>
          <a:lstStyle/>
          <a:p>
            <a:pPr algn="ctr" rtl="0" fontAlgn="auto"/>
            <a:r>
              <a:rPr lang="fr-FR" sz="3600" kern="10" spc="0" smtClean="0">
                <a:ln w="9525">
                  <a:solidFill>
                    <a:srgbClr val="FF0000"/>
                  </a:solidFill>
                  <a:round/>
                  <a:headEnd/>
                  <a:tailEnd/>
                </a:ln>
                <a:solidFill>
                  <a:srgbClr val="FF0000"/>
                </a:solidFill>
                <a:effectLst/>
                <a:latin typeface="Arial Black"/>
              </a:rPr>
              <a:t>SITUATION</a:t>
            </a:r>
            <a:endParaRPr lang="fr-FR" sz="3600" kern="10" spc="0">
              <a:ln w="9525">
                <a:solidFill>
                  <a:srgbClr val="FF0000"/>
                </a:solidFill>
                <a:round/>
                <a:headEnd/>
                <a:tailEnd/>
              </a:ln>
              <a:solidFill>
                <a:srgbClr val="FF0000"/>
              </a:solidFill>
              <a:effectLst/>
              <a:latin typeface="Arial Black"/>
            </a:endParaRPr>
          </a:p>
        </p:txBody>
      </p:sp>
      <p:sp>
        <p:nvSpPr>
          <p:cNvPr id="51204" name="Rectangle 4"/>
          <p:cNvSpPr>
            <a:spLocks noChangeArrowheads="1"/>
          </p:cNvSpPr>
          <p:nvPr/>
        </p:nvSpPr>
        <p:spPr bwMode="auto">
          <a:xfrm>
            <a:off x="1427812" y="218075"/>
            <a:ext cx="5036696" cy="120032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000000"/>
                </a:solidFill>
                <a:effectLst/>
                <a:latin typeface="Times New Roman" pitchFamily="18" charset="0"/>
                <a:cs typeface="Times New Roman" pitchFamily="18" charset="0"/>
              </a:rPr>
              <a:t>Clap de fin pour l'immeuble le Signal à </a:t>
            </a:r>
            <a:r>
              <a:rPr kumimoji="0" lang="fr-FR" sz="2400" b="1" i="0" u="none" strike="noStrike" cap="none" normalizeH="0" baseline="0" dirty="0" err="1" smtClean="0">
                <a:ln>
                  <a:noFill/>
                </a:ln>
                <a:solidFill>
                  <a:srgbClr val="000000"/>
                </a:solidFill>
                <a:effectLst/>
                <a:latin typeface="Times New Roman" pitchFamily="18" charset="0"/>
                <a:cs typeface="Times New Roman" pitchFamily="18" charset="0"/>
              </a:rPr>
              <a:t>Soulac</a:t>
            </a:r>
            <a:endParaRPr kumimoji="0" lang="fr-FR" sz="2400" b="1"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sng" strike="noStrike" cap="none" normalizeH="0" baseline="0" dirty="0" smtClean="0">
                <a:ln>
                  <a:noFill/>
                </a:ln>
                <a:solidFill>
                  <a:srgbClr val="000000"/>
                </a:solidFill>
                <a:effectLst/>
                <a:latin typeface="Times New Roman" pitchFamily="18" charset="0"/>
                <a:cs typeface="Arial" pitchFamily="34" charset="0"/>
                <a:hlinkClick r:id="rId2"/>
              </a:rPr>
              <a:t>https://www.francebleu.fr/infos/faits-divers-justice/clap-de-fin-pour-l-immeuble-le-signal-soulac-1390476487</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05" name="Picture 5"/>
          <p:cNvPicPr>
            <a:picLocks noChangeAspect="1" noChangeArrowheads="1"/>
          </p:cNvPicPr>
          <p:nvPr/>
        </p:nvPicPr>
        <p:blipFill>
          <a:blip r:embed="rId3" cstate="print"/>
          <a:srcRect/>
          <a:stretch>
            <a:fillRect/>
          </a:stretch>
        </p:blipFill>
        <p:spPr bwMode="auto">
          <a:xfrm>
            <a:off x="1639452" y="1409700"/>
            <a:ext cx="3588544" cy="2713038"/>
          </a:xfrm>
          <a:prstGeom prst="rect">
            <a:avLst/>
          </a:prstGeom>
          <a:noFill/>
          <a:ln w="9525" algn="in">
            <a:noFill/>
            <a:miter lim="800000"/>
            <a:headEnd/>
            <a:tailEnd/>
          </a:ln>
          <a:effectLst/>
        </p:spPr>
      </p:pic>
      <p:pic>
        <p:nvPicPr>
          <p:cNvPr id="51206" name="Picture 6"/>
          <p:cNvPicPr>
            <a:picLocks noChangeAspect="1" noChangeArrowheads="1"/>
          </p:cNvPicPr>
          <p:nvPr/>
        </p:nvPicPr>
        <p:blipFill>
          <a:blip r:embed="rId4" cstate="print"/>
          <a:srcRect/>
          <a:stretch>
            <a:fillRect/>
          </a:stretch>
        </p:blipFill>
        <p:spPr bwMode="auto">
          <a:xfrm>
            <a:off x="5436258" y="1406449"/>
            <a:ext cx="3040856" cy="2206625"/>
          </a:xfrm>
          <a:prstGeom prst="rect">
            <a:avLst/>
          </a:prstGeom>
          <a:noFill/>
          <a:ln w="9525" algn="in">
            <a:noFill/>
            <a:miter lim="800000"/>
            <a:headEnd/>
            <a:tailEnd/>
          </a:ln>
          <a:effectLst/>
        </p:spPr>
      </p:pic>
      <p:pic>
        <p:nvPicPr>
          <p:cNvPr id="51207" name="Picture 7" descr="video"/>
          <p:cNvPicPr>
            <a:picLocks noChangeAspect="1" noChangeArrowheads="1"/>
          </p:cNvPicPr>
          <p:nvPr/>
        </p:nvPicPr>
        <p:blipFill>
          <a:blip r:embed="rId5" cstate="print"/>
          <a:srcRect/>
          <a:stretch>
            <a:fillRect/>
          </a:stretch>
        </p:blipFill>
        <p:spPr bwMode="auto">
          <a:xfrm>
            <a:off x="5464286" y="3763235"/>
            <a:ext cx="1045369" cy="1393825"/>
          </a:xfrm>
          <a:prstGeom prst="rect">
            <a:avLst/>
          </a:prstGeom>
          <a:noFill/>
          <a:ln w="9525" algn="in">
            <a:noFill/>
            <a:miter lim="800000"/>
            <a:headEnd/>
            <a:tailEnd/>
          </a:ln>
          <a:effectLst/>
        </p:spPr>
      </p:pic>
      <p:sp>
        <p:nvSpPr>
          <p:cNvPr id="51208" name="Text Box 8"/>
          <p:cNvSpPr txBox="1">
            <a:spLocks noChangeArrowheads="1"/>
          </p:cNvSpPr>
          <p:nvPr/>
        </p:nvSpPr>
        <p:spPr bwMode="auto">
          <a:xfrm>
            <a:off x="6610077" y="4200969"/>
            <a:ext cx="1889522" cy="371475"/>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sng" strike="noStrike" cap="none" normalizeH="0" baseline="0" smtClean="0">
                <a:ln>
                  <a:noFill/>
                </a:ln>
                <a:solidFill>
                  <a:srgbClr val="0066FF"/>
                </a:solidFill>
                <a:effectLst/>
                <a:latin typeface="Times New Roman" pitchFamily="18" charset="0"/>
                <a:cs typeface="Arial" pitchFamily="34" charset="0"/>
              </a:rPr>
              <a:t>https://www.dailymotion.com/video/x74vrla</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1209" name="WordArt 9"/>
          <p:cNvSpPr>
            <a:spLocks noChangeArrowheads="1" noChangeShapeType="1" noTextEdit="1"/>
          </p:cNvSpPr>
          <p:nvPr/>
        </p:nvSpPr>
        <p:spPr bwMode="auto">
          <a:xfrm>
            <a:off x="151483" y="3175235"/>
            <a:ext cx="1400175" cy="647700"/>
          </a:xfrm>
          <a:prstGeom prst="rect">
            <a:avLst/>
          </a:prstGeom>
        </p:spPr>
        <p:txBody>
          <a:bodyPr wrap="none" fromWordArt="1">
            <a:prstTxWarp prst="textPlain">
              <a:avLst>
                <a:gd name="adj" fmla="val 50000"/>
              </a:avLst>
            </a:prstTxWarp>
          </a:bodyPr>
          <a:lstStyle/>
          <a:p>
            <a:pPr algn="ctr" rtl="0"/>
            <a:r>
              <a:rPr lang="fr-FR" sz="3600" kern="10" spc="0" dirty="0" smtClean="0">
                <a:ln w="9525">
                  <a:solidFill>
                    <a:srgbClr val="FF0000"/>
                  </a:solidFill>
                  <a:round/>
                  <a:headEnd/>
                  <a:tailEnd/>
                </a:ln>
                <a:solidFill>
                  <a:srgbClr val="FF0000"/>
                </a:solidFill>
                <a:effectLst/>
                <a:latin typeface="Arial Black"/>
              </a:rPr>
              <a:t>Dossier</a:t>
            </a:r>
            <a:endParaRPr lang="fr-FR" sz="3600" kern="10" spc="0" dirty="0">
              <a:ln w="9525">
                <a:solidFill>
                  <a:srgbClr val="FF0000"/>
                </a:solidFill>
                <a:round/>
                <a:headEnd/>
                <a:tailEnd/>
              </a:ln>
              <a:solidFill>
                <a:srgbClr val="FF0000"/>
              </a:solidFill>
              <a:effectLst/>
              <a:latin typeface="Arial Black"/>
            </a:endParaRPr>
          </a:p>
        </p:txBody>
      </p:sp>
      <p:sp>
        <p:nvSpPr>
          <p:cNvPr id="51210" name="Text Box 10"/>
          <p:cNvSpPr txBox="1">
            <a:spLocks noChangeArrowheads="1"/>
          </p:cNvSpPr>
          <p:nvPr/>
        </p:nvSpPr>
        <p:spPr bwMode="auto">
          <a:xfrm>
            <a:off x="171919" y="4184391"/>
            <a:ext cx="4482704" cy="373063"/>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sng" strike="noStrike" cap="none" normalizeH="0" baseline="0" dirty="0" smtClean="0">
                <a:ln>
                  <a:noFill/>
                </a:ln>
                <a:solidFill>
                  <a:srgbClr val="0066FF"/>
                </a:solidFill>
                <a:effectLst/>
                <a:latin typeface="Times New Roman" pitchFamily="18" charset="0"/>
                <a:cs typeface="Arial" pitchFamily="34" charset="0"/>
              </a:rPr>
              <a:t>https://www.lacanau.fr/wp-content/uploads/2018/11/Strategie_locale_de_gestion_de_la_bande_cotiere.pdf</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11" name="Picture 11"/>
          <p:cNvPicPr>
            <a:picLocks noChangeAspect="1" noChangeArrowheads="1"/>
          </p:cNvPicPr>
          <p:nvPr/>
        </p:nvPicPr>
        <p:blipFill>
          <a:blip r:embed="rId6" cstate="print"/>
          <a:srcRect l="9525" t="18343" r="12169" b="16049"/>
          <a:stretch>
            <a:fillRect/>
          </a:stretch>
        </p:blipFill>
        <p:spPr bwMode="auto">
          <a:xfrm>
            <a:off x="205081" y="4482058"/>
            <a:ext cx="2504567" cy="2099066"/>
          </a:xfrm>
          <a:prstGeom prst="rect">
            <a:avLst/>
          </a:prstGeom>
          <a:noFill/>
          <a:ln w="9525" algn="in">
            <a:noFill/>
            <a:miter lim="800000"/>
            <a:headEnd/>
            <a:tailEnd/>
          </a:ln>
          <a:effectLst/>
        </p:spPr>
      </p:pic>
      <p:pic>
        <p:nvPicPr>
          <p:cNvPr id="51212" name="Picture 12"/>
          <p:cNvPicPr>
            <a:picLocks noChangeAspect="1" noChangeArrowheads="1"/>
          </p:cNvPicPr>
          <p:nvPr/>
        </p:nvPicPr>
        <p:blipFill>
          <a:blip r:embed="rId7" cstate="print"/>
          <a:srcRect l="3439" t="19753" r="36243" b="33687"/>
          <a:stretch>
            <a:fillRect/>
          </a:stretch>
        </p:blipFill>
        <p:spPr bwMode="auto">
          <a:xfrm>
            <a:off x="2906883" y="4557973"/>
            <a:ext cx="1241822" cy="958850"/>
          </a:xfrm>
          <a:prstGeom prst="rect">
            <a:avLst/>
          </a:prstGeom>
          <a:noFill/>
          <a:ln w="9525" algn="in">
            <a:noFill/>
            <a:miter lim="800000"/>
            <a:headEnd/>
            <a:tailEnd/>
          </a:ln>
          <a:effectLst/>
        </p:spPr>
      </p:pic>
      <p:sp>
        <p:nvSpPr>
          <p:cNvPr id="51213" name="Text Box 13"/>
          <p:cNvSpPr txBox="1">
            <a:spLocks noChangeArrowheads="1"/>
          </p:cNvSpPr>
          <p:nvPr/>
        </p:nvSpPr>
        <p:spPr bwMode="auto">
          <a:xfrm>
            <a:off x="2900773" y="5616706"/>
            <a:ext cx="1371600" cy="574675"/>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Times New Roman" pitchFamily="18" charset="0"/>
                <a:cs typeface="Arial" pitchFamily="34" charset="0"/>
              </a:rPr>
              <a:t>https://www.youtube.com/watch?v=t_Cv9AGu4-4</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51214" name="Picture 14"/>
          <p:cNvPicPr>
            <a:picLocks noChangeAspect="1" noChangeArrowheads="1"/>
          </p:cNvPicPr>
          <p:nvPr/>
        </p:nvPicPr>
        <p:blipFill>
          <a:blip r:embed="rId8" cstate="print"/>
          <a:srcRect l="2116" t="21164" r="36508" b="26631"/>
          <a:stretch>
            <a:fillRect/>
          </a:stretch>
        </p:blipFill>
        <p:spPr bwMode="auto">
          <a:xfrm>
            <a:off x="4407421" y="5515366"/>
            <a:ext cx="1348979" cy="1147763"/>
          </a:xfrm>
          <a:prstGeom prst="rect">
            <a:avLst/>
          </a:prstGeom>
          <a:noFill/>
          <a:ln w="9525" algn="in">
            <a:noFill/>
            <a:miter lim="800000"/>
            <a:headEnd/>
            <a:tailEnd/>
          </a:ln>
          <a:effectLst/>
        </p:spPr>
      </p:pic>
      <p:sp>
        <p:nvSpPr>
          <p:cNvPr id="51215" name="Rectangle 15"/>
          <p:cNvSpPr>
            <a:spLocks noChangeArrowheads="1"/>
          </p:cNvSpPr>
          <p:nvPr/>
        </p:nvSpPr>
        <p:spPr bwMode="auto">
          <a:xfrm>
            <a:off x="4407108" y="5141626"/>
            <a:ext cx="1495269" cy="45720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https://www.youtube.com/watch?v=UPKI6oDpG54</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16" name="Picture 16"/>
          <p:cNvPicPr>
            <a:picLocks noChangeAspect="1" noChangeArrowheads="1"/>
          </p:cNvPicPr>
          <p:nvPr/>
        </p:nvPicPr>
        <p:blipFill>
          <a:blip r:embed="rId9" cstate="print"/>
          <a:srcRect l="4233" t="9877" r="39682" b="39330"/>
          <a:stretch>
            <a:fillRect/>
          </a:stretch>
        </p:blipFill>
        <p:spPr bwMode="auto">
          <a:xfrm>
            <a:off x="6864286" y="4767627"/>
            <a:ext cx="1241822" cy="1123950"/>
          </a:xfrm>
          <a:prstGeom prst="rect">
            <a:avLst/>
          </a:prstGeom>
          <a:noFill/>
          <a:ln w="9525" algn="in">
            <a:noFill/>
            <a:miter lim="800000"/>
            <a:headEnd/>
            <a:tailEnd/>
          </a:ln>
          <a:effectLst/>
        </p:spPr>
      </p:pic>
      <p:sp>
        <p:nvSpPr>
          <p:cNvPr id="51217" name="Text Box 17"/>
          <p:cNvSpPr txBox="1">
            <a:spLocks noChangeArrowheads="1"/>
          </p:cNvSpPr>
          <p:nvPr/>
        </p:nvSpPr>
        <p:spPr bwMode="auto">
          <a:xfrm>
            <a:off x="6824449" y="5953257"/>
            <a:ext cx="1753673" cy="702377"/>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Times New Roman" pitchFamily="18" charset="0"/>
                <a:cs typeface="Arial" pitchFamily="34" charset="0"/>
              </a:rPr>
              <a:t>https://meteo.orange.fr/videos/erosion-les-solutions-de-lacanau-CNT0000019yg93.html#plmAnchor</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mai\lettres\cover-r4x3w1000-5d30732bf3f5b-sept-7-consequences-actuelles-recentes-rechauffement-changement-climatique.jpg"/>
          <p:cNvPicPr>
            <a:picLocks noChangeAspect="1" noChangeArrowheads="1"/>
          </p:cNvPicPr>
          <p:nvPr/>
        </p:nvPicPr>
        <p:blipFill>
          <a:blip r:embed="rId2" cstate="print">
            <a:lum bright="40000"/>
          </a:blip>
          <a:srcRect/>
          <a:stretch>
            <a:fillRect/>
          </a:stretch>
        </p:blipFill>
        <p:spPr bwMode="auto">
          <a:xfrm>
            <a:off x="0" y="0"/>
            <a:ext cx="9144000" cy="6858000"/>
          </a:xfrm>
          <a:prstGeom prst="rect">
            <a:avLst/>
          </a:prstGeom>
          <a:noFill/>
        </p:spPr>
      </p:pic>
      <p:sp>
        <p:nvSpPr>
          <p:cNvPr id="5" name="ZoneTexte 4"/>
          <p:cNvSpPr txBox="1"/>
          <p:nvPr/>
        </p:nvSpPr>
        <p:spPr>
          <a:xfrm>
            <a:off x="395536" y="1268760"/>
            <a:ext cx="7992888" cy="1107996"/>
          </a:xfrm>
          <a:prstGeom prst="rect">
            <a:avLst/>
          </a:prstGeom>
          <a:noFill/>
        </p:spPr>
        <p:txBody>
          <a:bodyPr wrap="square" rtlCol="0">
            <a:spAutoFit/>
          </a:bodyPr>
          <a:lstStyle/>
          <a:p>
            <a:r>
              <a:rPr lang="fr-FR" sz="6600" dirty="0" smtClean="0">
                <a:solidFill>
                  <a:srgbClr val="FF0000"/>
                </a:solidFill>
              </a:rPr>
              <a:t>Pays –Bas   Bangladesh                             </a:t>
            </a:r>
            <a:endParaRPr lang="fr-FR" sz="6600" dirty="0">
              <a:solidFill>
                <a:srgbClr val="FF0000"/>
              </a:solidFill>
            </a:endParaRPr>
          </a:p>
        </p:txBody>
      </p:sp>
      <p:cxnSp>
        <p:nvCxnSpPr>
          <p:cNvPr id="7" name="Connecteur droit 6"/>
          <p:cNvCxnSpPr/>
          <p:nvPr/>
        </p:nvCxnSpPr>
        <p:spPr>
          <a:xfrm>
            <a:off x="4067944" y="620688"/>
            <a:ext cx="0" cy="48965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259632" y="5517232"/>
            <a:ext cx="6192688" cy="461665"/>
          </a:xfrm>
          <a:prstGeom prst="rect">
            <a:avLst/>
          </a:prstGeom>
          <a:noFill/>
        </p:spPr>
        <p:txBody>
          <a:bodyPr wrap="square" rtlCol="0">
            <a:spAutoFit/>
          </a:bodyPr>
          <a:lstStyle/>
          <a:p>
            <a:pPr algn="ctr"/>
            <a:r>
              <a:rPr lang="fr-FR" sz="2400" b="1" dirty="0" smtClean="0">
                <a:effectLst>
                  <a:outerShdw blurRad="38100" dist="38100" dir="2700000" algn="tl">
                    <a:srgbClr val="000000">
                      <a:alpha val="43137"/>
                    </a:srgbClr>
                  </a:outerShdw>
                </a:effectLst>
              </a:rPr>
              <a:t>Vulnérabilité et changement climatique</a:t>
            </a:r>
            <a:endParaRPr lang="fr-FR" sz="2400" b="1" dirty="0">
              <a:effectLst>
                <a:outerShdw blurRad="38100" dist="38100" dir="2700000" algn="tl">
                  <a:srgbClr val="000000">
                    <a:alpha val="43137"/>
                  </a:srgbClr>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88588" y="213220"/>
            <a:ext cx="3780235" cy="4318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smtClean="0">
                <a:ln>
                  <a:noFill/>
                </a:ln>
                <a:solidFill>
                  <a:srgbClr val="FF0000"/>
                </a:solidFill>
                <a:effectLst/>
                <a:latin typeface="Times New Roman" pitchFamily="18" charset="0"/>
                <a:cs typeface="Arial" pitchFamily="34" charset="0"/>
              </a:rPr>
              <a:t>Comment les pays –Bas se préparent à la montée des eaux</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2227" name="Rectangle 3"/>
          <p:cNvSpPr>
            <a:spLocks noChangeArrowheads="1"/>
          </p:cNvSpPr>
          <p:nvPr/>
        </p:nvSpPr>
        <p:spPr bwMode="auto">
          <a:xfrm>
            <a:off x="134912" y="1499016"/>
            <a:ext cx="9595576" cy="1969770"/>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sng" strike="noStrike" cap="none" normalizeH="0" baseline="0" dirty="0" smtClean="0">
                <a:ln>
                  <a:noFill/>
                </a:ln>
                <a:solidFill>
                  <a:srgbClr val="7030A0"/>
                </a:solidFill>
                <a:effectLst/>
                <a:latin typeface="Arial" pitchFamily="34" charset="0"/>
                <a:cs typeface="Arial" pitchFamily="34" charset="0"/>
                <a:hlinkClick r:id="rId2"/>
              </a:rPr>
              <a:t>https://www.geo.fr/environnement/montee-des-eaux-comment-la-hollande-se-prepare-194824</a:t>
            </a:r>
            <a:endParaRPr kumimoji="0" lang="fr-FR" sz="1200" b="0"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sng" strike="noStrike" cap="none" normalizeH="0" baseline="0" dirty="0" smtClean="0">
                <a:ln>
                  <a:noFill/>
                </a:ln>
                <a:solidFill>
                  <a:srgbClr val="7030A0"/>
                </a:solidFill>
                <a:effectLst/>
                <a:latin typeface="Arial" pitchFamily="34" charset="0"/>
                <a:cs typeface="Arial" pitchFamily="34" charset="0"/>
                <a:hlinkClick r:id="rId3"/>
              </a:rPr>
              <a:t>https://www.liberation.fr/terre/2006/12/19/les-pays-bas-se-preparent-a-la-montee-des-eaux_60612</a:t>
            </a:r>
            <a:endParaRPr kumimoji="0" lang="fr-FR" sz="1200" b="0"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sng" strike="noStrike" cap="none" normalizeH="0" baseline="0" dirty="0" smtClean="0">
                <a:ln>
                  <a:noFill/>
                </a:ln>
                <a:solidFill>
                  <a:srgbClr val="7030A0"/>
                </a:solidFill>
                <a:effectLst/>
                <a:latin typeface="Arial" pitchFamily="34" charset="0"/>
                <a:cs typeface="Arial" pitchFamily="34" charset="0"/>
                <a:hlinkClick r:id="rId4"/>
              </a:rPr>
              <a:t>https://www.francetvinfo.fr/replay-radio/planete-geo/planete-geo-le-savoir-faire-de-la-hollande-face-a-la-montee-des-eaux_3142103.html</a:t>
            </a:r>
            <a:endParaRPr kumimoji="0" lang="fr-FR" sz="1200" b="0"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sng" strike="noStrike" cap="none" normalizeH="0" baseline="0" dirty="0" smtClean="0">
                <a:ln>
                  <a:noFill/>
                </a:ln>
                <a:solidFill>
                  <a:srgbClr val="7030A0"/>
                </a:solidFill>
                <a:effectLst/>
                <a:latin typeface="Arial" pitchFamily="34" charset="0"/>
                <a:cs typeface="Arial" pitchFamily="34" charset="0"/>
                <a:hlinkClick r:id="rId5"/>
              </a:rPr>
              <a:t>https://www.france-digues.fr/actualites/montee-des-eaux-comment-la-hollande-se-prepare/</a:t>
            </a:r>
            <a:endParaRPr kumimoji="0" lang="fr-FR" sz="1200" b="0"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sng" strike="noStrike" cap="none" normalizeH="0" baseline="0" dirty="0" smtClean="0">
                <a:ln>
                  <a:noFill/>
                </a:ln>
                <a:solidFill>
                  <a:srgbClr val="7030A0"/>
                </a:solidFill>
                <a:effectLst/>
                <a:latin typeface="Arial" pitchFamily="34" charset="0"/>
                <a:cs typeface="Arial" pitchFamily="34" charset="0"/>
                <a:hlinkClick r:id="rId6"/>
              </a:rPr>
              <a:t>https://www.rtbf.be/info/monde/europe/detail_les-pays-bas-nimegue-se-prepare-aux-consequences-du-rechauffement-climatique?id=9440443</a:t>
            </a:r>
            <a:endParaRPr kumimoji="0" lang="fr-FR" sz="1200" b="0"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7030A0"/>
                </a:solidFill>
                <a:effectLst/>
                <a:latin typeface="Arial" pitchFamily="34" charset="0"/>
                <a:cs typeface="Arial" pitchFamily="34" charset="0"/>
                <a:hlinkClick r:id="rId7"/>
              </a:rPr>
              <a:t>https://www.youtube.com/watch?app=desktop&amp;v=zkiAVKzgOaU</a:t>
            </a:r>
            <a:r>
              <a:rPr kumimoji="0" lang="fr-FR" sz="1200" b="0" i="0" u="none" strike="noStrike" cap="none" normalizeH="0" baseline="0" dirty="0" smtClean="0">
                <a:ln>
                  <a:noFill/>
                </a:ln>
                <a:solidFill>
                  <a:srgbClr val="7030A0"/>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sng" strike="noStrike" cap="none" normalizeH="0" baseline="0" dirty="0" smtClean="0">
                <a:ln>
                  <a:noFill/>
                </a:ln>
                <a:solidFill>
                  <a:srgbClr val="7030A0"/>
                </a:solidFill>
                <a:effectLst/>
                <a:latin typeface="Arial" pitchFamily="34" charset="0"/>
                <a:cs typeface="Arial" pitchFamily="34" charset="0"/>
                <a:hlinkClick r:id="rId8"/>
              </a:rPr>
              <a:t>https://www.rfi.fr/fr/emission/20101129-anticiper-le-changement-climatique</a:t>
            </a:r>
            <a:endParaRPr kumimoji="0" lang="fr-FR" sz="1200" b="0"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7030A0"/>
                </a:solidFill>
                <a:effectLst/>
                <a:latin typeface="Arial" pitchFamily="34" charset="0"/>
                <a:cs typeface="Arial" pitchFamily="34" charset="0"/>
                <a:hlinkClick r:id="rId9"/>
              </a:rPr>
              <a:t>https://meteo.orange.fr/videos/aux-pays-bas-des-maisons-sur-l-eau-pour-lutter-contre-les-crues-CNT0000019ly4f.html</a:t>
            </a:r>
            <a:r>
              <a:rPr kumimoji="0" lang="fr-FR" sz="1200" b="0" i="0" u="none" strike="noStrike" cap="none" normalizeH="0" baseline="0" dirty="0" smtClean="0">
                <a:ln>
                  <a:noFill/>
                </a:ln>
                <a:solidFill>
                  <a:srgbClr val="7030A0"/>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2228" name="Picture 4"/>
          <p:cNvPicPr>
            <a:picLocks noChangeAspect="1" noChangeArrowheads="1"/>
          </p:cNvPicPr>
          <p:nvPr/>
        </p:nvPicPr>
        <p:blipFill>
          <a:blip r:embed="rId10" cstate="print"/>
          <a:srcRect/>
          <a:stretch>
            <a:fillRect/>
          </a:stretch>
        </p:blipFill>
        <p:spPr bwMode="auto">
          <a:xfrm>
            <a:off x="242068" y="3200869"/>
            <a:ext cx="2861072" cy="2151063"/>
          </a:xfrm>
          <a:prstGeom prst="rect">
            <a:avLst/>
          </a:prstGeom>
          <a:noFill/>
          <a:ln w="9525" algn="in">
            <a:noFill/>
            <a:miter lim="800000"/>
            <a:headEnd/>
            <a:tailEnd/>
          </a:ln>
          <a:effectLst/>
        </p:spPr>
      </p:pic>
      <p:pic>
        <p:nvPicPr>
          <p:cNvPr id="52229" name="Picture 5"/>
          <p:cNvPicPr>
            <a:picLocks noChangeAspect="1" noChangeArrowheads="1"/>
          </p:cNvPicPr>
          <p:nvPr/>
        </p:nvPicPr>
        <p:blipFill>
          <a:blip r:embed="rId11" cstate="print"/>
          <a:srcRect r="12091"/>
          <a:stretch>
            <a:fillRect/>
          </a:stretch>
        </p:blipFill>
        <p:spPr bwMode="auto">
          <a:xfrm>
            <a:off x="3565949" y="3117955"/>
            <a:ext cx="1639562" cy="3223329"/>
          </a:xfrm>
          <a:prstGeom prst="rect">
            <a:avLst/>
          </a:prstGeom>
          <a:noFill/>
          <a:ln w="9525" algn="in">
            <a:noFill/>
            <a:miter lim="800000"/>
            <a:headEnd/>
            <a:tailEnd/>
          </a:ln>
          <a:effectLst/>
        </p:spPr>
      </p:pic>
      <p:pic>
        <p:nvPicPr>
          <p:cNvPr id="52230" name="Picture 6"/>
          <p:cNvPicPr>
            <a:picLocks noChangeAspect="1" noChangeArrowheads="1"/>
          </p:cNvPicPr>
          <p:nvPr/>
        </p:nvPicPr>
        <p:blipFill>
          <a:blip r:embed="rId12" cstate="print"/>
          <a:srcRect/>
          <a:stretch>
            <a:fillRect/>
          </a:stretch>
        </p:blipFill>
        <p:spPr bwMode="auto">
          <a:xfrm>
            <a:off x="5662282" y="3269783"/>
            <a:ext cx="3140869" cy="2366963"/>
          </a:xfrm>
          <a:prstGeom prst="rect">
            <a:avLst/>
          </a:prstGeom>
          <a:noFill/>
          <a:ln w="9525" algn="in">
            <a:noFill/>
            <a:miter lim="800000"/>
            <a:headEnd/>
            <a:tailEnd/>
          </a:ln>
          <a:effectLst/>
        </p:spPr>
      </p:pic>
      <p:pic>
        <p:nvPicPr>
          <p:cNvPr id="52231" name="Picture 7"/>
          <p:cNvPicPr>
            <a:picLocks noChangeAspect="1" noChangeArrowheads="1"/>
          </p:cNvPicPr>
          <p:nvPr/>
        </p:nvPicPr>
        <p:blipFill>
          <a:blip r:embed="rId13" cstate="print"/>
          <a:srcRect/>
          <a:stretch>
            <a:fillRect/>
          </a:stretch>
        </p:blipFill>
        <p:spPr bwMode="auto">
          <a:xfrm>
            <a:off x="6932248" y="216004"/>
            <a:ext cx="2039541" cy="1538288"/>
          </a:xfrm>
          <a:prstGeom prst="rect">
            <a:avLst/>
          </a:prstGeom>
          <a:noFill/>
          <a:ln w="9525" algn="in">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l="3455" t="17405" r="37804" b="10928"/>
          <a:stretch>
            <a:fillRect/>
          </a:stretch>
        </p:blipFill>
        <p:spPr bwMode="auto">
          <a:xfrm>
            <a:off x="179513" y="1556792"/>
            <a:ext cx="4824536" cy="3310956"/>
          </a:xfrm>
          <a:prstGeom prst="rect">
            <a:avLst/>
          </a:prstGeom>
          <a:noFill/>
          <a:ln w="9525">
            <a:noFill/>
            <a:miter lim="800000"/>
            <a:headEnd/>
            <a:tailEnd/>
          </a:ln>
        </p:spPr>
      </p:pic>
      <p:sp>
        <p:nvSpPr>
          <p:cNvPr id="7" name="Rectangle 6"/>
          <p:cNvSpPr/>
          <p:nvPr/>
        </p:nvSpPr>
        <p:spPr>
          <a:xfrm>
            <a:off x="5796136" y="1556792"/>
            <a:ext cx="3024336" cy="1477328"/>
          </a:xfrm>
          <a:prstGeom prst="rect">
            <a:avLst/>
          </a:prstGeom>
        </p:spPr>
        <p:txBody>
          <a:bodyPr wrap="square">
            <a:spAutoFit/>
          </a:bodyPr>
          <a:lstStyle/>
          <a:p>
            <a:r>
              <a:rPr lang="fr-FR" dirty="0" smtClean="0">
                <a:hlinkClick r:id="rId3"/>
              </a:rPr>
              <a:t>https://www.liberation.fr/planete/2020/01/08/au-bangladesh-le-niveau-de-la-mer-monte-et-le-sol-s-affaisse_1771790/</a:t>
            </a:r>
            <a:r>
              <a:rPr lang="fr-FR" dirty="0" smtClean="0"/>
              <a:t> </a:t>
            </a:r>
            <a:endParaRPr lang="fr-FR" dirty="0"/>
          </a:p>
        </p:txBody>
      </p:sp>
      <p:sp>
        <p:nvSpPr>
          <p:cNvPr id="8" name="Rectangle 7"/>
          <p:cNvSpPr/>
          <p:nvPr/>
        </p:nvSpPr>
        <p:spPr>
          <a:xfrm>
            <a:off x="251520" y="404664"/>
            <a:ext cx="4572000" cy="923330"/>
          </a:xfrm>
          <a:prstGeom prst="rect">
            <a:avLst/>
          </a:prstGeom>
        </p:spPr>
        <p:txBody>
          <a:bodyPr>
            <a:spAutoFit/>
          </a:bodyPr>
          <a:lstStyle/>
          <a:p>
            <a:r>
              <a:rPr lang="fr-FR" dirty="0" smtClean="0">
                <a:hlinkClick r:id="rId4"/>
              </a:rPr>
              <a:t>https://enseignants.lumni.fr/fiche-media/00000001448/des-terres-menacees-par-les-eaux-au-bangladesh.html</a:t>
            </a:r>
            <a:r>
              <a:rPr lang="fr-FR" dirty="0" smtClean="0"/>
              <a:t> </a:t>
            </a:r>
            <a:endParaRPr lang="fr-FR" dirty="0"/>
          </a:p>
        </p:txBody>
      </p:sp>
      <p:pic>
        <p:nvPicPr>
          <p:cNvPr id="8196" name="Picture 4" descr="D:\mai\lettres\vidéo.jpg"/>
          <p:cNvPicPr>
            <a:picLocks noChangeAspect="1" noChangeArrowheads="1"/>
          </p:cNvPicPr>
          <p:nvPr/>
        </p:nvPicPr>
        <p:blipFill>
          <a:blip r:embed="rId5" cstate="print"/>
          <a:srcRect/>
          <a:stretch>
            <a:fillRect/>
          </a:stretch>
        </p:blipFill>
        <p:spPr bwMode="auto">
          <a:xfrm>
            <a:off x="4644008" y="404664"/>
            <a:ext cx="1416919" cy="812443"/>
          </a:xfrm>
          <a:prstGeom prst="rect">
            <a:avLst/>
          </a:prstGeom>
          <a:noFill/>
        </p:spPr>
      </p:pic>
      <p:sp>
        <p:nvSpPr>
          <p:cNvPr id="10" name="Rectangle 9"/>
          <p:cNvSpPr/>
          <p:nvPr/>
        </p:nvSpPr>
        <p:spPr>
          <a:xfrm>
            <a:off x="5724128" y="4149080"/>
            <a:ext cx="2555776" cy="1200329"/>
          </a:xfrm>
          <a:prstGeom prst="rect">
            <a:avLst/>
          </a:prstGeom>
        </p:spPr>
        <p:txBody>
          <a:bodyPr wrap="square">
            <a:spAutoFit/>
          </a:bodyPr>
          <a:lstStyle/>
          <a:p>
            <a:r>
              <a:rPr lang="fr-FR" dirty="0" smtClean="0">
                <a:hlinkClick r:id="rId6"/>
              </a:rPr>
              <a:t>https://reporterre.net/Changement-climatique-le-Bangladesh-a-deja-les-pieds-dans-l-eau</a:t>
            </a:r>
            <a:r>
              <a:rPr lang="fr-FR" dirty="0" smtClean="0"/>
              <a:t> </a:t>
            </a:r>
            <a:endParaRPr lang="fr-FR" dirty="0"/>
          </a:p>
        </p:txBody>
      </p:sp>
      <p:sp>
        <p:nvSpPr>
          <p:cNvPr id="11" name="Rectangle 10"/>
          <p:cNvSpPr/>
          <p:nvPr/>
        </p:nvSpPr>
        <p:spPr>
          <a:xfrm>
            <a:off x="251520" y="4941168"/>
            <a:ext cx="4572000" cy="646331"/>
          </a:xfrm>
          <a:prstGeom prst="rect">
            <a:avLst/>
          </a:prstGeom>
        </p:spPr>
        <p:txBody>
          <a:bodyPr>
            <a:spAutoFit/>
          </a:bodyPr>
          <a:lstStyle/>
          <a:p>
            <a:r>
              <a:rPr lang="fr-FR" dirty="0" smtClean="0">
                <a:hlinkClick r:id="rId7"/>
              </a:rPr>
              <a:t>https://www.youtube.com/watch?v=zBdrSALTFoU</a:t>
            </a:r>
            <a:r>
              <a:rPr lang="fr-FR" dirty="0" smtClean="0"/>
              <a:t> </a:t>
            </a:r>
            <a:endParaRPr lang="fr-FR" dirty="0"/>
          </a:p>
        </p:txBody>
      </p:sp>
      <p:sp>
        <p:nvSpPr>
          <p:cNvPr id="12" name="Rectangle 11"/>
          <p:cNvSpPr/>
          <p:nvPr/>
        </p:nvSpPr>
        <p:spPr>
          <a:xfrm>
            <a:off x="323528" y="5733256"/>
            <a:ext cx="4572000" cy="646331"/>
          </a:xfrm>
          <a:prstGeom prst="rect">
            <a:avLst/>
          </a:prstGeom>
        </p:spPr>
        <p:txBody>
          <a:bodyPr>
            <a:spAutoFit/>
          </a:bodyPr>
          <a:lstStyle/>
          <a:p>
            <a:r>
              <a:rPr lang="fr-FR" dirty="0" smtClean="0">
                <a:hlinkClick r:id="rId8"/>
              </a:rPr>
              <a:t>https://www.youtube.com/watch?v=TbwHGtmq2Hw</a:t>
            </a:r>
            <a:r>
              <a:rPr lang="fr-FR" dirty="0" smtClean="0"/>
              <a:t> </a:t>
            </a:r>
            <a:endParaRPr lang="fr-F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l="19699" t="22885" r="36746" b="10745"/>
          <a:stretch>
            <a:fillRect/>
          </a:stretch>
        </p:blipFill>
        <p:spPr bwMode="auto">
          <a:xfrm>
            <a:off x="1763688" y="332656"/>
            <a:ext cx="5904656" cy="5061134"/>
          </a:xfrm>
          <a:prstGeom prst="rect">
            <a:avLst/>
          </a:prstGeom>
          <a:noFill/>
          <a:ln w="9525">
            <a:noFill/>
            <a:miter lim="800000"/>
            <a:headEnd/>
            <a:tailEnd/>
          </a:ln>
        </p:spPr>
      </p:pic>
      <p:sp>
        <p:nvSpPr>
          <p:cNvPr id="5" name="Rectangle 4"/>
          <p:cNvSpPr/>
          <p:nvPr/>
        </p:nvSpPr>
        <p:spPr>
          <a:xfrm>
            <a:off x="1763688" y="5517232"/>
            <a:ext cx="6840760" cy="646331"/>
          </a:xfrm>
          <a:prstGeom prst="rect">
            <a:avLst/>
          </a:prstGeom>
        </p:spPr>
        <p:txBody>
          <a:bodyPr wrap="square">
            <a:spAutoFit/>
          </a:bodyPr>
          <a:lstStyle/>
          <a:p>
            <a:r>
              <a:rPr lang="fr-FR" dirty="0" smtClean="0">
                <a:hlinkClick r:id="rId3"/>
              </a:rPr>
              <a:t>https://ec.europa.eu/echo/blog/bangladesh-lutter-contre-le-changement-climatique-avec-des-pommes-de-terre-et-des-potirons_fr</a:t>
            </a:r>
            <a:r>
              <a:rPr lang="fr-FR" dirty="0" smtClean="0"/>
              <a:t> </a:t>
            </a:r>
            <a:endParaRPr lang="fr-F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77189" y="207182"/>
            <a:ext cx="4589860" cy="6477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sng" strike="noStrike" cap="none" normalizeH="0" baseline="0" dirty="0" smtClean="0">
                <a:ln>
                  <a:noFill/>
                </a:ln>
                <a:solidFill>
                  <a:srgbClr val="FF0000"/>
                </a:solidFill>
                <a:effectLst/>
                <a:latin typeface="Times New Roman" pitchFamily="18" charset="0"/>
                <a:cs typeface="Arial" pitchFamily="34" charset="0"/>
              </a:rPr>
              <a:t>Dossiers : Prévention et gestion des risques </a:t>
            </a:r>
            <a:endParaRPr kumimoji="0" lang="fr-FR" sz="1800" b="0" i="0" u="sng" strike="noStrike" cap="none" normalizeH="0" baseline="0" dirty="0" smtClean="0">
              <a:ln>
                <a:noFill/>
              </a:ln>
              <a:solidFill>
                <a:schemeClr val="tx1"/>
              </a:solidFill>
              <a:effectLst/>
              <a:latin typeface="Arial" pitchFamily="34" charset="0"/>
              <a:cs typeface="Arial" pitchFamily="34" charset="0"/>
            </a:endParaRPr>
          </a:p>
        </p:txBody>
      </p:sp>
      <p:sp>
        <p:nvSpPr>
          <p:cNvPr id="39939" name="Rectangle 3"/>
          <p:cNvSpPr>
            <a:spLocks noChangeArrowheads="1"/>
          </p:cNvSpPr>
          <p:nvPr/>
        </p:nvSpPr>
        <p:spPr bwMode="auto">
          <a:xfrm>
            <a:off x="146155" y="474901"/>
            <a:ext cx="8679305" cy="241604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Arial" pitchFamily="34" charset="0"/>
                <a:cs typeface="Arial" pitchFamily="34" charset="0"/>
              </a:rPr>
              <a:t>Un risque majeur est un événement d'origine naturelle ou liée à l'activité humaine, dont l'impact peut mettre en péril le bon fonctionnement de la société, perturber l'activité économique du territoire, porter atteinte à l'intégrité des personnes et des biens, publics ou privés, et menacer l'environnement. </a:t>
            </a:r>
          </a:p>
          <a:p>
            <a:r>
              <a:rPr lang="fr-FR" sz="1200" b="1" u="sng" dirty="0" smtClean="0">
                <a:latin typeface="Arial" pitchFamily="34" charset="0"/>
                <a:cs typeface="Arial" pitchFamily="34" charset="0"/>
                <a:hlinkClick r:id="rId2"/>
              </a:rPr>
              <a:t>https://www.prefectures-regions.gouv.fr/ile-de-france/Region-et-institutions/L-action-de-l-Etat/Amenagement-du-territoire-transport-et-environnement/Prevention-des-risques/Prevention-et-gestion-des-risques2/Prevention-et-gestion-des-risques2</a:t>
            </a:r>
            <a:endParaRPr lang="fr-FR" sz="1200" b="1" dirty="0" smtClean="0">
              <a:latin typeface="Arial" pitchFamily="34" charset="0"/>
              <a:cs typeface="Arial" pitchFamily="34" charset="0"/>
            </a:endParaRPr>
          </a:p>
          <a:p>
            <a:endParaRPr lang="fr-FR" sz="1200" b="1" dirty="0" smtClean="0">
              <a:latin typeface="Arial" pitchFamily="34" charset="0"/>
              <a:cs typeface="Arial" pitchFamily="34" charset="0"/>
            </a:endParaRPr>
          </a:p>
          <a:p>
            <a:r>
              <a:rPr lang="fr-FR" sz="1600" b="1" dirty="0" smtClean="0"/>
              <a:t>Le mémento du maire</a:t>
            </a:r>
          </a:p>
          <a:p>
            <a:r>
              <a:rPr lang="fr-FR" sz="1600" dirty="0" smtClean="0"/>
              <a:t> </a:t>
            </a:r>
          </a:p>
          <a:p>
            <a:r>
              <a:rPr lang="fr-FR" sz="1600" dirty="0" smtClean="0"/>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9940" name="Picture 4"/>
          <p:cNvPicPr>
            <a:picLocks noChangeAspect="1" noChangeArrowheads="1"/>
          </p:cNvPicPr>
          <p:nvPr/>
        </p:nvPicPr>
        <p:blipFill>
          <a:blip r:embed="rId3" cstate="print"/>
          <a:srcRect l="3615" t="16843" r="19136" b="8377"/>
          <a:stretch>
            <a:fillRect/>
          </a:stretch>
        </p:blipFill>
        <p:spPr bwMode="auto">
          <a:xfrm>
            <a:off x="484135" y="1953895"/>
            <a:ext cx="2984279" cy="2888372"/>
          </a:xfrm>
          <a:prstGeom prst="rect">
            <a:avLst/>
          </a:prstGeom>
          <a:noFill/>
          <a:ln w="9525" algn="in">
            <a:noFill/>
            <a:miter lim="800000"/>
            <a:headEnd/>
            <a:tailEnd/>
          </a:ln>
          <a:effectLst/>
        </p:spPr>
      </p:pic>
      <p:sp>
        <p:nvSpPr>
          <p:cNvPr id="39941" name="Text Box 5"/>
          <p:cNvSpPr txBox="1">
            <a:spLocks noChangeArrowheads="1"/>
          </p:cNvSpPr>
          <p:nvPr/>
        </p:nvSpPr>
        <p:spPr bwMode="auto">
          <a:xfrm>
            <a:off x="5766396" y="3076613"/>
            <a:ext cx="2967700" cy="142181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sng" strike="noStrike" cap="none" normalizeH="0" baseline="0" dirty="0" smtClean="0">
                <a:ln>
                  <a:noFill/>
                </a:ln>
                <a:solidFill>
                  <a:srgbClr val="0066FF"/>
                </a:solidFill>
                <a:effectLst/>
                <a:latin typeface="Times New Roman" pitchFamily="18" charset="0"/>
                <a:cs typeface="Arial" pitchFamily="34" charset="0"/>
              </a:rPr>
              <a:t>http://www.mementodumaire.net/wp-content/uploads/2012/09/demarche_prevention_risques_majeurs.pdf</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9942" name="WordArt 6"/>
          <p:cNvSpPr>
            <a:spLocks noChangeArrowheads="1" noChangeShapeType="1" noTextEdit="1"/>
          </p:cNvSpPr>
          <p:nvPr/>
        </p:nvSpPr>
        <p:spPr bwMode="auto">
          <a:xfrm>
            <a:off x="435769" y="5277970"/>
            <a:ext cx="4589860" cy="358775"/>
          </a:xfrm>
          <a:prstGeom prst="rect">
            <a:avLst/>
          </a:prstGeom>
        </p:spPr>
        <p:txBody>
          <a:bodyPr wrap="none" fromWordArt="1">
            <a:prstTxWarp prst="textPlain">
              <a:avLst>
                <a:gd name="adj" fmla="val 50000"/>
              </a:avLst>
            </a:prstTxWarp>
          </a:bodyPr>
          <a:lstStyle/>
          <a:p>
            <a:pPr algn="ctr" rtl="0"/>
            <a:r>
              <a:rPr lang="fr-FR" sz="3600" kern="10" spc="0" dirty="0" smtClean="0">
                <a:ln w="9525">
                  <a:solidFill>
                    <a:srgbClr val="FF0000"/>
                  </a:solidFill>
                  <a:round/>
                  <a:headEnd/>
                  <a:tailEnd/>
                </a:ln>
                <a:solidFill>
                  <a:srgbClr val="FF0000"/>
                </a:solidFill>
                <a:effectLst/>
                <a:latin typeface="Arial Black"/>
              </a:rPr>
              <a:t>Gestion du risque en France</a:t>
            </a:r>
            <a:endParaRPr lang="fr-FR" sz="3600" kern="10" spc="0" dirty="0">
              <a:ln w="9525">
                <a:solidFill>
                  <a:srgbClr val="FF0000"/>
                </a:solidFill>
                <a:round/>
                <a:headEnd/>
                <a:tailEnd/>
              </a:ln>
              <a:solidFill>
                <a:srgbClr val="FF0000"/>
              </a:solidFill>
              <a:effectLst/>
              <a:latin typeface="Arial Black"/>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Tempête Alex</a:t>
            </a:r>
            <a:endParaRPr lang="fr-FR" dirty="0"/>
          </a:p>
        </p:txBody>
      </p:sp>
      <p:sp>
        <p:nvSpPr>
          <p:cNvPr id="4" name="Rectangle 3"/>
          <p:cNvSpPr/>
          <p:nvPr/>
        </p:nvSpPr>
        <p:spPr>
          <a:xfrm>
            <a:off x="251520" y="1484784"/>
            <a:ext cx="4032448" cy="738664"/>
          </a:xfrm>
          <a:prstGeom prst="rect">
            <a:avLst/>
          </a:prstGeom>
        </p:spPr>
        <p:txBody>
          <a:bodyPr wrap="square">
            <a:spAutoFit/>
          </a:bodyPr>
          <a:lstStyle/>
          <a:p>
            <a:r>
              <a:rPr lang="fr-FR" sz="1400" dirty="0" smtClean="0">
                <a:hlinkClick r:id="rId2"/>
              </a:rPr>
              <a:t>https://geoimage.cnes.fr/fr/les-consequences-de-la-tempetes-alex-sur-le-pourtour-mediterraneen-octobre-2020</a:t>
            </a:r>
            <a:r>
              <a:rPr lang="fr-FR" sz="1400" dirty="0" smtClean="0"/>
              <a:t> </a:t>
            </a:r>
            <a:endParaRPr lang="fr-FR" sz="1400" dirty="0"/>
          </a:p>
        </p:txBody>
      </p:sp>
      <p:pic>
        <p:nvPicPr>
          <p:cNvPr id="55298" name="Picture 2"/>
          <p:cNvPicPr>
            <a:picLocks noChangeAspect="1" noChangeArrowheads="1"/>
          </p:cNvPicPr>
          <p:nvPr/>
        </p:nvPicPr>
        <p:blipFill>
          <a:blip r:embed="rId3" cstate="print"/>
          <a:srcRect l="10098" t="14105" r="27872" b="17935"/>
          <a:stretch>
            <a:fillRect/>
          </a:stretch>
        </p:blipFill>
        <p:spPr bwMode="auto">
          <a:xfrm>
            <a:off x="251520" y="2420888"/>
            <a:ext cx="4089511" cy="2520280"/>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l="26856" t="12455" r="29942" b="23196"/>
          <a:stretch>
            <a:fillRect/>
          </a:stretch>
        </p:blipFill>
        <p:spPr bwMode="auto">
          <a:xfrm>
            <a:off x="4932040" y="1772816"/>
            <a:ext cx="3523746" cy="2952328"/>
          </a:xfrm>
          <a:prstGeom prst="rect">
            <a:avLst/>
          </a:prstGeom>
          <a:noFill/>
          <a:ln w="9525">
            <a:noFill/>
            <a:miter lim="800000"/>
            <a:headEnd/>
            <a:tailEnd/>
          </a:ln>
        </p:spPr>
      </p:pic>
      <p:sp>
        <p:nvSpPr>
          <p:cNvPr id="7" name="Rectangle 6"/>
          <p:cNvSpPr/>
          <p:nvPr/>
        </p:nvSpPr>
        <p:spPr>
          <a:xfrm>
            <a:off x="4283968" y="5517232"/>
            <a:ext cx="4572000" cy="646331"/>
          </a:xfrm>
          <a:prstGeom prst="rect">
            <a:avLst/>
          </a:prstGeom>
        </p:spPr>
        <p:txBody>
          <a:bodyPr>
            <a:spAutoFit/>
          </a:bodyPr>
          <a:lstStyle/>
          <a:p>
            <a:r>
              <a:rPr lang="fr-FR" sz="1200" dirty="0" smtClean="0">
                <a:hlinkClick r:id="rId5"/>
              </a:rPr>
              <a:t>https://www.lemonde.fr/planete/article/2020/10/09/l-etat-savait-ces-zones-inondables-les-mairies-aussi-comment-des-intemperies-devastatrices-ont-frappe-les-alpes-maritimes_6055453_3244.html</a:t>
            </a:r>
            <a:r>
              <a:rPr lang="fr-FR" sz="1200" dirty="0" smtClean="0"/>
              <a:t> </a:t>
            </a:r>
            <a:endParaRPr lang="fr-FR" sz="1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WordArt 2"/>
          <p:cNvSpPr>
            <a:spLocks noChangeArrowheads="1" noChangeShapeType="1" noTextEdit="1"/>
          </p:cNvSpPr>
          <p:nvPr/>
        </p:nvSpPr>
        <p:spPr bwMode="auto">
          <a:xfrm>
            <a:off x="702254" y="222172"/>
            <a:ext cx="6953972" cy="647700"/>
          </a:xfrm>
          <a:prstGeom prst="rect">
            <a:avLst/>
          </a:prstGeom>
        </p:spPr>
        <p:txBody>
          <a:bodyPr wrap="none" fromWordArt="1">
            <a:prstTxWarp prst="textPlain">
              <a:avLst>
                <a:gd name="adj" fmla="val 50000"/>
              </a:avLst>
            </a:prstTxWarp>
          </a:bodyPr>
          <a:lstStyle/>
          <a:p>
            <a:r>
              <a:rPr lang="fr-FR" sz="3600" kern="10" spc="0" dirty="0" smtClean="0">
                <a:ln w="9525">
                  <a:solidFill>
                    <a:srgbClr val="FF0000"/>
                  </a:solidFill>
                  <a:round/>
                  <a:headEnd/>
                  <a:tailEnd/>
                </a:ln>
                <a:solidFill>
                  <a:srgbClr val="FF0000"/>
                </a:solidFill>
                <a:effectLst/>
                <a:latin typeface="Arial" pitchFamily="34" charset="0"/>
                <a:cs typeface="Arial" pitchFamily="34" charset="0"/>
              </a:rPr>
              <a:t>Risque et gestion  </a:t>
            </a:r>
            <a:r>
              <a:rPr lang="fr-FR" sz="3600" b="1" dirty="0" smtClean="0">
                <a:latin typeface="Arial" pitchFamily="34" charset="0"/>
                <a:cs typeface="Arial" pitchFamily="34" charset="0"/>
              </a:rPr>
              <a:t>Tempête Alex dans les </a:t>
            </a:r>
            <a:r>
              <a:rPr lang="fr-FR" sz="3600" b="1" dirty="0" err="1" smtClean="0">
                <a:latin typeface="Arial" pitchFamily="34" charset="0"/>
                <a:cs typeface="Arial" pitchFamily="34" charset="0"/>
              </a:rPr>
              <a:t>Alpes-Maritimes-</a:t>
            </a:r>
            <a:r>
              <a:rPr lang="fr-FR" sz="3600" b="1" dirty="0" smtClean="0">
                <a:latin typeface="Arial" pitchFamily="34" charset="0"/>
                <a:cs typeface="Arial" pitchFamily="34" charset="0"/>
              </a:rPr>
              <a:t> vallée de la </a:t>
            </a:r>
            <a:r>
              <a:rPr lang="fr-FR" sz="3600" b="1" dirty="0" err="1" smtClean="0">
                <a:latin typeface="Arial" pitchFamily="34" charset="0"/>
                <a:cs typeface="Arial" pitchFamily="34" charset="0"/>
              </a:rPr>
              <a:t>Roy</a:t>
            </a:r>
            <a:r>
              <a:rPr lang="fr-FR" sz="3600" b="1" dirty="0" err="1" smtClean="0"/>
              <a:t>a</a:t>
            </a:r>
            <a:endParaRPr lang="fr-FR" sz="3600" b="1" dirty="0" smtClean="0"/>
          </a:p>
          <a:p>
            <a:r>
              <a:rPr lang="fr-FR" sz="3600" dirty="0" smtClean="0"/>
              <a:t> </a:t>
            </a:r>
          </a:p>
          <a:p>
            <a:pPr algn="ctr" rtl="0"/>
            <a:r>
              <a:rPr lang="fr-FR" sz="3600" kern="10" spc="0" dirty="0" smtClean="0">
                <a:ln w="9525">
                  <a:solidFill>
                    <a:srgbClr val="FF0000"/>
                  </a:solidFill>
                  <a:round/>
                  <a:headEnd/>
                  <a:tailEnd/>
                </a:ln>
                <a:solidFill>
                  <a:srgbClr val="FF0000"/>
                </a:solidFill>
                <a:effectLst/>
                <a:latin typeface="Arial Black"/>
              </a:rPr>
              <a:t> </a:t>
            </a:r>
            <a:endParaRPr lang="fr-FR" sz="3600" kern="10" spc="0" dirty="0">
              <a:ln w="9525">
                <a:solidFill>
                  <a:srgbClr val="FF0000"/>
                </a:solidFill>
                <a:round/>
                <a:headEnd/>
                <a:tailEnd/>
              </a:ln>
              <a:solidFill>
                <a:srgbClr val="FF0000"/>
              </a:solidFill>
              <a:effectLst/>
              <a:latin typeface="Arial Black"/>
            </a:endParaRPr>
          </a:p>
        </p:txBody>
      </p:sp>
      <p:sp>
        <p:nvSpPr>
          <p:cNvPr id="44035" name="Text Box 3"/>
          <p:cNvSpPr txBox="1">
            <a:spLocks noChangeArrowheads="1"/>
          </p:cNvSpPr>
          <p:nvPr/>
        </p:nvSpPr>
        <p:spPr bwMode="auto">
          <a:xfrm>
            <a:off x="249777" y="869873"/>
            <a:ext cx="5708813" cy="193328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https://www.youtube.com/watch?v=bRlcIEGppyY</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https://www.youtube.com/watch?v=iLA2t-l_k9o</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https://reporterre.net/Alpes-Maritimes-apres-les-pluies-torrentielles-quatre-enseignements-a-tirer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https://www.nicematin.com/faits-divers/avantapres-les-impressionnantes-images-des-degats-dans-la-vesubie-et-la-roya-apres-la-tempete-alex-582271</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https://www.humanite.fr/la-vallee-est-defiguree-un-veritable-chaos-694418</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https://www.leparisien.fr/faits-divers/tempete-alex-dans-la-vallee-de-la-roya-plus-de-degats-que-lors-de-la-seconde-guerre-mondiale-05-10-2020-8397441.php</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4036" name="Picture 4" descr="images"/>
          <p:cNvPicPr>
            <a:picLocks noChangeAspect="1" noChangeArrowheads="1"/>
          </p:cNvPicPr>
          <p:nvPr/>
        </p:nvPicPr>
        <p:blipFill>
          <a:blip r:embed="rId2" cstate="print"/>
          <a:srcRect/>
          <a:stretch>
            <a:fillRect/>
          </a:stretch>
        </p:blipFill>
        <p:spPr bwMode="auto">
          <a:xfrm>
            <a:off x="7303715" y="419725"/>
            <a:ext cx="1634170" cy="3133750"/>
          </a:xfrm>
          <a:prstGeom prst="rect">
            <a:avLst/>
          </a:prstGeom>
          <a:noFill/>
          <a:ln w="9525" algn="in">
            <a:noFill/>
            <a:miter lim="800000"/>
            <a:headEnd/>
            <a:tailEnd/>
          </a:ln>
          <a:effectLst/>
        </p:spPr>
      </p:pic>
      <p:pic>
        <p:nvPicPr>
          <p:cNvPr id="44037" name="Picture 5"/>
          <p:cNvPicPr>
            <a:picLocks noChangeAspect="1" noChangeArrowheads="1"/>
          </p:cNvPicPr>
          <p:nvPr/>
        </p:nvPicPr>
        <p:blipFill>
          <a:blip r:embed="rId3" cstate="print"/>
          <a:srcRect l="2805" t="16608" r="4074" b="42474"/>
          <a:stretch>
            <a:fillRect/>
          </a:stretch>
        </p:blipFill>
        <p:spPr bwMode="auto">
          <a:xfrm>
            <a:off x="251360" y="2663175"/>
            <a:ext cx="4751785" cy="2089150"/>
          </a:xfrm>
          <a:prstGeom prst="rect">
            <a:avLst/>
          </a:prstGeom>
          <a:noFill/>
          <a:ln w="9525" algn="in">
            <a:noFill/>
            <a:miter lim="800000"/>
            <a:headEnd/>
            <a:tailEnd/>
          </a:ln>
          <a:effectLst/>
        </p:spPr>
      </p:pic>
      <p:sp>
        <p:nvSpPr>
          <p:cNvPr id="44038" name="Text Box 6"/>
          <p:cNvSpPr txBox="1">
            <a:spLocks noChangeArrowheads="1"/>
          </p:cNvSpPr>
          <p:nvPr/>
        </p:nvSpPr>
        <p:spPr bwMode="auto">
          <a:xfrm>
            <a:off x="353890" y="4832117"/>
            <a:ext cx="3940969" cy="504825"/>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Times New Roman" pitchFamily="18" charset="0"/>
                <a:cs typeface="Arial" pitchFamily="34" charset="0"/>
              </a:rPr>
              <a:t>https://www.dailymotion.com/video/x1aixiy</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4039" name="Text Box 7"/>
          <p:cNvSpPr txBox="1">
            <a:spLocks noChangeArrowheads="1"/>
          </p:cNvSpPr>
          <p:nvPr/>
        </p:nvSpPr>
        <p:spPr bwMode="auto">
          <a:xfrm>
            <a:off x="784291" y="5108966"/>
            <a:ext cx="3724001" cy="647700"/>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000000"/>
                </a:solidFill>
                <a:effectLst/>
                <a:latin typeface="Times New Roman" pitchFamily="18" charset="0"/>
                <a:cs typeface="Arial" pitchFamily="34" charset="0"/>
              </a:rPr>
              <a:t>Entre gestion de crise et prévision... Comment est géré le risque d'inondation en plein épisode méditerranéen à Draguignan</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040" name="Text Box 8"/>
          <p:cNvSpPr txBox="1">
            <a:spLocks noChangeArrowheads="1"/>
          </p:cNvSpPr>
          <p:nvPr/>
        </p:nvSpPr>
        <p:spPr bwMode="auto">
          <a:xfrm>
            <a:off x="829261" y="5927986"/>
            <a:ext cx="3589091" cy="50323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https://www.varmatin.com/vie-locale/entre-gestion-de-crise-et-prevision-comment-est-gere-le-risque-dinondation-en-plein-episode-mediterraneen-a-draguignan-433572</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041" name="Text Box 9"/>
          <p:cNvSpPr txBox="1">
            <a:spLocks noChangeArrowheads="1"/>
          </p:cNvSpPr>
          <p:nvPr/>
        </p:nvSpPr>
        <p:spPr bwMode="auto">
          <a:xfrm>
            <a:off x="4812721" y="5034014"/>
            <a:ext cx="3866585" cy="647700"/>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000000"/>
                </a:solidFill>
                <a:effectLst/>
                <a:latin typeface="Times New Roman" pitchFamily="18" charset="0"/>
                <a:cs typeface="Arial" pitchFamily="34" charset="0"/>
              </a:rPr>
              <a:t>Intempéries dans le Var: comment limiter les dégâts causés par les inondations?</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042" name="Text Box 10"/>
          <p:cNvSpPr txBox="1">
            <a:spLocks noChangeArrowheads="1"/>
          </p:cNvSpPr>
          <p:nvPr/>
        </p:nvSpPr>
        <p:spPr bwMode="auto">
          <a:xfrm>
            <a:off x="4809150" y="5763093"/>
            <a:ext cx="3768972" cy="503238"/>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Times New Roman" pitchFamily="18" charset="0"/>
                <a:cs typeface="Arial" pitchFamily="34" charset="0"/>
              </a:rPr>
              <a:t>https://www.lexpress.fr/actualite/societe/meteo/intemperies-dans-le-var-comment-limiter-les-degats-causes-par-les-inondations_2108885.html</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Picture 2" descr="La tempête Alex a provoqué de gros dégâts dans les Alpes-Maritimes."/>
          <p:cNvPicPr>
            <a:picLocks noChangeAspect="1" noChangeArrowheads="1"/>
          </p:cNvPicPr>
          <p:nvPr/>
        </p:nvPicPr>
        <p:blipFill>
          <a:blip r:embed="rId4" cstate="print"/>
          <a:srcRect/>
          <a:stretch>
            <a:fillRect/>
          </a:stretch>
        </p:blipFill>
        <p:spPr bwMode="auto">
          <a:xfrm>
            <a:off x="7251492" y="3613859"/>
            <a:ext cx="1720122" cy="1288838"/>
          </a:xfrm>
          <a:prstGeom prst="rect">
            <a:avLst/>
          </a:prstGeom>
          <a:noFill/>
          <a:ln w="9525" algn="in">
            <a:noFill/>
            <a:miter lim="800000"/>
            <a:headEnd/>
            <a:tailEnd/>
          </a:ln>
        </p:spPr>
      </p:pic>
      <p:pic>
        <p:nvPicPr>
          <p:cNvPr id="14" name="Picture 3" descr="Tempête Alex : au moins huit disparus dans les Alpes-Maritimes, &quot;vive  inquiétude sur le bilan définitif&quot;"/>
          <p:cNvPicPr>
            <a:picLocks noChangeAspect="1" noChangeArrowheads="1"/>
          </p:cNvPicPr>
          <p:nvPr/>
        </p:nvPicPr>
        <p:blipFill>
          <a:blip r:embed="rId5" cstate="print"/>
          <a:srcRect/>
          <a:stretch>
            <a:fillRect/>
          </a:stretch>
        </p:blipFill>
        <p:spPr bwMode="auto">
          <a:xfrm>
            <a:off x="5114102" y="2503357"/>
            <a:ext cx="1979994" cy="2258854"/>
          </a:xfrm>
          <a:prstGeom prst="rect">
            <a:avLst/>
          </a:prstGeom>
          <a:noFill/>
          <a:ln w="9525" algn="in">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smtClean="0">
                <a:solidFill>
                  <a:schemeClr val="tx1"/>
                </a:solidFill>
              </a:rPr>
              <a:t>Appréhender les capacités </a:t>
            </a:r>
            <a:endParaRPr lang="fr-FR" u="sng" dirty="0">
              <a:solidFill>
                <a:schemeClr val="tx1"/>
              </a:solidFill>
            </a:endParaRPr>
          </a:p>
        </p:txBody>
      </p:sp>
      <p:pic>
        <p:nvPicPr>
          <p:cNvPr id="52226" name="Picture 2" descr="D:\mai\lettres\fotolia_171881136_subscription_monthly_m.jpg"/>
          <p:cNvPicPr>
            <a:picLocks noChangeAspect="1" noChangeArrowheads="1"/>
          </p:cNvPicPr>
          <p:nvPr/>
        </p:nvPicPr>
        <p:blipFill>
          <a:blip r:embed="rId2" cstate="print"/>
          <a:srcRect/>
          <a:stretch>
            <a:fillRect/>
          </a:stretch>
        </p:blipFill>
        <p:spPr bwMode="auto">
          <a:xfrm>
            <a:off x="683568" y="1484784"/>
            <a:ext cx="7992888" cy="404973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9752" y="5517232"/>
            <a:ext cx="4572000" cy="646331"/>
          </a:xfrm>
          <a:prstGeom prst="rect">
            <a:avLst/>
          </a:prstGeom>
        </p:spPr>
        <p:txBody>
          <a:bodyPr>
            <a:spAutoFit/>
          </a:bodyPr>
          <a:lstStyle/>
          <a:p>
            <a:r>
              <a:rPr lang="fr-FR" dirty="0" smtClean="0">
                <a:hlinkClick r:id="rId2"/>
              </a:rPr>
              <a:t>https://learningapps.org/display?v=pqjiy113j20</a:t>
            </a:r>
            <a:r>
              <a:rPr lang="fr-FR" dirty="0" smtClean="0"/>
              <a:t> </a:t>
            </a:r>
            <a:endParaRPr lang="fr-FR" dirty="0"/>
          </a:p>
        </p:txBody>
      </p:sp>
      <p:pic>
        <p:nvPicPr>
          <p:cNvPr id="35842" name="Picture 2"/>
          <p:cNvPicPr>
            <a:picLocks noChangeAspect="1" noChangeArrowheads="1"/>
          </p:cNvPicPr>
          <p:nvPr/>
        </p:nvPicPr>
        <p:blipFill>
          <a:blip r:embed="rId3" cstate="print"/>
          <a:srcRect l="11789" t="6316" r="12421" b="10526"/>
          <a:stretch>
            <a:fillRect/>
          </a:stretch>
        </p:blipFill>
        <p:spPr bwMode="auto">
          <a:xfrm>
            <a:off x="2195736" y="1052736"/>
            <a:ext cx="4511894" cy="396044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716834" y="401637"/>
            <a:ext cx="7456553" cy="6045191"/>
          </a:xfrm>
          <a:prstGeom prst="rect">
            <a:avLst/>
          </a:prstGeom>
          <a:noFill/>
          <a:ln w="25400" algn="ctr">
            <a:noFill/>
            <a:miter lim="800000"/>
            <a:headEnd/>
            <a:tailEnd/>
          </a:ln>
          <a:effectLst/>
        </p:spPr>
      </p:pic>
      <p:sp>
        <p:nvSpPr>
          <p:cNvPr id="2" name="ZoneTexte 1"/>
          <p:cNvSpPr txBox="1"/>
          <p:nvPr/>
        </p:nvSpPr>
        <p:spPr>
          <a:xfrm>
            <a:off x="5322194" y="4533364"/>
            <a:ext cx="2646608" cy="646331"/>
          </a:xfrm>
          <a:prstGeom prst="rect">
            <a:avLst/>
          </a:prstGeom>
          <a:ln>
            <a:solidFill>
              <a:srgbClr val="FF0000"/>
            </a:solidFill>
          </a:ln>
          <a:effectLst>
            <a:reflection blurRad="6350" stA="50000" endA="300" endPos="55500" dist="50800" dir="5400000" sy="-100000" algn="bl" rotWithShape="0"/>
          </a:effectLst>
        </p:spPr>
        <p:style>
          <a:lnRef idx="2">
            <a:schemeClr val="dk1"/>
          </a:lnRef>
          <a:fillRef idx="1">
            <a:schemeClr val="lt1"/>
          </a:fillRef>
          <a:effectRef idx="0">
            <a:schemeClr val="dk1"/>
          </a:effectRef>
          <a:fontRef idx="minor">
            <a:schemeClr val="dk1"/>
          </a:fontRef>
        </p:style>
        <p:txBody>
          <a:bodyPr wrap="square" rtlCol="0">
            <a:spAutoFit/>
          </a:bodyPr>
          <a:lstStyle/>
          <a:p>
            <a:r>
              <a:rPr lang="fr-FR" b="1" dirty="0" smtClean="0">
                <a:solidFill>
                  <a:srgbClr val="FF0000"/>
                </a:solidFill>
                <a:effectLst>
                  <a:outerShdw blurRad="38100" dist="38100" dir="2700000" algn="tl">
                    <a:srgbClr val="000000">
                      <a:alpha val="43137"/>
                    </a:srgbClr>
                  </a:outerShdw>
                </a:effectLst>
              </a:rPr>
              <a:t>GESTION</a:t>
            </a:r>
          </a:p>
          <a:p>
            <a:r>
              <a:rPr lang="fr-FR" b="1" dirty="0" smtClean="0">
                <a:solidFill>
                  <a:srgbClr val="FF0000"/>
                </a:solidFill>
                <a:effectLst>
                  <a:outerShdw blurRad="38100" dist="38100" dir="2700000" algn="tl">
                    <a:srgbClr val="000000">
                      <a:alpha val="43137"/>
                    </a:srgbClr>
                  </a:outerShdw>
                </a:effectLst>
              </a:rPr>
              <a:t>Prévention-protection </a:t>
            </a:r>
            <a:endParaRPr lang="fr-FR" b="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l="10131" t="10112" r="12715" b="7454"/>
          <a:stretch>
            <a:fillRect/>
          </a:stretch>
        </p:blipFill>
        <p:spPr bwMode="auto">
          <a:xfrm>
            <a:off x="1691680" y="620688"/>
            <a:ext cx="5865116" cy="5013176"/>
          </a:xfrm>
          <a:prstGeom prst="rect">
            <a:avLst/>
          </a:prstGeom>
          <a:noFill/>
          <a:ln w="9525">
            <a:noFill/>
            <a:miter lim="800000"/>
            <a:headEnd/>
            <a:tailEnd/>
          </a:ln>
        </p:spPr>
      </p:pic>
      <p:sp>
        <p:nvSpPr>
          <p:cNvPr id="5" name="Rectangle 4"/>
          <p:cNvSpPr/>
          <p:nvPr/>
        </p:nvSpPr>
        <p:spPr>
          <a:xfrm>
            <a:off x="2483768" y="5733256"/>
            <a:ext cx="4572000" cy="646331"/>
          </a:xfrm>
          <a:prstGeom prst="rect">
            <a:avLst/>
          </a:prstGeom>
        </p:spPr>
        <p:txBody>
          <a:bodyPr>
            <a:spAutoFit/>
          </a:bodyPr>
          <a:lstStyle/>
          <a:p>
            <a:r>
              <a:rPr lang="fr-FR" dirty="0" smtClean="0">
                <a:hlinkClick r:id="rId3"/>
              </a:rPr>
              <a:t>https://learningapps.org/display?v=p1rtpoo1520</a:t>
            </a:r>
            <a:r>
              <a:rPr lang="fr-FR" dirty="0" smtClean="0"/>
              <a:t> </a:t>
            </a:r>
            <a:endParaRPr lang="fr-F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10909" t="7576" r="13939" b="30303"/>
          <a:stretch>
            <a:fillRect/>
          </a:stretch>
        </p:blipFill>
        <p:spPr bwMode="auto">
          <a:xfrm>
            <a:off x="1259632" y="1052736"/>
            <a:ext cx="6533409" cy="4320480"/>
          </a:xfrm>
          <a:prstGeom prst="rect">
            <a:avLst/>
          </a:prstGeom>
          <a:noFill/>
          <a:ln w="9525">
            <a:noFill/>
            <a:miter lim="800000"/>
            <a:headEnd/>
            <a:tailEnd/>
          </a:ln>
        </p:spPr>
      </p:pic>
      <p:sp>
        <p:nvSpPr>
          <p:cNvPr id="5" name="Rectangle 4"/>
          <p:cNvSpPr/>
          <p:nvPr/>
        </p:nvSpPr>
        <p:spPr>
          <a:xfrm>
            <a:off x="2267744" y="5589240"/>
            <a:ext cx="4572000" cy="646331"/>
          </a:xfrm>
          <a:prstGeom prst="rect">
            <a:avLst/>
          </a:prstGeom>
        </p:spPr>
        <p:txBody>
          <a:bodyPr>
            <a:spAutoFit/>
          </a:bodyPr>
          <a:lstStyle/>
          <a:p>
            <a:r>
              <a:rPr lang="fr-FR" dirty="0" smtClean="0">
                <a:hlinkClick r:id="rId3"/>
              </a:rPr>
              <a:t>https://learningapps.org/display?v=pcoxhn6kc20</a:t>
            </a:r>
            <a:r>
              <a:rPr lang="fr-FR" dirty="0" smtClean="0"/>
              <a:t> </a:t>
            </a:r>
            <a:endParaRPr lang="fr-F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39752" y="5733256"/>
            <a:ext cx="4572000" cy="646331"/>
          </a:xfrm>
          <a:prstGeom prst="rect">
            <a:avLst/>
          </a:prstGeom>
        </p:spPr>
        <p:txBody>
          <a:bodyPr>
            <a:spAutoFit/>
          </a:bodyPr>
          <a:lstStyle/>
          <a:p>
            <a:r>
              <a:rPr lang="fr-FR" dirty="0" smtClean="0">
                <a:hlinkClick r:id="rId2"/>
              </a:rPr>
              <a:t>https://learningapps.org/display?v=ptw1j8fhj20</a:t>
            </a:r>
            <a:r>
              <a:rPr lang="fr-FR" dirty="0" smtClean="0"/>
              <a:t> </a:t>
            </a:r>
            <a:endParaRPr lang="fr-FR" dirty="0"/>
          </a:p>
        </p:txBody>
      </p:sp>
      <p:pic>
        <p:nvPicPr>
          <p:cNvPr id="38914" name="Picture 2"/>
          <p:cNvPicPr>
            <a:picLocks noChangeAspect="1" noChangeArrowheads="1"/>
          </p:cNvPicPr>
          <p:nvPr/>
        </p:nvPicPr>
        <p:blipFill>
          <a:blip r:embed="rId3" cstate="print"/>
          <a:srcRect l="11523" t="7334" r="12251" b="7354"/>
          <a:stretch>
            <a:fillRect/>
          </a:stretch>
        </p:blipFill>
        <p:spPr bwMode="auto">
          <a:xfrm>
            <a:off x="1187624" y="260648"/>
            <a:ext cx="5760640" cy="515778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556792"/>
            <a:ext cx="3168352" cy="923330"/>
          </a:xfrm>
          <a:prstGeom prst="rect">
            <a:avLst/>
          </a:prstGeom>
        </p:spPr>
        <p:txBody>
          <a:bodyPr wrap="square">
            <a:spAutoFit/>
          </a:bodyPr>
          <a:lstStyle/>
          <a:p>
            <a:r>
              <a:rPr lang="fr-FR" dirty="0">
                <a:hlinkClick r:id="rId2"/>
              </a:rPr>
              <a:t>https://</a:t>
            </a:r>
            <a:r>
              <a:rPr lang="fr-FR" dirty="0" smtClean="0">
                <a:hlinkClick r:id="rId2"/>
              </a:rPr>
              <a:t>view.genial.ly/5fca367decc3d60d91154b48/presentation-testrr</a:t>
            </a:r>
            <a:r>
              <a:rPr lang="fr-FR" dirty="0" smtClean="0"/>
              <a:t> </a:t>
            </a:r>
            <a:endParaRPr lang="fr-FR" dirty="0"/>
          </a:p>
        </p:txBody>
      </p:sp>
      <p:sp>
        <p:nvSpPr>
          <p:cNvPr id="5" name="Rectangle 4"/>
          <p:cNvSpPr/>
          <p:nvPr/>
        </p:nvSpPr>
        <p:spPr>
          <a:xfrm>
            <a:off x="251520" y="4725144"/>
            <a:ext cx="3384376" cy="923330"/>
          </a:xfrm>
          <a:prstGeom prst="rect">
            <a:avLst/>
          </a:prstGeom>
        </p:spPr>
        <p:txBody>
          <a:bodyPr wrap="square">
            <a:spAutoFit/>
          </a:bodyPr>
          <a:lstStyle/>
          <a:p>
            <a:r>
              <a:rPr lang="fr-FR" dirty="0">
                <a:hlinkClick r:id="rId3"/>
              </a:rPr>
              <a:t>https://</a:t>
            </a:r>
            <a:r>
              <a:rPr lang="fr-FR" dirty="0" smtClean="0">
                <a:hlinkClick r:id="rId3"/>
              </a:rPr>
              <a:t>view.genial.ly/5f7d88c3e6bdaa0daef3d63e/presentation-les-risques-lacanau-et-paris</a:t>
            </a:r>
            <a:r>
              <a:rPr lang="fr-FR" dirty="0" smtClean="0"/>
              <a:t> </a:t>
            </a:r>
            <a:endParaRPr lang="fr-FR" dirty="0"/>
          </a:p>
        </p:txBody>
      </p:sp>
      <p:pic>
        <p:nvPicPr>
          <p:cNvPr id="40962" name="Picture 2"/>
          <p:cNvPicPr>
            <a:picLocks noChangeAspect="1" noChangeArrowheads="1"/>
          </p:cNvPicPr>
          <p:nvPr/>
        </p:nvPicPr>
        <p:blipFill>
          <a:blip r:embed="rId4" cstate="print"/>
          <a:srcRect t="13580" r="4198" b="19753"/>
          <a:stretch>
            <a:fillRect/>
          </a:stretch>
        </p:blipFill>
        <p:spPr bwMode="auto">
          <a:xfrm>
            <a:off x="3635896" y="908720"/>
            <a:ext cx="4827203" cy="2687309"/>
          </a:xfrm>
          <a:prstGeom prst="rect">
            <a:avLst/>
          </a:prstGeom>
          <a:noFill/>
          <a:ln w="9525">
            <a:noFill/>
            <a:miter lim="800000"/>
            <a:headEnd/>
            <a:tailEnd/>
          </a:ln>
        </p:spPr>
      </p:pic>
      <p:pic>
        <p:nvPicPr>
          <p:cNvPr id="40963" name="Picture 3"/>
          <p:cNvPicPr>
            <a:picLocks noChangeAspect="1" noChangeArrowheads="1"/>
          </p:cNvPicPr>
          <p:nvPr/>
        </p:nvPicPr>
        <p:blipFill>
          <a:blip r:embed="rId5" cstate="print"/>
          <a:srcRect l="1818" t="15909" r="1818" b="17045"/>
          <a:stretch>
            <a:fillRect/>
          </a:stretch>
        </p:blipFill>
        <p:spPr bwMode="auto">
          <a:xfrm>
            <a:off x="3779912" y="3861048"/>
            <a:ext cx="4786701" cy="2664296"/>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tx1"/>
                </a:solidFill>
              </a:rPr>
              <a:t>Les jeux sérieux</a:t>
            </a:r>
            <a:endParaRPr lang="fr-FR" dirty="0">
              <a:solidFill>
                <a:schemeClr val="tx1"/>
              </a:solidFill>
            </a:endParaRPr>
          </a:p>
        </p:txBody>
      </p:sp>
      <p:sp>
        <p:nvSpPr>
          <p:cNvPr id="4" name="Rectangle 3"/>
          <p:cNvSpPr/>
          <p:nvPr/>
        </p:nvSpPr>
        <p:spPr>
          <a:xfrm>
            <a:off x="539552" y="1556792"/>
            <a:ext cx="8352928" cy="1200329"/>
          </a:xfrm>
          <a:prstGeom prst="rect">
            <a:avLst/>
          </a:prstGeom>
        </p:spPr>
        <p:txBody>
          <a:bodyPr wrap="square">
            <a:spAutoFit/>
          </a:bodyPr>
          <a:lstStyle/>
          <a:p>
            <a:r>
              <a:rPr lang="fr-FR" u="sng" dirty="0">
                <a:hlinkClick r:id="rId2"/>
              </a:rPr>
              <a:t>https://www.stopdisastersgame.org</a:t>
            </a:r>
            <a:r>
              <a:rPr lang="fr-FR" u="sng" dirty="0" smtClean="0">
                <a:hlinkClick r:id="rId2"/>
              </a:rPr>
              <a:t>/</a:t>
            </a:r>
            <a:endParaRPr lang="fr-FR" u="sng" dirty="0" smtClean="0"/>
          </a:p>
          <a:p>
            <a:endParaRPr lang="fr-FR" dirty="0"/>
          </a:p>
          <a:p>
            <a:r>
              <a:rPr lang="fr-FR" u="sng" dirty="0">
                <a:hlinkClick r:id="rId3"/>
              </a:rPr>
              <a:t>https://eduscol.education.fr/numerique/dossier/apprendre/jeuxserieux/cadre-educatif/edd/stop-disasters</a:t>
            </a:r>
            <a:endParaRPr lang="fr-FR" dirty="0"/>
          </a:p>
        </p:txBody>
      </p:sp>
      <p:sp>
        <p:nvSpPr>
          <p:cNvPr id="14338" name="AutoShape 2" descr="UNDRR - Check out the newly launched Stop Disasters ga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4339" name="Picture 3"/>
          <p:cNvPicPr>
            <a:picLocks noChangeAspect="1" noChangeArrowheads="1"/>
          </p:cNvPicPr>
          <p:nvPr/>
        </p:nvPicPr>
        <p:blipFill>
          <a:blip r:embed="rId4" cstate="print"/>
          <a:srcRect l="19455" t="24767" r="20163" b="25316"/>
          <a:stretch>
            <a:fillRect/>
          </a:stretch>
        </p:blipFill>
        <p:spPr bwMode="auto">
          <a:xfrm>
            <a:off x="1403648" y="2794451"/>
            <a:ext cx="6144344" cy="4063549"/>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mai\lettres\competences-un-atout18555.gif"/>
          <p:cNvPicPr>
            <a:picLocks noChangeAspect="1" noChangeArrowheads="1"/>
          </p:cNvPicPr>
          <p:nvPr/>
        </p:nvPicPr>
        <p:blipFill>
          <a:blip r:embed="rId2" cstate="print"/>
          <a:srcRect/>
          <a:stretch>
            <a:fillRect/>
          </a:stretch>
        </p:blipFill>
        <p:spPr bwMode="auto">
          <a:xfrm>
            <a:off x="1187624" y="908720"/>
            <a:ext cx="6876256" cy="4867727"/>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98991" y="225843"/>
            <a:ext cx="2645569" cy="2652713"/>
          </a:xfrm>
          <a:prstGeom prst="rect">
            <a:avLst/>
          </a:prstGeom>
          <a:noFill/>
          <a:ln w="9525" algn="in">
            <a:noFill/>
            <a:miter lim="800000"/>
            <a:headEnd/>
            <a:tailEnd/>
          </a:ln>
          <a:effectLst/>
        </p:spPr>
      </p:pic>
      <p:sp>
        <p:nvSpPr>
          <p:cNvPr id="54275" name="Text Box 3"/>
          <p:cNvSpPr txBox="1">
            <a:spLocks noChangeArrowheads="1"/>
          </p:cNvSpPr>
          <p:nvPr/>
        </p:nvSpPr>
        <p:spPr bwMode="auto">
          <a:xfrm>
            <a:off x="2843808" y="188640"/>
            <a:ext cx="4751785" cy="650875"/>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smtClean="0">
                <a:ln>
                  <a:noFill/>
                </a:ln>
                <a:solidFill>
                  <a:srgbClr val="000000"/>
                </a:solidFill>
                <a:effectLst/>
                <a:latin typeface="Arial" pitchFamily="34" charset="0"/>
                <a:cs typeface="Arial" pitchFamily="34" charset="0"/>
              </a:rPr>
              <a:t>Argumenter sur l’intérêt d’un plan de prévention des risques</a:t>
            </a:r>
          </a:p>
          <a:p>
            <a:pPr marL="0" marR="0" lvl="0" indent="0" algn="l" defTabSz="914400" rtl="0" eaLnBrk="1" fontAlgn="base" latinLnBrk="0" hangingPunct="1">
              <a:lnSpc>
                <a:spcPct val="100000"/>
              </a:lnSpc>
              <a:spcBef>
                <a:spcPct val="0"/>
              </a:spcBef>
              <a:spcAft>
                <a:spcPts val="800"/>
              </a:spcAft>
              <a:buClrTx/>
              <a:buSzTx/>
              <a:buFontTx/>
              <a:buNone/>
              <a:tabLst/>
            </a:pPr>
            <a:r>
              <a:rPr kumimoji="0" lang="fr-FR" sz="1000" b="1" i="0" u="sng" strike="noStrike" cap="none" normalizeH="0" baseline="0" dirty="0" smtClean="0">
                <a:ln>
                  <a:noFill/>
                </a:ln>
                <a:solidFill>
                  <a:srgbClr val="000000"/>
                </a:solidFill>
                <a:effectLst/>
                <a:latin typeface="Arial" pitchFamily="34" charset="0"/>
                <a:cs typeface="Arial" pitchFamily="34" charset="0"/>
              </a:rPr>
              <a:t>DOC-1 Compiègne, élus et citoyens mobilisés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4276" name="Zone de texte 1"/>
          <p:cNvSpPr txBox="1">
            <a:spLocks noChangeArrowheads="1"/>
          </p:cNvSpPr>
          <p:nvPr/>
        </p:nvSpPr>
        <p:spPr bwMode="auto">
          <a:xfrm>
            <a:off x="6444208" y="476672"/>
            <a:ext cx="2561309" cy="1622394"/>
          </a:xfrm>
          <a:prstGeom prst="rect">
            <a:avLst/>
          </a:prstGeom>
          <a:solidFill>
            <a:srgbClr val="FFFFFF"/>
          </a:solidFill>
          <a:ln w="6350" algn="ctr">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Arial" pitchFamily="34" charset="0"/>
                <a:cs typeface="Arial" pitchFamily="34" charset="0"/>
              </a:rPr>
              <a:t>Le Plan de Prévention des risques Inondations </a:t>
            </a:r>
            <a:r>
              <a:rPr kumimoji="0" lang="fr-FR" sz="1000" b="1" i="0" u="none" strike="noStrike" cap="none" normalizeH="0" baseline="0" dirty="0" smtClean="0">
                <a:ln>
                  <a:noFill/>
                </a:ln>
                <a:solidFill>
                  <a:srgbClr val="000000"/>
                </a:solidFill>
                <a:effectLst/>
                <a:latin typeface="Arial" pitchFamily="34" charset="0"/>
                <a:cs typeface="Arial" pitchFamily="34" charset="0"/>
              </a:rPr>
              <a:t>(PPRI</a:t>
            </a:r>
            <a:r>
              <a:rPr kumimoji="0" lang="fr-FR" sz="1000" b="0" i="0" u="none" strike="noStrike" cap="none" normalizeH="0" baseline="0" dirty="0" smtClean="0">
                <a:ln>
                  <a:noFill/>
                </a:ln>
                <a:solidFill>
                  <a:srgbClr val="000000"/>
                </a:solidFill>
                <a:effectLst/>
                <a:latin typeface="Arial" pitchFamily="34" charset="0"/>
                <a:cs typeface="Arial" pitchFamily="34" charset="0"/>
              </a:rPr>
              <a:t>) est un document réalisé par l'Etat a pour objectifs d'identifier des zones à risque et le niveau d'</a:t>
            </a:r>
            <a:r>
              <a:rPr kumimoji="0" lang="fr-FR" sz="1000" b="0" i="0" u="none" strike="noStrike" cap="none" normalizeH="0" baseline="0" dirty="0" err="1" smtClean="0">
                <a:ln>
                  <a:noFill/>
                </a:ln>
                <a:solidFill>
                  <a:srgbClr val="000000"/>
                </a:solidFill>
                <a:effectLst/>
                <a:latin typeface="Arial" pitchFamily="34" charset="0"/>
                <a:cs typeface="Arial" pitchFamily="34" charset="0"/>
              </a:rPr>
              <a:t>aléa,'interdire</a:t>
            </a:r>
            <a:r>
              <a:rPr kumimoji="0" lang="fr-FR" sz="1000" b="0" i="0" u="none" strike="noStrike" cap="none" normalizeH="0" baseline="0" dirty="0" smtClean="0">
                <a:ln>
                  <a:noFill/>
                </a:ln>
                <a:solidFill>
                  <a:srgbClr val="000000"/>
                </a:solidFill>
                <a:effectLst/>
                <a:latin typeface="Arial" pitchFamily="34" charset="0"/>
                <a:cs typeface="Arial" pitchFamily="34" charset="0"/>
              </a:rPr>
              <a:t> toute nouvelle construction dans les zones d'aléas les plus fortes, </a:t>
            </a:r>
            <a:r>
              <a:rPr kumimoji="0" lang="fr-FR" sz="1000" b="0" i="0" u="none" strike="noStrike" cap="none" normalizeH="0" baseline="0" dirty="0" err="1" smtClean="0">
                <a:ln>
                  <a:noFill/>
                </a:ln>
                <a:solidFill>
                  <a:srgbClr val="000000"/>
                </a:solidFill>
                <a:effectLst/>
                <a:latin typeface="Arial" pitchFamily="34" charset="0"/>
                <a:cs typeface="Arial" pitchFamily="34" charset="0"/>
              </a:rPr>
              <a:t>deéduire</a:t>
            </a:r>
            <a:r>
              <a:rPr kumimoji="0" lang="fr-FR" sz="1000" b="0" i="0" u="none" strike="noStrike" cap="none" normalizeH="0" baseline="0" dirty="0" smtClean="0">
                <a:ln>
                  <a:noFill/>
                </a:ln>
                <a:solidFill>
                  <a:srgbClr val="000000"/>
                </a:solidFill>
                <a:effectLst/>
                <a:latin typeface="Arial" pitchFamily="34" charset="0"/>
                <a:cs typeface="Arial" pitchFamily="34" charset="0"/>
              </a:rPr>
              <a:t> la vulnérabilité de l'existant et </a:t>
            </a:r>
            <a:r>
              <a:rPr kumimoji="0" lang="fr-FR" sz="1000" b="0" i="0" u="none" strike="noStrike" cap="none" normalizeH="0" baseline="0" dirty="0" err="1" smtClean="0">
                <a:ln>
                  <a:noFill/>
                </a:ln>
                <a:solidFill>
                  <a:srgbClr val="000000"/>
                </a:solidFill>
                <a:effectLst/>
                <a:latin typeface="Arial" pitchFamily="34" charset="0"/>
                <a:cs typeface="Arial" pitchFamily="34" charset="0"/>
              </a:rPr>
              <a:t>deéserver</a:t>
            </a:r>
            <a:r>
              <a:rPr kumimoji="0" lang="fr-FR" sz="1000" b="0" i="0" u="none" strike="noStrike" cap="none" normalizeH="0" baseline="0" dirty="0" smtClean="0">
                <a:ln>
                  <a:noFill/>
                </a:ln>
                <a:solidFill>
                  <a:srgbClr val="000000"/>
                </a:solidFill>
                <a:effectLst/>
                <a:latin typeface="Arial" pitchFamily="34" charset="0"/>
                <a:cs typeface="Arial" pitchFamily="34" charset="0"/>
              </a:rPr>
              <a:t> les zones d'expansion de crue afin de ne pas aggraver le risque.</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smtClean="0">
              <a:ln>
                <a:noFill/>
              </a:ln>
              <a:solidFill>
                <a:srgbClr val="6B6B6B"/>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4277" name="Text Box 5"/>
          <p:cNvSpPr txBox="1">
            <a:spLocks noChangeArrowheads="1"/>
          </p:cNvSpPr>
          <p:nvPr/>
        </p:nvSpPr>
        <p:spPr bwMode="auto">
          <a:xfrm>
            <a:off x="7956376" y="3356992"/>
            <a:ext cx="944557" cy="2729415"/>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Arial" pitchFamily="34" charset="0"/>
                <a:cs typeface="Arial" pitchFamily="34" charset="0"/>
              </a:rPr>
              <a:t>Compiègne est une commune française située dans le département de l'Oise, dont elle est l'une des sous-préfectures, en région Hauts-de-France</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4278" name="Picture 6"/>
          <p:cNvPicPr>
            <a:picLocks noChangeAspect="1" noChangeArrowheads="1"/>
          </p:cNvPicPr>
          <p:nvPr/>
        </p:nvPicPr>
        <p:blipFill>
          <a:blip r:embed="rId3" cstate="print"/>
          <a:srcRect/>
          <a:stretch>
            <a:fillRect/>
          </a:stretch>
        </p:blipFill>
        <p:spPr bwMode="auto">
          <a:xfrm>
            <a:off x="179512" y="2924944"/>
            <a:ext cx="1458516" cy="1620838"/>
          </a:xfrm>
          <a:prstGeom prst="rect">
            <a:avLst/>
          </a:prstGeom>
          <a:noFill/>
          <a:ln w="9525" algn="in">
            <a:noFill/>
            <a:miter lim="800000"/>
            <a:headEnd/>
            <a:tailEnd/>
          </a:ln>
          <a:effectLst/>
        </p:spPr>
      </p:pic>
      <p:sp>
        <p:nvSpPr>
          <p:cNvPr id="54279" name="Zone de texte 6"/>
          <p:cNvSpPr txBox="1">
            <a:spLocks noChangeArrowheads="1"/>
          </p:cNvSpPr>
          <p:nvPr/>
        </p:nvSpPr>
        <p:spPr bwMode="auto">
          <a:xfrm>
            <a:off x="2843808" y="836712"/>
            <a:ext cx="1872208" cy="5184576"/>
          </a:xfrm>
          <a:prstGeom prst="rect">
            <a:avLst/>
          </a:prstGeom>
          <a:solidFill>
            <a:srgbClr val="FFFFFF"/>
          </a:solidFill>
          <a:ln w="6350" algn="ctr">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smtClean="0">
                <a:ln>
                  <a:noFill/>
                </a:ln>
                <a:solidFill>
                  <a:srgbClr val="FF0000"/>
                </a:solidFill>
                <a:effectLst/>
                <a:latin typeface="Arial" pitchFamily="34" charset="0"/>
                <a:cs typeface="Arial" pitchFamily="34" charset="0"/>
              </a:rPr>
              <a:t>Ce que l’on veut obtenir: concilier la réalité et la raison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0" i="0" u="sng" strike="noStrike" cap="none" normalizeH="0" baseline="0" dirty="0" smtClean="0">
                <a:ln>
                  <a:noFill/>
                </a:ln>
                <a:solidFill>
                  <a:srgbClr val="000000"/>
                </a:solidFill>
                <a:effectLst/>
                <a:latin typeface="Arial" pitchFamily="34" charset="0"/>
                <a:cs typeface="Arial" pitchFamily="34" charset="0"/>
              </a:rPr>
              <a:t>Notre position est responsable, il s’agit de: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Arial" pitchFamily="34" charset="0"/>
                <a:cs typeface="Arial" pitchFamily="34" charset="0"/>
              </a:rPr>
              <a:t>Permettre des aménagements raisonnables tenant compte des risques réels. Les hauteurs des crues doivent-être bien évaluées.</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Arial" pitchFamily="34" charset="0"/>
                <a:cs typeface="Arial" pitchFamily="34" charset="0"/>
              </a:rPr>
              <a:t>Prendre en compte les aménagements anti-inondations déjà réalisés et à venir (</a:t>
            </a:r>
            <a:r>
              <a:rPr kumimoji="0" lang="fr-FR" sz="1000" b="1" i="1" u="none" strike="noStrike" cap="none" normalizeH="0" baseline="0" dirty="0" smtClean="0">
                <a:ln>
                  <a:noFill/>
                </a:ln>
                <a:solidFill>
                  <a:srgbClr val="000000"/>
                </a:solidFill>
                <a:effectLst/>
                <a:latin typeface="Arial" pitchFamily="34" charset="0"/>
                <a:cs typeface="Arial" pitchFamily="34" charset="0"/>
              </a:rPr>
              <a:t>Mise Au Gabarit Européen de l’Oise (MAGEO) entre Compiègne et Creil</a:t>
            </a:r>
            <a:r>
              <a:rPr kumimoji="0" lang="fr-FR" sz="1000" b="0" i="1" u="none" strike="noStrike" cap="none" normalizeH="0" baseline="0" dirty="0" smtClean="0">
                <a:ln>
                  <a:noFill/>
                </a:ln>
                <a:solidFill>
                  <a:srgbClr val="000000"/>
                </a:solidFill>
                <a:effectLst/>
                <a:latin typeface="Arial" pitchFamily="34" charset="0"/>
                <a:cs typeface="Arial" pitchFamily="34" charset="0"/>
              </a:rPr>
              <a:t>. Ce projet a pour objectif de garantir un mouillage de 4 mètres contre 3 mètres aujourd'hui)</a:t>
            </a:r>
            <a:r>
              <a:rPr kumimoji="0" lang="fr-FR" sz="1000" b="0" i="0" u="none" strike="noStrike" cap="none" normalizeH="0" baseline="0" dirty="0" smtClean="0">
                <a:ln>
                  <a:noFill/>
                </a:ln>
                <a:solidFill>
                  <a:srgbClr val="000000"/>
                </a:solidFill>
                <a:effectLst/>
                <a:latin typeface="Arial" pitchFamily="34" charset="0"/>
                <a:cs typeface="Arial"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Arial" pitchFamily="34" charset="0"/>
                <a:cs typeface="Arial" pitchFamily="34" charset="0"/>
              </a:rPr>
              <a:t>Être en phase avec les systèmes d’alerte déjà en place et les plans communaux de sauvegarde. Nous savons anticiper sur plusieurs jours la protection des habitants et des biens.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Arial" pitchFamily="34" charset="0"/>
                <a:cs typeface="Arial" pitchFamily="34" charset="0"/>
              </a:rPr>
              <a:t>Ce nouveau PPRI n’empêchera pas les crues et les inondations sur les bâtiments existants. </a:t>
            </a:r>
          </a:p>
          <a:p>
            <a:pPr marL="0" marR="0" lvl="0" indent="0" algn="just" defTabSz="914400" rtl="0" eaLnBrk="1" fontAlgn="base" latinLnBrk="0" hangingPunct="1">
              <a:lnSpc>
                <a:spcPct val="100000"/>
              </a:lnSpc>
              <a:spcBef>
                <a:spcPct val="0"/>
              </a:spcBef>
              <a:spcAft>
                <a:spcPts val="600"/>
              </a:spcAft>
              <a:buClrTx/>
              <a:buSzTx/>
              <a:buFontTx/>
              <a:buNone/>
              <a:tabLst/>
            </a:pPr>
            <a:endParaRPr kumimoji="0" lang="fr-FR" sz="10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4280" name="Zone de texte 2"/>
          <p:cNvSpPr txBox="1">
            <a:spLocks noChangeArrowheads="1"/>
          </p:cNvSpPr>
          <p:nvPr/>
        </p:nvSpPr>
        <p:spPr bwMode="auto">
          <a:xfrm>
            <a:off x="4860032" y="2204864"/>
            <a:ext cx="2880320" cy="4536504"/>
          </a:xfrm>
          <a:prstGeom prst="rect">
            <a:avLst/>
          </a:prstGeom>
          <a:solidFill>
            <a:srgbClr val="FFFFFF"/>
          </a:solidFill>
          <a:ln w="6350" algn="ctr">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rgbClr val="FF0000"/>
                </a:solidFill>
                <a:effectLst/>
                <a:latin typeface="Arial" pitchFamily="34" charset="0"/>
                <a:cs typeface="Arial" pitchFamily="34" charset="0"/>
              </a:rPr>
              <a:t>Ce que nous contestons</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Arial" pitchFamily="34" charset="0"/>
                <a:cs typeface="Arial" pitchFamily="34" charset="0"/>
              </a:rPr>
              <a:t>-</a:t>
            </a:r>
            <a:r>
              <a:rPr kumimoji="0" lang="fr-FR" sz="1000" b="1" i="0" u="none" strike="noStrike" cap="none" normalizeH="0" baseline="0" smtClean="0">
                <a:ln>
                  <a:noFill/>
                </a:ln>
                <a:solidFill>
                  <a:srgbClr val="000000"/>
                </a:solidFill>
                <a:effectLst/>
                <a:latin typeface="Arial" pitchFamily="34" charset="0"/>
                <a:cs typeface="Arial" pitchFamily="34" charset="0"/>
              </a:rPr>
              <a:t>Des hauteurs d’eau injustifiées</a:t>
            </a:r>
            <a:r>
              <a:rPr kumimoji="0" lang="fr-FR" sz="1000" b="0" i="0" u="none" strike="noStrike" cap="none" normalizeH="0" baseline="0" smtClean="0">
                <a:ln>
                  <a:noFill/>
                </a:ln>
                <a:solidFill>
                  <a:srgbClr val="000000"/>
                </a:solidFill>
                <a:effectLst/>
                <a:latin typeface="Arial" pitchFamily="34" charset="0"/>
                <a:cs typeface="Arial" pitchFamily="34" charset="0"/>
              </a:rPr>
              <a:t>. La référence à la crue centennale, autrement dit qui a une chance sur 100 de se produire. La modélisation présente sur certaines zones des hauteurs d'eau supérieures de près d'un mètre aux crues exceptionnelles de 1993 à 1995!</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Arial" pitchFamily="34" charset="0"/>
                <a:cs typeface="Arial" pitchFamily="34" charset="0"/>
              </a:rPr>
              <a:t>L’ARC fait pourtant valoir les aménagements contre les crues réalisées par l’intercommunalité ou l’entente Oise-Aisne: digues, pompes, abaissement des berges sur l’Aisne et bassins.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pitchFamily="34" charset="0"/>
                <a:cs typeface="Arial" pitchFamily="34" charset="0"/>
              </a:rPr>
              <a:t>-Un document trop complexe. </a:t>
            </a:r>
            <a:r>
              <a:rPr kumimoji="0" lang="fr-FR" sz="1000" b="0" i="0" u="none" strike="noStrike" cap="none" normalizeH="0" baseline="0" smtClean="0">
                <a:ln>
                  <a:noFill/>
                </a:ln>
                <a:solidFill>
                  <a:srgbClr val="000000"/>
                </a:solidFill>
                <a:effectLst/>
                <a:latin typeface="Arial" pitchFamily="34" charset="0"/>
                <a:cs typeface="Arial" pitchFamily="34" charset="0"/>
              </a:rPr>
              <a:t>Avec 10 couleurs de légendes différentes, des mélanges confus, un vocabulaire laissant place aux interprétations diverses et 250 pages de prescriptions, le document est incompréhensible.</a:t>
            </a:r>
            <a:endParaRPr kumimoji="0" lang="fr-FR" sz="1000" b="1" i="0" u="none" strike="noStrike" cap="none" normalizeH="0" baseline="0" smtClean="0">
              <a:ln>
                <a:noFill/>
              </a:ln>
              <a:solidFill>
                <a:srgbClr val="000000"/>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pitchFamily="34" charset="0"/>
                <a:cs typeface="Arial" pitchFamily="34" charset="0"/>
              </a:rPr>
              <a:t>-Des règlements irréalistes. </a:t>
            </a:r>
            <a:r>
              <a:rPr kumimoji="0" lang="fr-FR" sz="1000" b="0" i="0" u="none" strike="noStrike" cap="none" normalizeH="0" baseline="0" smtClean="0">
                <a:ln>
                  <a:noFill/>
                </a:ln>
                <a:solidFill>
                  <a:srgbClr val="000000"/>
                </a:solidFill>
                <a:effectLst/>
                <a:latin typeface="Arial" pitchFamily="34" charset="0"/>
                <a:cs typeface="Arial" pitchFamily="34" charset="0"/>
              </a:rPr>
              <a:t>Il est prescrit dans certaines zones de réaliser des extensions de bâtiment sans point porteur sur le sol et à 3,50 m de hauteur! Des prescriptions sont de manière générale trop complexes et parfois arbitraires.</a:t>
            </a:r>
            <a:endParaRPr kumimoji="0" lang="fr-FR" sz="1000" b="1" i="0" u="none" strike="noStrike" cap="none" normalizeH="0" baseline="0" smtClean="0">
              <a:ln>
                <a:noFill/>
              </a:ln>
              <a:solidFill>
                <a:srgbClr val="000000"/>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pitchFamily="34" charset="0"/>
                <a:cs typeface="Arial" pitchFamily="34" charset="0"/>
              </a:rPr>
              <a:t>-Des zonages incohérents. </a:t>
            </a:r>
            <a:r>
              <a:rPr kumimoji="0" lang="fr-FR" sz="1000" b="0" i="0" u="none" strike="noStrike" cap="none" normalizeH="0" baseline="0" smtClean="0">
                <a:ln>
                  <a:noFill/>
                </a:ln>
                <a:solidFill>
                  <a:srgbClr val="000000"/>
                </a:solidFill>
                <a:effectLst/>
                <a:latin typeface="Arial" pitchFamily="34" charset="0"/>
                <a:cs typeface="Arial" pitchFamily="34" charset="0"/>
              </a:rPr>
              <a:t>Des zones d’expansions de crues (qui deviennent inconstructibles) sont tracées en plein cœur de nos communes. </a:t>
            </a:r>
            <a:endParaRPr kumimoji="0" lang="fr-FR" sz="1000" b="1" i="0" u="none" strike="noStrike" cap="none" normalizeH="0" baseline="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88431" y="197007"/>
            <a:ext cx="8603300" cy="2456253"/>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sng" strike="noStrike" cap="none" normalizeH="0" baseline="0" smtClean="0">
                <a:ln>
                  <a:noFill/>
                </a:ln>
                <a:solidFill>
                  <a:srgbClr val="000000"/>
                </a:solidFill>
                <a:effectLst/>
                <a:latin typeface="Times New Roman" pitchFamily="18" charset="0"/>
                <a:cs typeface="Arial" pitchFamily="34" charset="0"/>
              </a:rPr>
              <a:t>Doc-2 Le PPRI contesté</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rgbClr val="000000"/>
                </a:solidFill>
                <a:effectLst/>
                <a:latin typeface="Times New Roman" pitchFamily="18" charset="0"/>
                <a:cs typeface="Arial" pitchFamily="34" charset="0"/>
              </a:rPr>
              <a:t>La révolte du Compiégnois a commencé. Dans le collimateur des élus de l'Agglomération de la région de Compiègne (ARC) : le plan de prévention des risques inondation (PPRI) élaboré par l'Etat. On y trouve des contraintes et conseils de construction destinés à protéger les biens et les personnes en cas de crue centennale.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rgbClr val="000000"/>
                </a:solidFill>
                <a:effectLst/>
                <a:latin typeface="Times New Roman" pitchFamily="18" charset="0"/>
                <a:cs typeface="Arial" pitchFamily="34" charset="0"/>
              </a:rPr>
              <a:t>Ce mardi, des représentants de l'Agglomération s'étaient donné rendez-vous chez un commerçant de Margny-lès-Compiègne. Objectif : illustrer les effets du PPRI avec un cas concret. « Pour faire une extension, il faudrait que je rehausse le sol de 40 cm ! », s'est indigné le patron.  « Toute construction deviendrait quasi impossible, s'insurge Bernard Hellal, maire (SE) de Margny. Or, une ville qui ne construit pas, elle meurt. » Et de citer les entreprises qui ne pourraient pas s'agrandir ou l'obligation de bâtir des maisons sur pilotis dans certaines zones. […] Pas surpris, Ghyslain Chatel, sous-préfet de Compiègne, rappelle que le plan présenté aux élus « est en cours d'élaboration ». Un projet, donc, « qui pourra être modifié après l'enquête publique, en tenant compte des recommandations faites par une commission d'enquête spécialisée ». Le représentant de l'Etat dit comprendre les inquiétudes des élus. « Il s'agit d'appliquer des règles avec effet immédiat pour un événement, la crue centennale, qui n'arrivera peut-être jamais, admet-il. Mais ça, personne ne peut le dire, on ne peut pas jouer l'avenir à la loterie. » Anticiper pour prévenir des dommages, « c'est l'essence même des pouvoirs publics », conclut Ghyslain Chatel.</a:t>
            </a:r>
          </a:p>
          <a:p>
            <a:pPr marL="0" marR="0" lvl="0" indent="0" algn="r" defTabSz="914400" rtl="0" eaLnBrk="1" fontAlgn="base" latinLnBrk="0" hangingPunct="1">
              <a:lnSpc>
                <a:spcPct val="100000"/>
              </a:lnSpc>
              <a:spcBef>
                <a:spcPct val="0"/>
              </a:spcBef>
              <a:spcAft>
                <a:spcPts val="800"/>
              </a:spcAft>
              <a:buClrTx/>
              <a:buSzTx/>
              <a:buFontTx/>
              <a:buNone/>
              <a:tabLst/>
            </a:pPr>
            <a:r>
              <a:rPr kumimoji="0" lang="fr-FR" sz="1200" b="0" i="0" u="none" strike="noStrike" cap="none" normalizeH="0" baseline="0" smtClean="0">
                <a:ln>
                  <a:noFill/>
                </a:ln>
                <a:solidFill>
                  <a:srgbClr val="000000"/>
                </a:solidFill>
                <a:effectLst/>
                <a:latin typeface="Times New Roman" pitchFamily="18" charset="0"/>
                <a:cs typeface="Arial" pitchFamily="34" charset="0"/>
              </a:rPr>
              <a:t>https://www.leparisien.fr/oise-60/compiegne-60200/compiegnois-la-revolte-commence-contre-le-plan-anti-inondations-de-l-etat-22-08-2017-7207290.php</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55299" name="Picture 3"/>
          <p:cNvPicPr>
            <a:picLocks noChangeAspect="1" noChangeArrowheads="1"/>
          </p:cNvPicPr>
          <p:nvPr/>
        </p:nvPicPr>
        <p:blipFill>
          <a:blip r:embed="rId2" cstate="print"/>
          <a:srcRect/>
          <a:stretch>
            <a:fillRect/>
          </a:stretch>
        </p:blipFill>
        <p:spPr bwMode="auto">
          <a:xfrm>
            <a:off x="395536" y="3429000"/>
            <a:ext cx="4589860" cy="2836863"/>
          </a:xfrm>
          <a:prstGeom prst="rect">
            <a:avLst/>
          </a:prstGeom>
          <a:noFill/>
          <a:ln w="9525" algn="in">
            <a:noFill/>
            <a:miter lim="800000"/>
            <a:headEnd/>
            <a:tailEnd/>
          </a:ln>
          <a:effectLst/>
        </p:spPr>
      </p:pic>
      <p:pic>
        <p:nvPicPr>
          <p:cNvPr id="55300" name="Picture 4"/>
          <p:cNvPicPr>
            <a:picLocks noChangeAspect="1" noChangeArrowheads="1"/>
          </p:cNvPicPr>
          <p:nvPr/>
        </p:nvPicPr>
        <p:blipFill>
          <a:blip r:embed="rId3" cstate="print"/>
          <a:srcRect/>
          <a:stretch>
            <a:fillRect/>
          </a:stretch>
        </p:blipFill>
        <p:spPr bwMode="auto">
          <a:xfrm>
            <a:off x="5652120" y="4509120"/>
            <a:ext cx="3293269" cy="1846263"/>
          </a:xfrm>
          <a:prstGeom prst="rect">
            <a:avLst/>
          </a:prstGeom>
          <a:noFill/>
          <a:ln w="9525" algn="in">
            <a:noFill/>
            <a:miter lim="800000"/>
            <a:headEnd/>
            <a:tailEnd/>
          </a:ln>
          <a:effectLst/>
        </p:spPr>
      </p:pic>
      <p:sp>
        <p:nvSpPr>
          <p:cNvPr id="55301" name="Text Box 5"/>
          <p:cNvSpPr txBox="1">
            <a:spLocks noChangeArrowheads="1"/>
          </p:cNvSpPr>
          <p:nvPr/>
        </p:nvSpPr>
        <p:spPr bwMode="auto">
          <a:xfrm>
            <a:off x="5110436" y="2780779"/>
            <a:ext cx="1241822" cy="1296988"/>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Arial" pitchFamily="34" charset="0"/>
                <a:cs typeface="Arial" pitchFamily="34" charset="0"/>
              </a:rPr>
              <a:t>Source: </a:t>
            </a:r>
            <a:r>
              <a:rPr kumimoji="0" lang="fr-FR" sz="1000" b="0" i="0" u="sng" strike="noStrike" cap="none" normalizeH="0" baseline="0" smtClean="0">
                <a:ln>
                  <a:noFill/>
                </a:ln>
                <a:solidFill>
                  <a:srgbClr val="000000"/>
                </a:solidFill>
                <a:effectLst/>
                <a:latin typeface="Arial" pitchFamily="34" charset="0"/>
                <a:cs typeface="Arial" pitchFamily="34" charset="0"/>
              </a:rPr>
              <a:t>https://fr.calameo.com/read/0019684486fb7f2f2b369</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Rectangle 6"/>
          <p:cNvSpPr>
            <a:spLocks noChangeArrowheads="1"/>
          </p:cNvSpPr>
          <p:nvPr/>
        </p:nvSpPr>
        <p:spPr bwMode="auto">
          <a:xfrm>
            <a:off x="314794" y="254832"/>
            <a:ext cx="7847351" cy="252376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8056800" algn="l"/>
              </a:tabLst>
            </a:pPr>
            <a:r>
              <a:rPr kumimoji="0" lang="fr-FR" sz="1400" b="0" i="0" u="none" strike="noStrike" cap="none" normalizeH="0" baseline="0" dirty="0" smtClean="0">
                <a:ln>
                  <a:noFill/>
                </a:ln>
                <a:solidFill>
                  <a:srgbClr val="000000"/>
                </a:solidFill>
                <a:effectLst/>
                <a:latin typeface="Arial" pitchFamily="34" charset="0"/>
                <a:cs typeface="Arial" pitchFamily="34" charset="0"/>
              </a:rPr>
              <a:t>1- (Doc-1)Quel est le motif et l’initiateur de cette mobilisation?</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8056800" algn="l"/>
              </a:tabLst>
            </a:pPr>
            <a:r>
              <a:rPr kumimoji="0" lang="fr-FR" sz="1400" b="0" i="0" u="none" strike="noStrike" cap="none" normalizeH="0" baseline="0" dirty="0" smtClean="0">
                <a:ln>
                  <a:noFill/>
                </a:ln>
                <a:solidFill>
                  <a:srgbClr val="000000"/>
                </a:solidFill>
                <a:effectLst/>
                <a:latin typeface="Arial" pitchFamily="34" charset="0"/>
                <a:cs typeface="Arial" pitchFamily="34" charset="0"/>
              </a:rPr>
              <a:t>2- (définition) Que signifie l’acronyme PPRI ? Quel est son objectif ? </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8056800" algn="l"/>
              </a:tabLst>
            </a:pPr>
            <a:r>
              <a:rPr kumimoji="0" lang="fr-FR" sz="1400" b="0" i="0" u="none" strike="noStrike" cap="none" normalizeH="0" baseline="0" dirty="0" smtClean="0">
                <a:ln>
                  <a:noFill/>
                </a:ln>
                <a:solidFill>
                  <a:srgbClr val="000000"/>
                </a:solidFill>
                <a:effectLst/>
                <a:latin typeface="Arial" pitchFamily="34" charset="0"/>
                <a:cs typeface="Arial" pitchFamily="34" charset="0"/>
              </a:rPr>
              <a:t>3- (Doc-1) Quelles sont les critiques formulées contre ce PPRI? Que veulent-ils obtenir ?</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8056800" algn="l"/>
              </a:tabLst>
            </a:pPr>
            <a:r>
              <a:rPr kumimoji="0" lang="fr-FR" sz="1400" b="0" i="0" u="none" strike="noStrike" cap="none" normalizeH="0" baseline="0" dirty="0" smtClean="0">
                <a:ln>
                  <a:noFill/>
                </a:ln>
                <a:solidFill>
                  <a:srgbClr val="000000"/>
                </a:solidFill>
                <a:effectLst/>
                <a:latin typeface="Arial" pitchFamily="34" charset="0"/>
                <a:cs typeface="Arial" pitchFamily="34" charset="0"/>
              </a:rPr>
              <a:t>4-(Docs-2 et 3) Quelles seront les conséquences de l’application des PPRI sur les particuliers, les entreprises et sur les communes ? Quelle est la position du représentant de l’Etat ? </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8056800" algn="l"/>
              </a:tabLst>
            </a:pPr>
            <a:r>
              <a:rPr kumimoji="0" lang="fr-FR" sz="1400" b="0" i="0" u="none" strike="noStrike" cap="none" normalizeH="0" baseline="0" dirty="0" smtClean="0">
                <a:ln>
                  <a:noFill/>
                </a:ln>
                <a:solidFill>
                  <a:srgbClr val="000000"/>
                </a:solidFill>
                <a:effectLst/>
                <a:latin typeface="Arial" pitchFamily="34" charset="0"/>
                <a:cs typeface="Arial" pitchFamily="34" charset="0"/>
              </a:rPr>
              <a:t>5-(Doc-1) Quels sont les mesures déjà prises pour réduire la vulnérabilité face aux inondations ? </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8056800" algn="l"/>
              </a:tabLst>
            </a:pPr>
            <a:r>
              <a:rPr kumimoji="0" lang="fr-FR" sz="1400" b="0" i="0" u="none" strike="noStrike" cap="none" normalizeH="0" baseline="0" dirty="0" smtClean="0">
                <a:ln>
                  <a:noFill/>
                </a:ln>
                <a:solidFill>
                  <a:srgbClr val="000000"/>
                </a:solidFill>
                <a:effectLst/>
                <a:latin typeface="Arial" pitchFamily="34" charset="0"/>
                <a:cs typeface="Arial" pitchFamily="34" charset="0"/>
              </a:rPr>
              <a:t> </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8056800" algn="l"/>
              </a:tabLst>
            </a:pPr>
            <a:r>
              <a:rPr kumimoji="0" lang="fr-FR" sz="1400" b="1" i="0" u="none" strike="noStrike" cap="none" normalizeH="0" baseline="0" dirty="0" smtClean="0">
                <a:ln>
                  <a:noFill/>
                </a:ln>
                <a:solidFill>
                  <a:srgbClr val="000000"/>
                </a:solidFill>
                <a:effectLst/>
                <a:latin typeface="Arial" pitchFamily="34" charset="0"/>
                <a:cs typeface="Arial" pitchFamily="34" charset="0"/>
              </a:rPr>
              <a:t>CAPACITE Argumenter sur l'intérêt d'un plan de prévention des risques</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8056800" algn="l"/>
              </a:tabLst>
            </a:pPr>
            <a:r>
              <a:rPr kumimoji="0" lang="fr-FR" sz="1400" b="1" i="0" u="none" strike="noStrike" cap="none" normalizeH="0" baseline="0" dirty="0" smtClean="0">
                <a:ln>
                  <a:noFill/>
                </a:ln>
                <a:solidFill>
                  <a:srgbClr val="000000"/>
                </a:solidFill>
                <a:effectLst/>
                <a:latin typeface="Arial" pitchFamily="34" charset="0"/>
                <a:cs typeface="Arial" pitchFamily="34" charset="0"/>
              </a:rPr>
              <a:t> </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8056800" algn="l"/>
              </a:tabLst>
            </a:pPr>
            <a:r>
              <a:rPr kumimoji="0" lang="fr-FR" sz="1400" b="0" i="0" u="none" strike="noStrike" cap="none" normalizeH="0" baseline="0" dirty="0" smtClean="0">
                <a:ln>
                  <a:noFill/>
                </a:ln>
                <a:solidFill>
                  <a:srgbClr val="FF0000"/>
                </a:solidFill>
                <a:effectLst/>
                <a:latin typeface="Arial" pitchFamily="34" charset="0"/>
                <a:cs typeface="Arial" pitchFamily="34" charset="0"/>
              </a:rPr>
              <a:t>Construisez un argumentaire à destination des services de l’Etat par lequel vous montrerez les limites du PPRI et vous mettrez en valeur les mesures déjà prises pour réduire la vulnérabilité.</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8056800" algn="l"/>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Tableau 7"/>
          <p:cNvGraphicFramePr>
            <a:graphicFrameLocks noGrp="1"/>
          </p:cNvGraphicFramePr>
          <p:nvPr/>
        </p:nvGraphicFramePr>
        <p:xfrm>
          <a:off x="303552" y="2652507"/>
          <a:ext cx="8533152" cy="3656279"/>
        </p:xfrm>
        <a:graphic>
          <a:graphicData uri="http://schemas.openxmlformats.org/drawingml/2006/table">
            <a:tbl>
              <a:tblPr/>
              <a:tblGrid>
                <a:gridCol w="2855446"/>
                <a:gridCol w="2855446"/>
                <a:gridCol w="2822260"/>
              </a:tblGrid>
              <a:tr h="953681">
                <a:tc>
                  <a:txBody>
                    <a:bodyPr/>
                    <a:lstStyle/>
                    <a:p>
                      <a:pPr marR="0" indent="0" algn="l" rtl="0">
                        <a:spcBef>
                          <a:spcPts val="0"/>
                        </a:spcBef>
                        <a:spcAft>
                          <a:spcPts val="0"/>
                        </a:spcAft>
                      </a:pPr>
                      <a:r>
                        <a:rPr lang="fr-FR" sz="1600" kern="1400">
                          <a:solidFill>
                            <a:srgbClr val="002060"/>
                          </a:solidFill>
                          <a:latin typeface="Wingdings 2"/>
                        </a:rPr>
                        <a:t>u</a:t>
                      </a:r>
                      <a:r>
                        <a:rPr lang="fr-FR" sz="1600" kern="1400">
                          <a:solidFill>
                            <a:srgbClr val="002060"/>
                          </a:solidFill>
                          <a:latin typeface="Arial"/>
                        </a:rPr>
                        <a:t>Introduction</a:t>
                      </a:r>
                      <a:endParaRPr lang="fr-FR" sz="1000" kern="1400">
                        <a:solidFill>
                          <a:srgbClr val="000000"/>
                        </a:solidFill>
                        <a:latin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spcBef>
                          <a:spcPts val="0"/>
                        </a:spcBef>
                        <a:spcAft>
                          <a:spcPts val="0"/>
                        </a:spcAft>
                      </a:pPr>
                      <a:r>
                        <a:rPr lang="fr-FR" sz="1600" kern="1400">
                          <a:solidFill>
                            <a:srgbClr val="002060"/>
                          </a:solidFill>
                          <a:latin typeface="Arial"/>
                        </a:rPr>
                        <a:t>Présentez le sujet et l’opinion que vous allez défendre</a:t>
                      </a:r>
                      <a:endParaRPr lang="fr-FR" sz="1000" kern="1400">
                        <a:solidFill>
                          <a:srgbClr val="000000"/>
                        </a:solidFill>
                        <a:latin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spcBef>
                          <a:spcPts val="0"/>
                        </a:spcBef>
                        <a:spcAft>
                          <a:spcPts val="0"/>
                        </a:spcAft>
                      </a:pPr>
                      <a:r>
                        <a:rPr lang="fr-FR" sz="1600" kern="1400">
                          <a:solidFill>
                            <a:srgbClr val="2F5496"/>
                          </a:solidFill>
                          <a:latin typeface="Wingdings 2"/>
                        </a:rPr>
                        <a:t>E</a:t>
                      </a:r>
                      <a:r>
                        <a:rPr lang="fr-FR" sz="1600" kern="1400">
                          <a:solidFill>
                            <a:srgbClr val="000000"/>
                          </a:solidFill>
                          <a:latin typeface="Arial"/>
                        </a:rPr>
                        <a:t>Nous nous opposons au PPRI présenté par les services de l’Etat pour la ville de Compiègne.</a:t>
                      </a:r>
                      <a:endParaRPr lang="fr-FR" sz="1000" kern="1400">
                        <a:solidFill>
                          <a:srgbClr val="000000"/>
                        </a:solidFill>
                        <a:latin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4653">
                <a:tc rowSpan="2">
                  <a:txBody>
                    <a:bodyPr/>
                    <a:lstStyle/>
                    <a:p>
                      <a:pPr marR="0" indent="0" algn="l" rtl="0">
                        <a:spcBef>
                          <a:spcPts val="0"/>
                        </a:spcBef>
                        <a:spcAft>
                          <a:spcPts val="0"/>
                        </a:spcAft>
                      </a:pPr>
                      <a:r>
                        <a:rPr lang="fr-FR" sz="1600" kern="1400">
                          <a:solidFill>
                            <a:srgbClr val="70AD47"/>
                          </a:solidFill>
                          <a:latin typeface="Wingdings 2"/>
                        </a:rPr>
                        <a:t>v</a:t>
                      </a:r>
                      <a:r>
                        <a:rPr lang="fr-FR" sz="1600" kern="1400">
                          <a:solidFill>
                            <a:srgbClr val="70AD47"/>
                          </a:solidFill>
                          <a:latin typeface="Arial"/>
                        </a:rPr>
                        <a:t>Développement</a:t>
                      </a:r>
                      <a:endParaRPr lang="fr-FR" sz="1000" kern="1400">
                        <a:solidFill>
                          <a:srgbClr val="000000"/>
                        </a:solidFill>
                        <a:latin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spcBef>
                          <a:spcPts val="0"/>
                        </a:spcBef>
                        <a:spcAft>
                          <a:spcPts val="0"/>
                        </a:spcAft>
                      </a:pPr>
                      <a:r>
                        <a:rPr lang="fr-FR" sz="1600" kern="1400" dirty="0">
                          <a:solidFill>
                            <a:srgbClr val="70AD47"/>
                          </a:solidFill>
                          <a:latin typeface="Arial"/>
                        </a:rPr>
                        <a:t>Classez les arguments en fonction du domaine (économique, environnemental, habitants,). Reliez les idées en utilisant des connecteurs</a:t>
                      </a:r>
                      <a:endParaRPr lang="fr-FR" sz="1000" kern="1400" dirty="0">
                        <a:solidFill>
                          <a:srgbClr val="000000"/>
                        </a:solidFill>
                        <a:latin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spcBef>
                          <a:spcPts val="0"/>
                        </a:spcBef>
                        <a:spcAft>
                          <a:spcPts val="0"/>
                        </a:spcAft>
                      </a:pPr>
                      <a:r>
                        <a:rPr lang="fr-FR" sz="1600" kern="1400">
                          <a:solidFill>
                            <a:srgbClr val="00B050"/>
                          </a:solidFill>
                          <a:latin typeface="Wingdings 2"/>
                        </a:rPr>
                        <a:t></a:t>
                      </a:r>
                      <a:r>
                        <a:rPr lang="fr-FR" sz="1600" kern="1400">
                          <a:solidFill>
                            <a:srgbClr val="000000"/>
                          </a:solidFill>
                          <a:latin typeface="Arial"/>
                        </a:rPr>
                        <a:t>D’abord,</a:t>
                      </a:r>
                      <a:endParaRPr lang="fr-FR" sz="1000" kern="1400">
                        <a:solidFill>
                          <a:srgbClr val="000000"/>
                        </a:solidFill>
                        <a:latin typeface="Times New Roman"/>
                      </a:endParaRPr>
                    </a:p>
                    <a:p>
                      <a:pPr marR="0" indent="0" algn="l" rtl="0">
                        <a:spcBef>
                          <a:spcPts val="0"/>
                        </a:spcBef>
                        <a:spcAft>
                          <a:spcPts val="0"/>
                        </a:spcAft>
                      </a:pPr>
                      <a:r>
                        <a:rPr lang="fr-FR" sz="1600" kern="1400">
                          <a:solidFill>
                            <a:srgbClr val="00B050"/>
                          </a:solidFill>
                          <a:latin typeface="Wingdings 2"/>
                        </a:rPr>
                        <a:t></a:t>
                      </a:r>
                      <a:r>
                        <a:rPr lang="fr-FR" sz="1600" kern="1400">
                          <a:solidFill>
                            <a:srgbClr val="000000"/>
                          </a:solidFill>
                          <a:latin typeface="Arial"/>
                        </a:rPr>
                        <a:t>De plus,</a:t>
                      </a:r>
                      <a:endParaRPr lang="fr-FR" sz="1000" kern="1400">
                        <a:solidFill>
                          <a:srgbClr val="000000"/>
                        </a:solidFill>
                        <a:latin typeface="Times New Roman"/>
                      </a:endParaRPr>
                    </a:p>
                    <a:p>
                      <a:pPr marR="0" indent="0" algn="l" rtl="0">
                        <a:spcBef>
                          <a:spcPts val="0"/>
                        </a:spcBef>
                        <a:spcAft>
                          <a:spcPts val="0"/>
                        </a:spcAft>
                      </a:pPr>
                      <a:r>
                        <a:rPr lang="fr-FR" sz="1600" kern="1400">
                          <a:solidFill>
                            <a:srgbClr val="00B050"/>
                          </a:solidFill>
                          <a:latin typeface="Wingdings 2"/>
                        </a:rPr>
                        <a:t></a:t>
                      </a:r>
                      <a:r>
                        <a:rPr lang="fr-FR" sz="1600" kern="1400">
                          <a:solidFill>
                            <a:srgbClr val="000000"/>
                          </a:solidFill>
                          <a:latin typeface="Arial"/>
                        </a:rPr>
                        <a:t>Ensuite,</a:t>
                      </a:r>
                      <a:endParaRPr lang="fr-FR" sz="1000" kern="1400">
                        <a:solidFill>
                          <a:srgbClr val="000000"/>
                        </a:solidFill>
                        <a:latin typeface="Times New Roman"/>
                      </a:endParaRPr>
                    </a:p>
                    <a:p>
                      <a:pPr marR="0" indent="0" algn="l" rtl="0">
                        <a:spcBef>
                          <a:spcPts val="0"/>
                        </a:spcBef>
                        <a:spcAft>
                          <a:spcPts val="0"/>
                        </a:spcAft>
                      </a:pPr>
                      <a:r>
                        <a:rPr lang="fr-FR" sz="1600" kern="1400">
                          <a:solidFill>
                            <a:srgbClr val="00B050"/>
                          </a:solidFill>
                          <a:latin typeface="Wingdings 2"/>
                        </a:rPr>
                        <a:t></a:t>
                      </a:r>
                      <a:r>
                        <a:rPr lang="fr-FR" sz="1600" kern="1400">
                          <a:solidFill>
                            <a:srgbClr val="000000"/>
                          </a:solidFill>
                          <a:latin typeface="Arial"/>
                        </a:rPr>
                        <a:t>Par ailleurs,</a:t>
                      </a:r>
                      <a:endParaRPr lang="fr-FR" sz="1000" kern="1400">
                        <a:solidFill>
                          <a:srgbClr val="000000"/>
                        </a:solidFill>
                        <a:latin typeface="Times New Roman"/>
                      </a:endParaRPr>
                    </a:p>
                    <a:p>
                      <a:pPr marR="0" indent="0" algn="l" rtl="0">
                        <a:spcBef>
                          <a:spcPts val="0"/>
                        </a:spcBef>
                        <a:spcAft>
                          <a:spcPts val="0"/>
                        </a:spcAft>
                      </a:pPr>
                      <a:r>
                        <a:rPr lang="fr-FR" sz="1600" kern="1400">
                          <a:solidFill>
                            <a:srgbClr val="00B050"/>
                          </a:solidFill>
                          <a:latin typeface="Wingdings 2"/>
                        </a:rPr>
                        <a:t></a:t>
                      </a:r>
                      <a:r>
                        <a:rPr lang="fr-FR" sz="1600" kern="1400">
                          <a:solidFill>
                            <a:srgbClr val="000000"/>
                          </a:solidFill>
                          <a:latin typeface="Arial"/>
                        </a:rPr>
                        <a:t>Enfin,</a:t>
                      </a:r>
                      <a:endParaRPr lang="fr-FR" sz="1000" kern="1400">
                        <a:solidFill>
                          <a:srgbClr val="000000"/>
                        </a:solidFill>
                        <a:latin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3677">
                <a:tc vMerge="1">
                  <a:txBody>
                    <a:bodyPr/>
                    <a:lstStyle/>
                    <a:p>
                      <a:endParaRPr lang="fr-FR"/>
                    </a:p>
                  </a:txBody>
                  <a:tcPr/>
                </a:tc>
                <a:tc>
                  <a:txBody>
                    <a:bodyPr/>
                    <a:lstStyle/>
                    <a:p>
                      <a:pPr marR="0" indent="0" algn="l" rtl="0">
                        <a:spcBef>
                          <a:spcPts val="0"/>
                        </a:spcBef>
                        <a:spcAft>
                          <a:spcPts val="0"/>
                        </a:spcAft>
                      </a:pPr>
                      <a:r>
                        <a:rPr lang="fr-FR" sz="1600" kern="1400">
                          <a:solidFill>
                            <a:srgbClr val="70AD47"/>
                          </a:solidFill>
                          <a:latin typeface="Arial"/>
                        </a:rPr>
                        <a:t>Présenter les mesures déjà prises pour réduire la vulnérabilité</a:t>
                      </a:r>
                      <a:endParaRPr lang="fr-FR" sz="1000" kern="1400">
                        <a:solidFill>
                          <a:srgbClr val="000000"/>
                        </a:solidFill>
                        <a:latin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spcBef>
                          <a:spcPts val="0"/>
                        </a:spcBef>
                        <a:spcAft>
                          <a:spcPts val="0"/>
                        </a:spcAft>
                      </a:pPr>
                      <a:r>
                        <a:rPr lang="fr-FR" sz="1600" kern="1400">
                          <a:solidFill>
                            <a:srgbClr val="00B050"/>
                          </a:solidFill>
                          <a:latin typeface="Wingdings 2"/>
                        </a:rPr>
                        <a:t>E</a:t>
                      </a:r>
                      <a:r>
                        <a:rPr lang="fr-FR" sz="1600" kern="1400">
                          <a:solidFill>
                            <a:srgbClr val="000000"/>
                          </a:solidFill>
                          <a:latin typeface="Arial"/>
                        </a:rPr>
                        <a:t>En outre, des mesures ont déjà été prises pour réduire la vulnérabilité</a:t>
                      </a:r>
                      <a:endParaRPr lang="fr-FR" sz="1000" kern="1400">
                        <a:solidFill>
                          <a:srgbClr val="000000"/>
                        </a:solidFill>
                        <a:latin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6359">
                <a:tc>
                  <a:txBody>
                    <a:bodyPr/>
                    <a:lstStyle/>
                    <a:p>
                      <a:pPr marR="0" indent="0" algn="l" rtl="0">
                        <a:spcBef>
                          <a:spcPts val="0"/>
                        </a:spcBef>
                        <a:spcAft>
                          <a:spcPts val="0"/>
                        </a:spcAft>
                      </a:pPr>
                      <a:r>
                        <a:rPr lang="fr-FR" sz="1600" kern="1400">
                          <a:solidFill>
                            <a:srgbClr val="000000"/>
                          </a:solidFill>
                          <a:latin typeface="Arial"/>
                        </a:rPr>
                        <a:t>Conclusion</a:t>
                      </a:r>
                      <a:endParaRPr lang="fr-FR" sz="1000" kern="1400">
                        <a:solidFill>
                          <a:srgbClr val="000000"/>
                        </a:solidFill>
                        <a:latin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spcBef>
                          <a:spcPts val="0"/>
                        </a:spcBef>
                        <a:spcAft>
                          <a:spcPts val="0"/>
                        </a:spcAft>
                      </a:pPr>
                      <a:r>
                        <a:rPr lang="fr-FR" sz="1600" kern="1400">
                          <a:solidFill>
                            <a:srgbClr val="000000"/>
                          </a:solidFill>
                          <a:latin typeface="Arial"/>
                        </a:rPr>
                        <a:t>Quelle est votre souhait ?</a:t>
                      </a:r>
                      <a:endParaRPr lang="fr-FR" sz="1000" kern="1400">
                        <a:solidFill>
                          <a:srgbClr val="000000"/>
                        </a:solidFill>
                        <a:latin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l" rtl="0">
                        <a:spcBef>
                          <a:spcPts val="0"/>
                        </a:spcBef>
                        <a:spcAft>
                          <a:spcPts val="0"/>
                        </a:spcAft>
                      </a:pPr>
                      <a:r>
                        <a:rPr lang="fr-FR" sz="1600" kern="1400" dirty="0" err="1">
                          <a:solidFill>
                            <a:srgbClr val="000000"/>
                          </a:solidFill>
                          <a:latin typeface="Wingdings 2"/>
                        </a:rPr>
                        <a:t>E</a:t>
                      </a:r>
                      <a:r>
                        <a:rPr lang="fr-FR" sz="1600" kern="1400" dirty="0" err="1">
                          <a:solidFill>
                            <a:srgbClr val="000000"/>
                          </a:solidFill>
                          <a:latin typeface="Arial"/>
                        </a:rPr>
                        <a:t>Donc</a:t>
                      </a:r>
                      <a:r>
                        <a:rPr lang="fr-FR" sz="1600" kern="1400" dirty="0">
                          <a:solidFill>
                            <a:srgbClr val="000000"/>
                          </a:solidFill>
                          <a:latin typeface="Arial"/>
                        </a:rPr>
                        <a:t>,</a:t>
                      </a:r>
                      <a:endParaRPr lang="fr-FR" sz="1000" kern="1400" dirty="0">
                        <a:solidFill>
                          <a:srgbClr val="000000"/>
                        </a:solidFill>
                        <a:latin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191124" y="13156"/>
            <a:ext cx="859210" cy="430887"/>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smtClean="0">
                <a:ln>
                  <a:noFill/>
                </a:ln>
                <a:solidFill>
                  <a:srgbClr val="FF0000"/>
                </a:solidFill>
                <a:effectLst/>
                <a:latin typeface="Times New Roman" pitchFamily="18" charset="0"/>
                <a:cs typeface="Arial" pitchFamily="34" charset="0"/>
              </a:rPr>
              <a:t>Lubrizol</a:t>
            </a:r>
            <a:endParaRPr kumimoji="0" lang="fr-FR" sz="15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3250" name="Picture 2"/>
          <p:cNvPicPr>
            <a:picLocks noChangeAspect="1" noChangeArrowheads="1"/>
          </p:cNvPicPr>
          <p:nvPr/>
        </p:nvPicPr>
        <p:blipFill>
          <a:blip r:embed="rId2" cstate="print"/>
          <a:srcRect/>
          <a:stretch>
            <a:fillRect/>
          </a:stretch>
        </p:blipFill>
        <p:spPr bwMode="auto">
          <a:xfrm>
            <a:off x="192121" y="488301"/>
            <a:ext cx="3293269" cy="2435225"/>
          </a:xfrm>
          <a:prstGeom prst="rect">
            <a:avLst/>
          </a:prstGeom>
          <a:noFill/>
          <a:ln w="9525" algn="in">
            <a:noFill/>
            <a:miter lim="800000"/>
            <a:headEnd/>
            <a:tailEnd/>
          </a:ln>
          <a:effectLst/>
        </p:spPr>
      </p:pic>
      <p:sp>
        <p:nvSpPr>
          <p:cNvPr id="53251" name="Text Box 3"/>
          <p:cNvSpPr txBox="1">
            <a:spLocks noChangeArrowheads="1"/>
          </p:cNvSpPr>
          <p:nvPr/>
        </p:nvSpPr>
        <p:spPr bwMode="auto">
          <a:xfrm>
            <a:off x="177189" y="3063278"/>
            <a:ext cx="3341752" cy="504825"/>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7030A0"/>
                </a:solidFill>
                <a:effectLst/>
                <a:latin typeface="Times New Roman" pitchFamily="18" charset="0"/>
                <a:cs typeface="Arial" pitchFamily="34" charset="0"/>
              </a:rPr>
              <a:t>https://www.lesechos.fr/politique-societe/societe/incendie-de-lusine-lubrizol-a-rouen-nous-sommes-entres-dans-lere-de-la-defiance-absolue-1136428</a:t>
            </a:r>
            <a:r>
              <a:rPr kumimoji="0" lang="fr-FR" sz="1200" b="0" i="0" u="none" strike="noStrike" cap="none" normalizeH="0" baseline="0" dirty="0" smtClean="0">
                <a:ln>
                  <a:noFill/>
                </a:ln>
                <a:solidFill>
                  <a:srgbClr val="7030A0"/>
                </a:solidFill>
                <a:effectLst/>
                <a:latin typeface="Times New Roman" pitchFamily="18" charset="0"/>
                <a:cs typeface="Arial" pitchFamily="34" charset="0"/>
              </a:rPr>
              <a:t> </a:t>
            </a:r>
            <a:endParaRPr kumimoji="0" lang="fr-FR" sz="1800" b="0" i="0" u="none" strike="noStrike" cap="none" normalizeH="0" baseline="0" dirty="0" smtClean="0">
              <a:ln>
                <a:noFill/>
              </a:ln>
              <a:solidFill>
                <a:srgbClr val="7030A0"/>
              </a:solidFill>
              <a:effectLst/>
              <a:latin typeface="Arial" pitchFamily="34" charset="0"/>
              <a:cs typeface="Arial" pitchFamily="34" charset="0"/>
            </a:endParaRPr>
          </a:p>
        </p:txBody>
      </p:sp>
      <p:sp>
        <p:nvSpPr>
          <p:cNvPr id="53252" name="Text Box 4"/>
          <p:cNvSpPr txBox="1">
            <a:spLocks noChangeArrowheads="1"/>
          </p:cNvSpPr>
          <p:nvPr/>
        </p:nvSpPr>
        <p:spPr bwMode="auto">
          <a:xfrm>
            <a:off x="4381929" y="212205"/>
            <a:ext cx="4589860" cy="2951163"/>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rgbClr val="000000"/>
                </a:solidFill>
                <a:effectLst/>
                <a:latin typeface="Times New Roman" pitchFamily="18" charset="0"/>
                <a:cs typeface="Arial" pitchFamily="34" charset="0"/>
              </a:rPr>
              <a:t>Incendie de Lubrizol à Rouen : le gouvernement présente les mesures de sécurité pour les sites industriels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sng" strike="noStrike" cap="none" normalizeH="0" baseline="0" smtClean="0">
                <a:ln>
                  <a:noFill/>
                </a:ln>
                <a:solidFill>
                  <a:srgbClr val="0066FF"/>
                </a:solidFill>
                <a:effectLst/>
                <a:latin typeface="Times New Roman" pitchFamily="18" charset="0"/>
                <a:cs typeface="Arial" pitchFamily="34" charset="0"/>
              </a:rPr>
              <a:t>https://www.francebleu.fr/infos/faits-divers-justice/incendie-de-lubrizol-a-rouen-le-gouvernement-presente-les-mesures-pour-la-securite-des-sites-1600946792</a:t>
            </a:r>
            <a:endParaRPr kumimoji="0" lang="fr-FR" sz="1200" b="1"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rgbClr val="000000"/>
                </a:solidFill>
                <a:effectLst/>
                <a:latin typeface="Times New Roman" pitchFamily="18" charset="0"/>
                <a:cs typeface="Arial" pitchFamily="34" charset="0"/>
              </a:rPr>
              <a:t>Lubrizol: une catastrophe industrielle politiquement dévastatrice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sng" strike="noStrike" cap="none" normalizeH="0" baseline="0" smtClean="0">
                <a:ln>
                  <a:noFill/>
                </a:ln>
                <a:solidFill>
                  <a:srgbClr val="0066FF"/>
                </a:solidFill>
                <a:effectLst/>
                <a:latin typeface="Times New Roman" pitchFamily="18" charset="0"/>
                <a:cs typeface="Arial" pitchFamily="34" charset="0"/>
              </a:rPr>
              <a:t>https://www.lesechos.fr/politique-societe/societe/lubrizol-une-catastrophe-industrielle-politiquement-devastatrice-1141261</a:t>
            </a:r>
            <a:r>
              <a:rPr kumimoji="0" lang="fr-FR" sz="1200" b="1" i="0" u="none" strike="noStrike" cap="none" normalizeH="0" baseline="0" smtClean="0">
                <a:ln>
                  <a:noFill/>
                </a:ln>
                <a:solidFill>
                  <a:srgbClr val="0066FF"/>
                </a:solidFill>
                <a:effectLst/>
                <a:latin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smtClean="0">
                <a:ln>
                  <a:noFill/>
                </a:ln>
                <a:solidFill>
                  <a:srgbClr val="000000"/>
                </a:solidFill>
                <a:effectLst/>
                <a:latin typeface="Times New Roman" pitchFamily="18" charset="0"/>
                <a:cs typeface="Arial" pitchFamily="34" charset="0"/>
              </a:rPr>
              <a:t>RECIT. Après l'incendie de l'usine Lubrizol, six jours d'angoisse à Rouen</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sng" strike="noStrike" cap="none" normalizeH="0" baseline="0" smtClean="0">
                <a:ln>
                  <a:noFill/>
                </a:ln>
                <a:solidFill>
                  <a:srgbClr val="0066FF"/>
                </a:solidFill>
                <a:effectLst/>
                <a:latin typeface="Times New Roman" pitchFamily="18" charset="0"/>
                <a:cs typeface="Arial" pitchFamily="34" charset="0"/>
              </a:rPr>
              <a:t>https://www.francetvinfo.fr/faits-divers/incendie/incendie-d-un-site-seveso-a-rouen/recit-apres-l-incendie-de-l-usine-lubrizol-six-jours-d-angoisse-a-rouen_3641661.html</a:t>
            </a:r>
            <a:r>
              <a:rPr kumimoji="0" lang="fr-FR" sz="1200" b="1" i="0" u="none" strike="noStrike" cap="none" normalizeH="0" baseline="0" smtClean="0">
                <a:ln>
                  <a:noFill/>
                </a:ln>
                <a:solidFill>
                  <a:srgbClr val="0066FF"/>
                </a:solidFill>
                <a:effectLst/>
                <a:latin typeface="Times New Roman" pitchFamily="18"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53253" name="Picture 5"/>
          <p:cNvPicPr>
            <a:picLocks noChangeAspect="1" noChangeArrowheads="1"/>
          </p:cNvPicPr>
          <p:nvPr/>
        </p:nvPicPr>
        <p:blipFill>
          <a:blip r:embed="rId3" cstate="print"/>
          <a:srcRect/>
          <a:stretch>
            <a:fillRect/>
          </a:stretch>
        </p:blipFill>
        <p:spPr bwMode="auto">
          <a:xfrm>
            <a:off x="258463" y="3525395"/>
            <a:ext cx="2203847" cy="2890838"/>
          </a:xfrm>
          <a:prstGeom prst="rect">
            <a:avLst/>
          </a:prstGeom>
          <a:noFill/>
          <a:ln w="9525" algn="in">
            <a:noFill/>
            <a:miter lim="800000"/>
            <a:headEnd/>
            <a:tailEnd/>
          </a:ln>
          <a:effectLst/>
        </p:spPr>
      </p:pic>
      <p:pic>
        <p:nvPicPr>
          <p:cNvPr id="53254" name="Picture 6"/>
          <p:cNvPicPr>
            <a:picLocks noChangeAspect="1" noChangeArrowheads="1"/>
          </p:cNvPicPr>
          <p:nvPr/>
        </p:nvPicPr>
        <p:blipFill>
          <a:blip r:embed="rId4" cstate="print"/>
          <a:srcRect/>
          <a:stretch>
            <a:fillRect/>
          </a:stretch>
        </p:blipFill>
        <p:spPr bwMode="auto">
          <a:xfrm>
            <a:off x="2499063" y="3560736"/>
            <a:ext cx="2411198" cy="2840064"/>
          </a:xfrm>
          <a:prstGeom prst="rect">
            <a:avLst/>
          </a:prstGeom>
          <a:noFill/>
          <a:ln w="9525" algn="in">
            <a:noFill/>
            <a:miter lim="800000"/>
            <a:headEnd/>
            <a:tailEnd/>
          </a:ln>
          <a:effectLst/>
        </p:spPr>
      </p:pic>
      <p:sp>
        <p:nvSpPr>
          <p:cNvPr id="53255" name="Text Box 7"/>
          <p:cNvSpPr txBox="1">
            <a:spLocks noChangeArrowheads="1"/>
          </p:cNvSpPr>
          <p:nvPr/>
        </p:nvSpPr>
        <p:spPr bwMode="auto">
          <a:xfrm>
            <a:off x="4381929" y="2690422"/>
            <a:ext cx="4589860" cy="712788"/>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sng" strike="noStrike" cap="none" normalizeH="0" baseline="0" smtClean="0">
                <a:ln>
                  <a:noFill/>
                </a:ln>
                <a:solidFill>
                  <a:srgbClr val="0066FF"/>
                </a:solidFill>
                <a:effectLst/>
                <a:latin typeface="Times New Roman" pitchFamily="18" charset="0"/>
                <a:cs typeface="Arial" pitchFamily="34" charset="0"/>
              </a:rPr>
              <a:t>https://media.ouest-france.fr/v1/pictures/MjAyMDA5MTI2ZGY0MjdhMTlmYmUwN2NmYTcwY2ZhNjk5M2RiNzM?width=630&amp;focuspoint=50%2C25&amp;cropresize=1&amp;client_id=bpeditorial&amp;sign=ec9b5c22bbd5bf3aae7e2bbcf4d74339d7c9dd2c5765778e34e0686f68b8ad01</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53256" name="Picture 8"/>
          <p:cNvPicPr>
            <a:picLocks noChangeAspect="1" noChangeArrowheads="1"/>
          </p:cNvPicPr>
          <p:nvPr/>
        </p:nvPicPr>
        <p:blipFill>
          <a:blip r:embed="rId5" cstate="print"/>
          <a:srcRect/>
          <a:stretch>
            <a:fillRect/>
          </a:stretch>
        </p:blipFill>
        <p:spPr bwMode="auto">
          <a:xfrm>
            <a:off x="3234495" y="0"/>
            <a:ext cx="1116577" cy="2870616"/>
          </a:xfrm>
          <a:prstGeom prst="rect">
            <a:avLst/>
          </a:prstGeom>
          <a:noFill/>
          <a:ln w="9525" algn="in">
            <a:noFill/>
            <a:miter lim="800000"/>
            <a:headEnd/>
            <a:tailEnd/>
          </a:ln>
          <a:effectLst/>
        </p:spPr>
      </p:pic>
      <p:sp>
        <p:nvSpPr>
          <p:cNvPr id="53257" name="Text Box 9"/>
          <p:cNvSpPr txBox="1">
            <a:spLocks noChangeArrowheads="1"/>
          </p:cNvSpPr>
          <p:nvPr/>
        </p:nvSpPr>
        <p:spPr bwMode="auto">
          <a:xfrm>
            <a:off x="4927840" y="3409820"/>
            <a:ext cx="3987560" cy="3185853"/>
          </a:xfrm>
          <a:prstGeom prst="rect">
            <a:avLst/>
          </a:prstGeom>
          <a:noFill/>
          <a:ln w="9525" algn="in">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400" b="1" i="0" u="sng"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sng" strike="noStrike" cap="none" normalizeH="0" baseline="0" dirty="0" smtClean="0">
                <a:ln>
                  <a:noFill/>
                </a:ln>
                <a:solidFill>
                  <a:srgbClr val="000000"/>
                </a:solidFill>
                <a:effectLst/>
                <a:latin typeface="Times New Roman" pitchFamily="18" charset="0"/>
                <a:cs typeface="Arial" pitchFamily="34" charset="0"/>
              </a:rPr>
              <a:t>Etudier le traitement médiatique d’une catastrophe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0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sng" strike="noStrike" cap="none" normalizeH="0" baseline="0" dirty="0" smtClean="0">
                <a:ln>
                  <a:noFill/>
                </a:ln>
                <a:solidFill>
                  <a:srgbClr val="0066FF"/>
                </a:solidFill>
                <a:effectLst/>
                <a:latin typeface="Times New Roman" pitchFamily="18" charset="0"/>
                <a:cs typeface="Arial" pitchFamily="34" charset="0"/>
              </a:rPr>
              <a:t>https://larevuedesmedias.ina.fr/etude-incendie-de-lubrizol-et-mort-de-jacques-chirac-les-chaines-info-face-une-double-actualite</a:t>
            </a: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sng" strike="noStrike" cap="none" normalizeH="0" baseline="0" dirty="0" smtClean="0">
                <a:ln>
                  <a:noFill/>
                </a:ln>
                <a:solidFill>
                  <a:srgbClr val="0066FF"/>
                </a:solidFill>
                <a:effectLst/>
                <a:latin typeface="Times New Roman" pitchFamily="18" charset="0"/>
                <a:cs typeface="Arial" pitchFamily="34" charset="0"/>
              </a:rPr>
              <a:t>https://www.youtube.com/watch?v=vnsEKINDTgQ</a:t>
            </a: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err="1" smtClean="0">
                <a:ln>
                  <a:noFill/>
                </a:ln>
                <a:solidFill>
                  <a:srgbClr val="FF0000"/>
                </a:solidFill>
                <a:effectLst/>
                <a:latin typeface="Times New Roman" pitchFamily="18" charset="0"/>
                <a:cs typeface="Arial" pitchFamily="34" charset="0"/>
              </a:rPr>
              <a:t>Fake</a:t>
            </a:r>
            <a:r>
              <a:rPr kumimoji="0" lang="fr-FR" sz="1200" b="0" i="0" u="none" strike="noStrike" cap="none" normalizeH="0" baseline="0" dirty="0" smtClean="0">
                <a:ln>
                  <a:noFill/>
                </a:ln>
                <a:solidFill>
                  <a:srgbClr val="FF0000"/>
                </a:solidFill>
                <a:effectLst/>
                <a:latin typeface="Times New Roman" pitchFamily="18" charset="0"/>
                <a:cs typeface="Arial" pitchFamily="34" charset="0"/>
              </a:rPr>
              <a:t> news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hlinkClick r:id="rId6"/>
              </a:rPr>
              <a:t>https://www.leparisien.fr/faits-divers/incendie-a-rouen-attention-aux-fake-news-26-09-2019-8160237.php</a:t>
            </a:r>
            <a:r>
              <a:rPr kumimoji="0" lang="fr-FR" sz="1200" b="0" i="0" u="none" strike="noStrike" cap="none" normalizeH="0" dirty="0" smtClean="0">
                <a:ln>
                  <a:noFill/>
                </a:ln>
                <a:solidFill>
                  <a:srgbClr val="000000"/>
                </a:solidFill>
                <a:effectLst/>
                <a:latin typeface="Times New Roman" pitchFamily="18" charset="0"/>
                <a:cs typeface="Arial" pitchFamily="34" charset="0"/>
              </a:rPr>
              <a:t> </a:t>
            </a: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000000"/>
                </a:solidFill>
                <a:effectLst/>
                <a:latin typeface="Times New Roman" pitchFamily="18" charset="0"/>
                <a:cs typeface="Arial" pitchFamily="34" charset="0"/>
                <a:hlinkClick r:id="rId7"/>
              </a:rPr>
              <a:t>https://www.francebleu.fr/infos/faits-divers-justice/incendie-a-l-usine-lubrizol-a-rouen-fake-news-1569855037</a:t>
            </a:r>
            <a:r>
              <a:rPr kumimoji="0" lang="fr-FR" sz="1200" b="0" i="0" u="none" strike="noStrike" cap="none" normalizeH="0" baseline="0" dirty="0" smtClean="0">
                <a:ln>
                  <a:noFill/>
                </a:ln>
                <a:solidFill>
                  <a:srgbClr val="000000"/>
                </a:solidFill>
                <a:effectLst/>
                <a:latin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95536" y="188640"/>
            <a:ext cx="5117534" cy="3111673"/>
          </a:xfrm>
          <a:prstGeom prst="rect">
            <a:avLst/>
          </a:prstGeom>
          <a:noFill/>
          <a:ln w="25400" algn="ctr">
            <a:noFill/>
            <a:miter lim="800000"/>
            <a:headEnd/>
            <a:tailEnd/>
          </a:ln>
          <a:effectLst/>
        </p:spPr>
      </p:pic>
      <p:pic>
        <p:nvPicPr>
          <p:cNvPr id="39938" name="Picture 2"/>
          <p:cNvPicPr>
            <a:picLocks noChangeAspect="1" noChangeArrowheads="1"/>
          </p:cNvPicPr>
          <p:nvPr/>
        </p:nvPicPr>
        <p:blipFill>
          <a:blip r:embed="rId3" cstate="print"/>
          <a:srcRect l="20488" t="19512" r="24878" b="20732"/>
          <a:stretch>
            <a:fillRect/>
          </a:stretch>
        </p:blipFill>
        <p:spPr bwMode="auto">
          <a:xfrm>
            <a:off x="4860032" y="2780928"/>
            <a:ext cx="4032448" cy="3528392"/>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332656"/>
            <a:ext cx="8064896" cy="646331"/>
          </a:xfrm>
          <a:prstGeom prst="rect">
            <a:avLst/>
          </a:prstGeom>
          <a:noFill/>
        </p:spPr>
        <p:txBody>
          <a:bodyPr wrap="square" rtlCol="0">
            <a:spAutoFit/>
          </a:bodyPr>
          <a:lstStyle/>
          <a:p>
            <a:pPr algn="ctr"/>
            <a:r>
              <a:rPr lang="fr-FR" sz="3600" b="1" dirty="0" smtClean="0"/>
              <a:t>Travailler  localement sur les risques </a:t>
            </a:r>
            <a:endParaRPr lang="fr-FR" sz="3600" b="1" dirty="0"/>
          </a:p>
        </p:txBody>
      </p:sp>
      <p:pic>
        <p:nvPicPr>
          <p:cNvPr id="3073" name="Picture 1" descr="D:\mai\lettres\téléchargement.jfif"/>
          <p:cNvPicPr>
            <a:picLocks noChangeAspect="1" noChangeArrowheads="1"/>
          </p:cNvPicPr>
          <p:nvPr/>
        </p:nvPicPr>
        <p:blipFill>
          <a:blip r:embed="rId2" cstate="print"/>
          <a:srcRect/>
          <a:stretch>
            <a:fillRect/>
          </a:stretch>
        </p:blipFill>
        <p:spPr bwMode="auto">
          <a:xfrm>
            <a:off x="1835696" y="1628800"/>
            <a:ext cx="5113338" cy="354146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2" cstate="print"/>
          <a:srcRect/>
          <a:stretch>
            <a:fillRect/>
          </a:stretch>
        </p:blipFill>
        <p:spPr bwMode="auto">
          <a:xfrm>
            <a:off x="539552" y="260648"/>
            <a:ext cx="4068450" cy="2448272"/>
          </a:xfrm>
          <a:prstGeom prst="rect">
            <a:avLst/>
          </a:prstGeom>
          <a:noFill/>
          <a:ln w="9525" algn="in">
            <a:noFill/>
            <a:miter lim="800000"/>
            <a:headEnd/>
            <a:tailEnd/>
          </a:ln>
          <a:effectLst/>
        </p:spPr>
      </p:pic>
      <p:sp>
        <p:nvSpPr>
          <p:cNvPr id="5" name="Rectangle 4"/>
          <p:cNvSpPr/>
          <p:nvPr/>
        </p:nvSpPr>
        <p:spPr>
          <a:xfrm>
            <a:off x="539552" y="2780928"/>
            <a:ext cx="4032448" cy="369332"/>
          </a:xfrm>
          <a:prstGeom prst="rect">
            <a:avLst/>
          </a:prstGeom>
        </p:spPr>
        <p:txBody>
          <a:bodyPr wrap="square">
            <a:spAutoFit/>
          </a:bodyPr>
          <a:lstStyle/>
          <a:p>
            <a:pPr lvl="0" fontAlgn="base">
              <a:spcBef>
                <a:spcPct val="0"/>
              </a:spcBef>
              <a:spcAft>
                <a:spcPct val="0"/>
              </a:spcAft>
            </a:pPr>
            <a:r>
              <a:rPr lang="fr-FR" u="sng" dirty="0" smtClean="0">
                <a:solidFill>
                  <a:srgbClr val="0066FF"/>
                </a:solidFill>
                <a:latin typeface="Times New Roman" pitchFamily="18" charset="0"/>
                <a:cs typeface="Arial" pitchFamily="34" charset="0"/>
              </a:rPr>
              <a:t>https://www.georisques.gouv.fr/</a:t>
            </a:r>
            <a:endParaRPr lang="fr-FR" sz="4000" dirty="0" smtClean="0">
              <a:latin typeface="Arial" pitchFamily="34" charset="0"/>
              <a:cs typeface="Arial" pitchFamily="34" charset="0"/>
            </a:endParaRPr>
          </a:p>
        </p:txBody>
      </p:sp>
      <p:pic>
        <p:nvPicPr>
          <p:cNvPr id="55298" name="Picture 2"/>
          <p:cNvPicPr>
            <a:picLocks noChangeAspect="1" noChangeArrowheads="1"/>
          </p:cNvPicPr>
          <p:nvPr/>
        </p:nvPicPr>
        <p:blipFill>
          <a:blip r:embed="rId3" cstate="print"/>
          <a:srcRect l="2017" t="12551" r="10237" b="19314"/>
          <a:stretch>
            <a:fillRect/>
          </a:stretch>
        </p:blipFill>
        <p:spPr bwMode="auto">
          <a:xfrm>
            <a:off x="3491880" y="3429000"/>
            <a:ext cx="5110674" cy="2232248"/>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548680"/>
            <a:ext cx="8229600" cy="1143000"/>
          </a:xfrm>
        </p:spPr>
        <p:txBody>
          <a:bodyPr>
            <a:normAutofit fontScale="90000"/>
          </a:bodyPr>
          <a:lstStyle/>
          <a:p>
            <a:r>
              <a:rPr lang="fr-FR" dirty="0" smtClean="0">
                <a:solidFill>
                  <a:schemeClr val="tx1"/>
                </a:solidFill>
              </a:rPr>
              <a:t>Des outils pour effectuer un croquis</a:t>
            </a:r>
            <a:r>
              <a:rPr lang="fr-FR" dirty="0" smtClean="0"/>
              <a:t/>
            </a:r>
            <a:br>
              <a:rPr lang="fr-FR" dirty="0" smtClean="0"/>
            </a:br>
            <a:endParaRPr lang="fr-FR" dirty="0"/>
          </a:p>
        </p:txBody>
      </p:sp>
      <p:pic>
        <p:nvPicPr>
          <p:cNvPr id="56322" name="Picture 2"/>
          <p:cNvPicPr>
            <a:picLocks noChangeAspect="1" noChangeArrowheads="1"/>
          </p:cNvPicPr>
          <p:nvPr/>
        </p:nvPicPr>
        <p:blipFill>
          <a:blip r:embed="rId2" cstate="print"/>
          <a:srcRect t="7218" b="11941"/>
          <a:stretch>
            <a:fillRect/>
          </a:stretch>
        </p:blipFill>
        <p:spPr bwMode="auto">
          <a:xfrm>
            <a:off x="323528" y="1556792"/>
            <a:ext cx="8392738" cy="3816424"/>
          </a:xfrm>
          <a:prstGeom prst="rect">
            <a:avLst/>
          </a:prstGeom>
          <a:noFill/>
          <a:ln w="9525">
            <a:noFill/>
            <a:miter lim="800000"/>
            <a:headEnd/>
            <a:tailEnd/>
          </a:ln>
        </p:spPr>
      </p:pic>
      <p:sp>
        <p:nvSpPr>
          <p:cNvPr id="5" name="Rectangle 4"/>
          <p:cNvSpPr/>
          <p:nvPr/>
        </p:nvSpPr>
        <p:spPr>
          <a:xfrm>
            <a:off x="-1044624" y="5517232"/>
            <a:ext cx="7416824" cy="369332"/>
          </a:xfrm>
          <a:prstGeom prst="rect">
            <a:avLst/>
          </a:prstGeom>
        </p:spPr>
        <p:txBody>
          <a:bodyPr wrap="square">
            <a:spAutoFit/>
          </a:bodyPr>
          <a:lstStyle/>
          <a:p>
            <a:pPr algn="ctr"/>
            <a:r>
              <a:rPr lang="fr-FR" b="1" dirty="0" smtClean="0"/>
              <a:t>https://framacarte.org/fr/</a:t>
            </a:r>
            <a:endParaRPr lang="fr-FR" b="1" dirty="0"/>
          </a:p>
        </p:txBody>
      </p:sp>
      <p:sp>
        <p:nvSpPr>
          <p:cNvPr id="6" name="Rectangle 5"/>
          <p:cNvSpPr/>
          <p:nvPr/>
        </p:nvSpPr>
        <p:spPr>
          <a:xfrm>
            <a:off x="1403648" y="6093296"/>
            <a:ext cx="1417376" cy="369332"/>
          </a:xfrm>
          <a:prstGeom prst="rect">
            <a:avLst/>
          </a:prstGeom>
        </p:spPr>
        <p:txBody>
          <a:bodyPr wrap="none">
            <a:spAutoFit/>
          </a:bodyPr>
          <a:lstStyle/>
          <a:p>
            <a:r>
              <a:rPr lang="fr-FR" b="1" dirty="0" err="1" smtClean="0"/>
              <a:t>CART'OOo</a:t>
            </a:r>
            <a:endParaRPr lang="fr-FR" dirty="0"/>
          </a:p>
        </p:txBody>
      </p:sp>
      <p:sp>
        <p:nvSpPr>
          <p:cNvPr id="7" name="Rectangle 6"/>
          <p:cNvSpPr/>
          <p:nvPr/>
        </p:nvSpPr>
        <p:spPr>
          <a:xfrm>
            <a:off x="3203848" y="6093296"/>
            <a:ext cx="4480714" cy="369332"/>
          </a:xfrm>
          <a:prstGeom prst="rect">
            <a:avLst/>
          </a:prstGeom>
        </p:spPr>
        <p:txBody>
          <a:bodyPr wrap="none">
            <a:spAutoFit/>
          </a:bodyPr>
          <a:lstStyle/>
          <a:p>
            <a:r>
              <a:rPr lang="fr-FR" dirty="0" smtClean="0">
                <a:hlinkClick r:id="rId3"/>
              </a:rPr>
              <a:t>http://ooo.hg.free.fr/ooohg/ooohg.html</a:t>
            </a:r>
            <a:r>
              <a:rPr lang="fr-FR" dirty="0" smtClean="0"/>
              <a:t> </a:t>
            </a:r>
            <a:endParaRPr lang="fr-F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00364" y="5143512"/>
            <a:ext cx="3006016" cy="369332"/>
          </a:xfrm>
          <a:prstGeom prst="rect">
            <a:avLst/>
          </a:prstGeom>
        </p:spPr>
        <p:txBody>
          <a:bodyPr wrap="none">
            <a:spAutoFit/>
          </a:bodyPr>
          <a:lstStyle/>
          <a:p>
            <a:r>
              <a:rPr lang="fr-FR" dirty="0" smtClean="0">
                <a:hlinkClick r:id="rId2"/>
              </a:rPr>
              <a:t>https://youtu.be/JozbvpjsP_E</a:t>
            </a:r>
            <a:r>
              <a:rPr lang="fr-FR" dirty="0" smtClean="0"/>
              <a:t> </a:t>
            </a:r>
            <a:endParaRPr lang="fr-FR" dirty="0"/>
          </a:p>
        </p:txBody>
      </p:sp>
      <p:pic>
        <p:nvPicPr>
          <p:cNvPr id="1026" name="Picture 2"/>
          <p:cNvPicPr>
            <a:picLocks noChangeAspect="1" noChangeArrowheads="1"/>
          </p:cNvPicPr>
          <p:nvPr/>
        </p:nvPicPr>
        <p:blipFill>
          <a:blip r:embed="rId3" cstate="print"/>
          <a:srcRect l="2209" t="20619" r="35935" b="41089"/>
          <a:stretch>
            <a:fillRect/>
          </a:stretch>
        </p:blipFill>
        <p:spPr bwMode="auto">
          <a:xfrm>
            <a:off x="428596" y="357166"/>
            <a:ext cx="5539193" cy="257176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l="1246" t="19934" r="35215" b="40199"/>
          <a:stretch>
            <a:fillRect/>
          </a:stretch>
        </p:blipFill>
        <p:spPr bwMode="auto">
          <a:xfrm>
            <a:off x="2357422" y="2928933"/>
            <a:ext cx="4286280" cy="2017073"/>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69497" y="380531"/>
            <a:ext cx="8052411" cy="557056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bg1"/>
                </a:solidFill>
                <a:effectLst/>
                <a:latin typeface="Times New Roman" pitchFamily="18" charset="0"/>
                <a:cs typeface="Arial" pitchFamily="34" charset="0"/>
              </a:rPr>
              <a:t>Réaliser un croquis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rgbClr val="FF0000"/>
                </a:solidFill>
                <a:effectLst/>
                <a:latin typeface="Times New Roman" pitchFamily="18" charset="0"/>
                <a:cs typeface="Arial" pitchFamily="34" charset="0"/>
              </a:rPr>
              <a:t>https://www.youtube.com/watch?v=Gxy-ihY7LUo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rgbClr val="FF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rgbClr val="FF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rgbClr val="FF0000"/>
                </a:solidFill>
                <a:effectLst/>
                <a:latin typeface="Times New Roman" pitchFamily="18" charset="0"/>
                <a:cs typeface="Arial" pitchFamily="34" charset="0"/>
              </a:rPr>
              <a:t>http://histoire-geographie.ac-dijon.fr/IMG/pdf/METHODE_Realiser_un_croquis.pdf</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rgbClr val="FF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rgbClr val="FF0000"/>
                </a:solidFill>
                <a:effectLst/>
                <a:latin typeface="Times New Roman" pitchFamily="18" charset="0"/>
                <a:cs typeface="Arial" pitchFamily="34" charset="0"/>
              </a:rPr>
              <a:t>https://cache.media.eduscol.education.fr/file/Competence_5/46/5/Vade-mecum_HGEC_realiser_croquis_198465.pdf</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rgbClr val="FF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rgbClr val="FF0000"/>
                </a:solidFill>
                <a:effectLst/>
                <a:latin typeface="Times New Roman" pitchFamily="18" charset="0"/>
                <a:cs typeface="Arial" pitchFamily="34" charset="0"/>
              </a:rPr>
              <a:t>https://www.youtube.com/watch?v=z0gBO_YLTNU</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rgbClr val="FF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rgbClr val="FF0000"/>
                </a:solidFill>
                <a:effectLst/>
                <a:latin typeface="Times New Roman" pitchFamily="18" charset="0"/>
                <a:cs typeface="Arial" pitchFamily="34" charset="0"/>
              </a:rPr>
              <a:t>https://www.youtube.com/watch?v=Xkd1821rBtk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1" i="0" u="none" strike="noStrike" cap="none" normalizeH="0" baseline="0" dirty="0" smtClean="0">
              <a:ln>
                <a:noFill/>
              </a:ln>
              <a:solidFill>
                <a:srgbClr val="FF000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smtClean="0">
                <a:ln>
                  <a:noFill/>
                </a:ln>
                <a:solidFill>
                  <a:srgbClr val="FF0000"/>
                </a:solidFill>
                <a:effectLst/>
                <a:latin typeface="Times New Roman" pitchFamily="18" charset="0"/>
                <a:cs typeface="Arial" pitchFamily="34" charset="0"/>
              </a:rPr>
              <a:t>https://www.youtube.com/watch?v=IIA43wyv2P0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FUKUSHIMA, risques combinés</a:t>
            </a:r>
            <a:endParaRPr lang="fr-FR" dirty="0"/>
          </a:p>
        </p:txBody>
      </p:sp>
      <p:pic>
        <p:nvPicPr>
          <p:cNvPr id="61442" name="Picture 2" descr="La gestion des risques au Japon. - histoire-geo-ensemble.overblog.com"/>
          <p:cNvPicPr>
            <a:picLocks noChangeAspect="1" noChangeArrowheads="1"/>
          </p:cNvPicPr>
          <p:nvPr/>
        </p:nvPicPr>
        <p:blipFill>
          <a:blip r:embed="rId2" cstate="print"/>
          <a:srcRect/>
          <a:stretch>
            <a:fillRect/>
          </a:stretch>
        </p:blipFill>
        <p:spPr bwMode="auto">
          <a:xfrm>
            <a:off x="251520" y="1556792"/>
            <a:ext cx="3384376" cy="2539247"/>
          </a:xfrm>
          <a:prstGeom prst="rect">
            <a:avLst/>
          </a:prstGeom>
          <a:noFill/>
        </p:spPr>
      </p:pic>
      <p:sp>
        <p:nvSpPr>
          <p:cNvPr id="5" name="ZoneTexte 4"/>
          <p:cNvSpPr txBox="1"/>
          <p:nvPr/>
        </p:nvSpPr>
        <p:spPr>
          <a:xfrm>
            <a:off x="251520" y="4221088"/>
            <a:ext cx="3528392" cy="369332"/>
          </a:xfrm>
          <a:prstGeom prst="rect">
            <a:avLst/>
          </a:prstGeom>
          <a:noFill/>
        </p:spPr>
        <p:txBody>
          <a:bodyPr wrap="square" rtlCol="0">
            <a:spAutoFit/>
          </a:bodyPr>
          <a:lstStyle/>
          <a:p>
            <a:r>
              <a:rPr lang="fr-FR" dirty="0" smtClean="0"/>
              <a:t>Aléas, enjeux, vulnérabilité, risques</a:t>
            </a:r>
            <a:endParaRPr lang="fr-FR" dirty="0"/>
          </a:p>
        </p:txBody>
      </p:sp>
      <p:sp>
        <p:nvSpPr>
          <p:cNvPr id="6" name="ZoneTexte 5"/>
          <p:cNvSpPr txBox="1"/>
          <p:nvPr/>
        </p:nvSpPr>
        <p:spPr>
          <a:xfrm>
            <a:off x="4211960" y="2276872"/>
            <a:ext cx="1584176"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FR" b="1" dirty="0" smtClean="0">
                <a:solidFill>
                  <a:srgbClr val="00B050"/>
                </a:solidFill>
                <a:effectLst>
                  <a:outerShdw blurRad="38100" dist="38100" dir="2700000" algn="tl">
                    <a:srgbClr val="000000">
                      <a:alpha val="43137"/>
                    </a:srgbClr>
                  </a:outerShdw>
                </a:effectLst>
              </a:rPr>
              <a:t>Catastrophe</a:t>
            </a:r>
            <a:endParaRPr lang="fr-FR" b="1" dirty="0">
              <a:solidFill>
                <a:srgbClr val="00B050"/>
              </a:solidFill>
              <a:effectLst>
                <a:outerShdw blurRad="38100" dist="38100" dir="2700000" algn="tl">
                  <a:srgbClr val="000000">
                    <a:alpha val="43137"/>
                  </a:srgbClr>
                </a:outerShdw>
              </a:effectLst>
            </a:endParaRPr>
          </a:p>
        </p:txBody>
      </p:sp>
      <p:sp>
        <p:nvSpPr>
          <p:cNvPr id="7" name="ZoneTexte 6"/>
          <p:cNvSpPr txBox="1"/>
          <p:nvPr/>
        </p:nvSpPr>
        <p:spPr>
          <a:xfrm>
            <a:off x="3923928" y="4077072"/>
            <a:ext cx="2160240" cy="1477328"/>
          </a:xfrm>
          <a:prstGeom prst="rect">
            <a:avLst/>
          </a:prstGeom>
          <a:noFill/>
        </p:spPr>
        <p:txBody>
          <a:bodyPr wrap="square" rtlCol="0">
            <a:spAutoFit/>
          </a:bodyPr>
          <a:lstStyle/>
          <a:p>
            <a:r>
              <a:rPr lang="fr-FR" dirty="0" smtClean="0">
                <a:solidFill>
                  <a:srgbClr val="00B050"/>
                </a:solidFill>
              </a:rPr>
              <a:t>Naturelle (</a:t>
            </a:r>
            <a:r>
              <a:rPr lang="fr-FR" dirty="0" smtClean="0"/>
              <a:t>séisme, tsunami)</a:t>
            </a:r>
          </a:p>
          <a:p>
            <a:endParaRPr lang="fr-FR" dirty="0" smtClean="0"/>
          </a:p>
          <a:p>
            <a:r>
              <a:rPr lang="fr-FR" dirty="0" smtClean="0">
                <a:solidFill>
                  <a:srgbClr val="00B050"/>
                </a:solidFill>
              </a:rPr>
              <a:t>Technologique /anthropique</a:t>
            </a:r>
            <a:r>
              <a:rPr lang="fr-FR" dirty="0" smtClean="0"/>
              <a:t> </a:t>
            </a:r>
            <a:endParaRPr lang="fr-FR" dirty="0"/>
          </a:p>
        </p:txBody>
      </p:sp>
      <p:sp>
        <p:nvSpPr>
          <p:cNvPr id="8" name="ZoneTexte 7"/>
          <p:cNvSpPr txBox="1"/>
          <p:nvPr/>
        </p:nvSpPr>
        <p:spPr>
          <a:xfrm>
            <a:off x="6444208" y="2276872"/>
            <a:ext cx="2160240" cy="369332"/>
          </a:xfrm>
          <a:prstGeom prst="rect">
            <a:avLst/>
          </a:prstGeom>
          <a:noFill/>
        </p:spPr>
        <p:txBody>
          <a:bodyPr wrap="square" rtlCol="0">
            <a:spAutoFit/>
          </a:bodyPr>
          <a:lstStyle/>
          <a:p>
            <a:r>
              <a:rPr lang="fr-FR" dirty="0" smtClean="0">
                <a:effectLst>
                  <a:outerShdw blurRad="38100" dist="38100" dir="2700000" algn="tl">
                    <a:srgbClr val="000000">
                      <a:alpha val="43137"/>
                    </a:srgbClr>
                  </a:outerShdw>
                </a:effectLst>
              </a:rPr>
              <a:t>Conséquences</a:t>
            </a:r>
            <a:r>
              <a:rPr lang="fr-FR" dirty="0" smtClean="0"/>
              <a:t> </a:t>
            </a:r>
            <a:endParaRPr lang="fr-FR" dirty="0"/>
          </a:p>
        </p:txBody>
      </p:sp>
      <p:sp>
        <p:nvSpPr>
          <p:cNvPr id="9" name="ZoneTexte 8"/>
          <p:cNvSpPr txBox="1"/>
          <p:nvPr/>
        </p:nvSpPr>
        <p:spPr>
          <a:xfrm>
            <a:off x="6372200" y="2780928"/>
            <a:ext cx="2304256" cy="1323439"/>
          </a:xfrm>
          <a:prstGeom prst="rect">
            <a:avLst/>
          </a:prstGeom>
          <a:noFill/>
        </p:spPr>
        <p:txBody>
          <a:bodyPr wrap="square" rtlCol="0">
            <a:spAutoFit/>
          </a:bodyPr>
          <a:lstStyle/>
          <a:p>
            <a:r>
              <a:rPr lang="fr-FR" sz="2000" b="1" dirty="0" smtClean="0">
                <a:solidFill>
                  <a:srgbClr val="FF0000"/>
                </a:solidFill>
              </a:rPr>
              <a:t>Humaines</a:t>
            </a:r>
          </a:p>
          <a:p>
            <a:r>
              <a:rPr lang="fr-FR" sz="2000" b="1" dirty="0" smtClean="0">
                <a:solidFill>
                  <a:srgbClr val="FF0000"/>
                </a:solidFill>
              </a:rPr>
              <a:t>Économiques</a:t>
            </a:r>
          </a:p>
          <a:p>
            <a:r>
              <a:rPr lang="fr-FR" sz="2000" b="1" dirty="0" smtClean="0">
                <a:solidFill>
                  <a:srgbClr val="FF0000"/>
                </a:solidFill>
              </a:rPr>
              <a:t>Financières</a:t>
            </a:r>
          </a:p>
          <a:p>
            <a:r>
              <a:rPr lang="fr-FR" sz="2000" b="1" dirty="0" smtClean="0">
                <a:solidFill>
                  <a:srgbClr val="FF0000"/>
                </a:solidFill>
              </a:rPr>
              <a:t>environnementales</a:t>
            </a:r>
            <a:endParaRPr lang="fr-FR" sz="2000" b="1" dirty="0">
              <a:solidFill>
                <a:srgbClr val="FF0000"/>
              </a:solidFill>
            </a:endParaRPr>
          </a:p>
        </p:txBody>
      </p:sp>
      <p:sp>
        <p:nvSpPr>
          <p:cNvPr id="10" name="ZoneTexte 9"/>
          <p:cNvSpPr txBox="1"/>
          <p:nvPr/>
        </p:nvSpPr>
        <p:spPr>
          <a:xfrm>
            <a:off x="6372200" y="4437112"/>
            <a:ext cx="2376264" cy="923330"/>
          </a:xfrm>
          <a:prstGeom prst="rect">
            <a:avLst/>
          </a:prstGeom>
          <a:noFill/>
        </p:spPr>
        <p:txBody>
          <a:bodyPr wrap="square" rtlCol="0">
            <a:spAutoFit/>
          </a:bodyPr>
          <a:lstStyle/>
          <a:p>
            <a:r>
              <a:rPr lang="fr-FR" b="1" dirty="0" smtClean="0">
                <a:solidFill>
                  <a:srgbClr val="0070C0"/>
                </a:solidFill>
                <a:effectLst>
                  <a:outerShdw blurRad="38100" dist="38100" dir="2700000" algn="tl">
                    <a:srgbClr val="000000">
                      <a:alpha val="43137"/>
                    </a:srgbClr>
                  </a:outerShdw>
                </a:effectLst>
              </a:rPr>
              <a:t>Prévention</a:t>
            </a:r>
          </a:p>
          <a:p>
            <a:r>
              <a:rPr lang="fr-FR" b="1" dirty="0" smtClean="0">
                <a:solidFill>
                  <a:srgbClr val="0070C0"/>
                </a:solidFill>
                <a:effectLst>
                  <a:outerShdw blurRad="38100" dist="38100" dir="2700000" algn="tl">
                    <a:srgbClr val="000000">
                      <a:alpha val="43137"/>
                    </a:srgbClr>
                  </a:outerShdw>
                </a:effectLst>
              </a:rPr>
              <a:t>Protection</a:t>
            </a:r>
          </a:p>
          <a:p>
            <a:r>
              <a:rPr lang="fr-FR" b="1" dirty="0" smtClean="0">
                <a:solidFill>
                  <a:srgbClr val="0070C0"/>
                </a:solidFill>
                <a:effectLst>
                  <a:outerShdw blurRad="38100" dist="38100" dir="2700000" algn="tl">
                    <a:srgbClr val="000000">
                      <a:alpha val="43137"/>
                    </a:srgbClr>
                  </a:outerShdw>
                </a:effectLst>
              </a:rPr>
              <a:t>Gestion de crise</a:t>
            </a:r>
            <a:endParaRPr lang="fr-FR" b="1" dirty="0">
              <a:solidFill>
                <a:srgbClr val="0070C0"/>
              </a:solidFill>
              <a:effectLst>
                <a:outerShdw blurRad="38100" dist="38100" dir="2700000" algn="tl">
                  <a:srgbClr val="000000">
                    <a:alpha val="43137"/>
                  </a:srgbClr>
                </a:outerShdw>
              </a:effectLst>
            </a:endParaRPr>
          </a:p>
        </p:txBody>
      </p:sp>
      <p:cxnSp>
        <p:nvCxnSpPr>
          <p:cNvPr id="12" name="Connecteur droit avec flèche 11"/>
          <p:cNvCxnSpPr>
            <a:stCxn id="6" idx="2"/>
          </p:cNvCxnSpPr>
          <p:nvPr/>
        </p:nvCxnSpPr>
        <p:spPr>
          <a:xfrm>
            <a:off x="5004048" y="2646204"/>
            <a:ext cx="0" cy="12868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5220072" y="3933056"/>
            <a:ext cx="100811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Accolade ouvrante 14"/>
          <p:cNvSpPr/>
          <p:nvPr/>
        </p:nvSpPr>
        <p:spPr>
          <a:xfrm>
            <a:off x="5940152" y="2348880"/>
            <a:ext cx="432048" cy="3168352"/>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3717032"/>
            <a:ext cx="4572000" cy="276999"/>
          </a:xfrm>
          <a:prstGeom prst="rect">
            <a:avLst/>
          </a:prstGeom>
        </p:spPr>
        <p:txBody>
          <a:bodyPr>
            <a:spAutoFit/>
          </a:bodyPr>
          <a:lstStyle/>
          <a:p>
            <a:r>
              <a:rPr lang="fr-FR" sz="1200" dirty="0" smtClean="0">
                <a:hlinkClick r:id="rId2"/>
              </a:rPr>
              <a:t>https://www.youtube.com/watch?v=twgfAArxY1Y</a:t>
            </a:r>
            <a:r>
              <a:rPr lang="fr-FR" sz="1200" dirty="0" smtClean="0"/>
              <a:t> </a:t>
            </a:r>
            <a:endParaRPr lang="fr-FR" sz="1200" dirty="0"/>
          </a:p>
        </p:txBody>
      </p:sp>
      <p:pic>
        <p:nvPicPr>
          <p:cNvPr id="56322" name="Picture 2"/>
          <p:cNvPicPr>
            <a:picLocks noChangeAspect="1" noChangeArrowheads="1"/>
          </p:cNvPicPr>
          <p:nvPr/>
        </p:nvPicPr>
        <p:blipFill>
          <a:blip r:embed="rId3" cstate="print"/>
          <a:srcRect l="822" t="24843" r="3824" b="13780"/>
          <a:stretch>
            <a:fillRect/>
          </a:stretch>
        </p:blipFill>
        <p:spPr bwMode="auto">
          <a:xfrm>
            <a:off x="251520" y="1124744"/>
            <a:ext cx="4574221" cy="1656184"/>
          </a:xfrm>
          <a:prstGeom prst="rect">
            <a:avLst/>
          </a:prstGeom>
          <a:noFill/>
          <a:ln w="9525">
            <a:noFill/>
            <a:miter lim="800000"/>
            <a:headEnd/>
            <a:tailEnd/>
          </a:ln>
        </p:spPr>
      </p:pic>
      <p:sp>
        <p:nvSpPr>
          <p:cNvPr id="6" name="Rectangle 5"/>
          <p:cNvSpPr/>
          <p:nvPr/>
        </p:nvSpPr>
        <p:spPr>
          <a:xfrm>
            <a:off x="251520" y="2852936"/>
            <a:ext cx="4572000" cy="461665"/>
          </a:xfrm>
          <a:prstGeom prst="rect">
            <a:avLst/>
          </a:prstGeom>
        </p:spPr>
        <p:txBody>
          <a:bodyPr>
            <a:spAutoFit/>
          </a:bodyPr>
          <a:lstStyle/>
          <a:p>
            <a:r>
              <a:rPr lang="fr-FR" sz="1200" dirty="0" smtClean="0">
                <a:hlinkClick r:id="rId4"/>
              </a:rPr>
              <a:t>https://enseignants.lumni.fr/fiche-media/00000001648/fukushima-au-lendemain-du-seisme.html</a:t>
            </a:r>
            <a:r>
              <a:rPr lang="fr-FR" sz="1200" dirty="0" smtClean="0"/>
              <a:t> </a:t>
            </a:r>
            <a:endParaRPr lang="fr-FR" sz="1200" dirty="0"/>
          </a:p>
        </p:txBody>
      </p:sp>
      <p:pic>
        <p:nvPicPr>
          <p:cNvPr id="56323" name="Picture 3"/>
          <p:cNvPicPr>
            <a:picLocks noChangeAspect="1" noChangeArrowheads="1"/>
          </p:cNvPicPr>
          <p:nvPr/>
        </p:nvPicPr>
        <p:blipFill>
          <a:blip r:embed="rId5" cstate="print"/>
          <a:srcRect l="4754" t="15493" r="12060" b="12676"/>
          <a:stretch>
            <a:fillRect/>
          </a:stretch>
        </p:blipFill>
        <p:spPr bwMode="auto">
          <a:xfrm>
            <a:off x="5039544" y="1124744"/>
            <a:ext cx="4104456" cy="1993593"/>
          </a:xfrm>
          <a:prstGeom prst="rect">
            <a:avLst/>
          </a:prstGeom>
          <a:noFill/>
          <a:ln w="9525">
            <a:noFill/>
            <a:miter lim="800000"/>
            <a:headEnd/>
            <a:tailEnd/>
          </a:ln>
        </p:spPr>
      </p:pic>
      <p:sp>
        <p:nvSpPr>
          <p:cNvPr id="8" name="Rectangle 7"/>
          <p:cNvSpPr/>
          <p:nvPr/>
        </p:nvSpPr>
        <p:spPr>
          <a:xfrm>
            <a:off x="5364088" y="2924944"/>
            <a:ext cx="3779912" cy="646331"/>
          </a:xfrm>
          <a:prstGeom prst="rect">
            <a:avLst/>
          </a:prstGeom>
        </p:spPr>
        <p:txBody>
          <a:bodyPr wrap="square">
            <a:spAutoFit/>
          </a:bodyPr>
          <a:lstStyle/>
          <a:p>
            <a:r>
              <a:rPr lang="fr-FR" sz="1200" dirty="0" smtClean="0">
                <a:hlinkClick r:id="rId6"/>
              </a:rPr>
              <a:t>https://www.lemonde.fr/planete/article/2021/03/11/fukushima-que-s-est-il-passe-il-y-a-dix-ans_6072695_3244.html</a:t>
            </a:r>
            <a:r>
              <a:rPr lang="fr-FR" sz="1200" dirty="0" smtClean="0"/>
              <a:t> </a:t>
            </a:r>
            <a:endParaRPr lang="fr-FR" sz="1200" dirty="0"/>
          </a:p>
        </p:txBody>
      </p:sp>
      <p:sp>
        <p:nvSpPr>
          <p:cNvPr id="9" name="ZoneTexte 8"/>
          <p:cNvSpPr txBox="1"/>
          <p:nvPr/>
        </p:nvSpPr>
        <p:spPr>
          <a:xfrm>
            <a:off x="2051720" y="404664"/>
            <a:ext cx="5040560" cy="523220"/>
          </a:xfrm>
          <a:prstGeom prst="rect">
            <a:avLst/>
          </a:prstGeom>
          <a:noFill/>
        </p:spPr>
        <p:txBody>
          <a:bodyPr wrap="square" rtlCol="0">
            <a:spAutoFit/>
          </a:bodyPr>
          <a:lstStyle/>
          <a:p>
            <a:pPr algn="ctr"/>
            <a:r>
              <a:rPr lang="fr-FR" sz="2800" dirty="0" smtClean="0">
                <a:effectLst>
                  <a:outerShdw blurRad="38100" dist="38100" dir="2700000" algn="tl">
                    <a:srgbClr val="000000">
                      <a:alpha val="43137"/>
                    </a:srgbClr>
                  </a:outerShdw>
                </a:effectLst>
              </a:rPr>
              <a:t>Fukushima</a:t>
            </a:r>
            <a:endParaRPr lang="fr-FR" sz="2800" dirty="0">
              <a:effectLst>
                <a:outerShdw blurRad="38100" dist="38100" dir="2700000" algn="tl">
                  <a:srgbClr val="000000">
                    <a:alpha val="43137"/>
                  </a:srgbClr>
                </a:outerShdw>
              </a:effectLst>
            </a:endParaRPr>
          </a:p>
        </p:txBody>
      </p:sp>
      <p:sp>
        <p:nvSpPr>
          <p:cNvPr id="56325" name="AutoShape 5" descr="Fukushima: où en est le Japon cinq ans après le tsunami et l'accident  nucléair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6326" name="Picture 6"/>
          <p:cNvPicPr>
            <a:picLocks noChangeAspect="1" noChangeArrowheads="1"/>
          </p:cNvPicPr>
          <p:nvPr/>
        </p:nvPicPr>
        <p:blipFill>
          <a:blip r:embed="rId7" cstate="print"/>
          <a:srcRect l="18770" t="28269" r="41822" b="22568"/>
          <a:stretch>
            <a:fillRect/>
          </a:stretch>
        </p:blipFill>
        <p:spPr bwMode="auto">
          <a:xfrm>
            <a:off x="4860032" y="3645024"/>
            <a:ext cx="4104456" cy="288032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260648"/>
            <a:ext cx="4572000" cy="5909310"/>
          </a:xfrm>
          <a:prstGeom prst="rect">
            <a:avLst/>
          </a:prstGeom>
        </p:spPr>
        <p:txBody>
          <a:bodyPr>
            <a:spAutoFit/>
          </a:bodyPr>
          <a:lstStyle/>
          <a:p>
            <a:pPr algn="just"/>
            <a:r>
              <a:rPr lang="fr-FR" dirty="0" smtClean="0"/>
              <a:t>les constructions japonaises parasismiques ont montré leur efficacité vis-à-vis du séisme de magnitude 9, mais les protections contre le tsunami étaient notoirement insuffisantes. Les leçons des anciens, qui avaient laissé des stèles signalant le danger, ont été trop ignorées. Quelque 18.500 vies ont été emportées le long de la côte nord-est. </a:t>
            </a:r>
          </a:p>
          <a:p>
            <a:pPr algn="just"/>
            <a:r>
              <a:rPr lang="fr-FR" dirty="0" smtClean="0"/>
              <a:t>L'accident de Fukushima a quant à lui été qualifié par une commission d'enquête parlementaire de «désastre créé par l'homme». Les risques avaient été sous-évalués et le pays n'a pas su gérer une crise qui le dépassait. «La complaisance, l'absence de remise en cause de la hiérarchie, la collusion et la culture de groupe» sont considérées par </a:t>
            </a:r>
            <a:r>
              <a:rPr lang="fr-FR" dirty="0" err="1" smtClean="0"/>
              <a:t>Kiyoshi</a:t>
            </a:r>
            <a:r>
              <a:rPr lang="fr-FR" dirty="0" smtClean="0"/>
              <a:t> </a:t>
            </a:r>
            <a:r>
              <a:rPr lang="fr-FR" dirty="0" err="1" smtClean="0"/>
              <a:t>Kurokawa</a:t>
            </a:r>
            <a:r>
              <a:rPr lang="fr-FR" dirty="0" smtClean="0"/>
              <a:t>, président de cette commission, comme des raisons sous-jacentes du désastre qui vont conduire trois des ex-dirigeants de la compagnie </a:t>
            </a:r>
            <a:r>
              <a:rPr lang="fr-FR" dirty="0" err="1" smtClean="0"/>
              <a:t>Tepco</a:t>
            </a:r>
            <a:r>
              <a:rPr lang="fr-FR" dirty="0" smtClean="0"/>
              <a:t> devant les tribunaux.</a:t>
            </a:r>
            <a:endParaRPr lang="fr-FR" dirty="0"/>
          </a:p>
        </p:txBody>
      </p:sp>
      <p:sp>
        <p:nvSpPr>
          <p:cNvPr id="5" name="Rectangle 4"/>
          <p:cNvSpPr/>
          <p:nvPr/>
        </p:nvSpPr>
        <p:spPr>
          <a:xfrm>
            <a:off x="1835696" y="6021288"/>
            <a:ext cx="4572000" cy="461665"/>
          </a:xfrm>
          <a:prstGeom prst="rect">
            <a:avLst/>
          </a:prstGeom>
        </p:spPr>
        <p:txBody>
          <a:bodyPr>
            <a:spAutoFit/>
          </a:bodyPr>
          <a:lstStyle/>
          <a:p>
            <a:r>
              <a:rPr lang="fr-FR" sz="1200" dirty="0" smtClean="0">
                <a:hlinkClick r:id="rId2"/>
              </a:rPr>
              <a:t>https://www.la-croix.com/Monde/Fukushima-Japon-cinq-apres-tsunami-accident-nucleaire-2016-03-10-1300745704</a:t>
            </a:r>
            <a:r>
              <a:rPr lang="fr-FR" sz="1200" dirty="0" smtClean="0"/>
              <a:t> </a:t>
            </a:r>
            <a:endParaRPr lang="fr-FR" sz="1200" dirty="0"/>
          </a:p>
        </p:txBody>
      </p:sp>
      <p:pic>
        <p:nvPicPr>
          <p:cNvPr id="60418" name="Picture 2"/>
          <p:cNvPicPr>
            <a:picLocks noChangeAspect="1" noChangeArrowheads="1"/>
          </p:cNvPicPr>
          <p:nvPr/>
        </p:nvPicPr>
        <p:blipFill>
          <a:blip r:embed="rId3" cstate="print"/>
          <a:srcRect l="18503" t="26316" r="20066" b="6579"/>
          <a:stretch>
            <a:fillRect/>
          </a:stretch>
        </p:blipFill>
        <p:spPr bwMode="auto">
          <a:xfrm>
            <a:off x="5220072" y="1772816"/>
            <a:ext cx="3686528" cy="226521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l="15257" t="15499" r="16092" b="4423"/>
          <a:stretch>
            <a:fillRect/>
          </a:stretch>
        </p:blipFill>
        <p:spPr bwMode="auto">
          <a:xfrm>
            <a:off x="755576" y="1196752"/>
            <a:ext cx="6804248" cy="4464496"/>
          </a:xfrm>
          <a:prstGeom prst="rect">
            <a:avLst/>
          </a:prstGeom>
          <a:noFill/>
          <a:ln w="9525">
            <a:noFill/>
            <a:miter lim="800000"/>
            <a:headEnd/>
            <a:tailEnd/>
          </a:ln>
        </p:spPr>
      </p:pic>
      <p:sp>
        <p:nvSpPr>
          <p:cNvPr id="5" name="Rectangle 4"/>
          <p:cNvSpPr/>
          <p:nvPr/>
        </p:nvSpPr>
        <p:spPr>
          <a:xfrm>
            <a:off x="2051720" y="332656"/>
            <a:ext cx="4572000" cy="646331"/>
          </a:xfrm>
          <a:prstGeom prst="rect">
            <a:avLst/>
          </a:prstGeom>
        </p:spPr>
        <p:txBody>
          <a:bodyPr>
            <a:spAutoFit/>
          </a:bodyPr>
          <a:lstStyle/>
          <a:p>
            <a:r>
              <a:rPr lang="fr-FR" b="1" dirty="0" smtClean="0"/>
              <a:t>La carte du nucléaire dans le monde après Fukushima</a:t>
            </a:r>
            <a:endParaRPr lang="fr-FR" b="1" dirty="0"/>
          </a:p>
        </p:txBody>
      </p:sp>
      <p:sp>
        <p:nvSpPr>
          <p:cNvPr id="6" name="Rectangle 5"/>
          <p:cNvSpPr/>
          <p:nvPr/>
        </p:nvSpPr>
        <p:spPr>
          <a:xfrm>
            <a:off x="2286000" y="2967335"/>
            <a:ext cx="4572000" cy="923330"/>
          </a:xfrm>
          <a:prstGeom prst="rect">
            <a:avLst/>
          </a:prstGeom>
        </p:spPr>
        <p:txBody>
          <a:bodyPr>
            <a:spAutoFit/>
          </a:bodyPr>
          <a:lstStyle/>
          <a:p>
            <a:r>
              <a:rPr lang="fr-FR" dirty="0" smtClean="0"/>
              <a:t>https://www.lemonde.fr/planete/article/2021/03/11/la-carte-du-nucleaire-dans-le-monde-apres-fukushima_6072782_3244.html</a:t>
            </a:r>
            <a:endParaRPr lang="fr-FR" dirty="0"/>
          </a:p>
        </p:txBody>
      </p:sp>
      <p:sp>
        <p:nvSpPr>
          <p:cNvPr id="7" name="Rectangle 6"/>
          <p:cNvSpPr/>
          <p:nvPr/>
        </p:nvSpPr>
        <p:spPr>
          <a:xfrm>
            <a:off x="683568" y="5733256"/>
            <a:ext cx="7560840" cy="646331"/>
          </a:xfrm>
          <a:prstGeom prst="rect">
            <a:avLst/>
          </a:prstGeom>
        </p:spPr>
        <p:txBody>
          <a:bodyPr wrap="square">
            <a:spAutoFit/>
          </a:bodyPr>
          <a:lstStyle/>
          <a:p>
            <a:r>
              <a:rPr lang="fr-FR" dirty="0" smtClean="0">
                <a:hlinkClick r:id="rId3"/>
              </a:rPr>
              <a:t>https://www.lemonde.fr/planete/article/2021/03/11/la-carte-du-nucleaire-dans-le-monde-apres-fukushima_6072782_3244.html</a:t>
            </a:r>
            <a:r>
              <a:rPr lang="fr-FR" dirty="0" smtClean="0"/>
              <a:t> </a:t>
            </a:r>
            <a:endParaRPr lang="fr-FR" dirty="0"/>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2185</Words>
  <Application>Microsoft Office PowerPoint</Application>
  <PresentationFormat>Affichage à l'écran (4:3)</PresentationFormat>
  <Paragraphs>291</Paragraphs>
  <Slides>54</Slides>
  <Notes>0</Notes>
  <HiddenSlides>0</HiddenSlides>
  <MMClips>0</MMClips>
  <ScaleCrop>false</ScaleCrop>
  <HeadingPairs>
    <vt:vector size="4" baseType="variant">
      <vt:variant>
        <vt:lpstr>Thème</vt:lpstr>
      </vt:variant>
      <vt:variant>
        <vt:i4>1</vt:i4>
      </vt:variant>
      <vt:variant>
        <vt:lpstr>Titres des diapositives</vt:lpstr>
      </vt:variant>
      <vt:variant>
        <vt:i4>54</vt:i4>
      </vt:variant>
    </vt:vector>
  </HeadingPairs>
  <TitlesOfParts>
    <vt:vector size="55" baseType="lpstr">
      <vt:lpstr>Thème Office</vt:lpstr>
      <vt:lpstr>Diapositive 1</vt:lpstr>
      <vt:lpstr>Diapositive 2</vt:lpstr>
      <vt:lpstr>Diapositive 3</vt:lpstr>
      <vt:lpstr>Diapositive 4</vt:lpstr>
      <vt:lpstr>Diapositive 5</vt:lpstr>
      <vt:lpstr>FUKUSHIMA, risques combinés</vt:lpstr>
      <vt:lpstr>Diapositive 7</vt:lpstr>
      <vt:lpstr>Diapositive 8</vt:lpstr>
      <vt:lpstr>Diapositive 9</vt:lpstr>
      <vt:lpstr>Prévention et protection</vt:lpstr>
      <vt:lpstr>BILAN</vt:lpstr>
      <vt:lpstr>Diapositive 12</vt:lpstr>
      <vt:lpstr>Diapositive 13</vt:lpstr>
      <vt:lpstr>Diapositive 14</vt:lpstr>
      <vt:lpstr>Diapositive 15</vt:lpstr>
      <vt:lpstr>Diapositive 16</vt:lpstr>
      <vt:lpstr>Appréhender le risque climatique </vt:lpstr>
      <vt:lpstr>Diapositive 18</vt:lpstr>
      <vt:lpstr>Diapositive 19</vt:lpstr>
      <vt:lpstr>Diapositive 20</vt:lpstr>
      <vt:lpstr>Diapositive 21</vt:lpstr>
      <vt:lpstr>Diapositive 22</vt:lpstr>
      <vt:lpstr>Diapositive 23</vt:lpstr>
      <vt:lpstr>Diapositive 24</vt:lpstr>
      <vt:lpstr>Risque systémique </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Tempête Alex</vt:lpstr>
      <vt:lpstr>Diapositive 37</vt:lpstr>
      <vt:lpstr>Appréhender les capacités </vt:lpstr>
      <vt:lpstr>Diapositive 39</vt:lpstr>
      <vt:lpstr>Diapositive 40</vt:lpstr>
      <vt:lpstr>Diapositive 41</vt:lpstr>
      <vt:lpstr>Diapositive 42</vt:lpstr>
      <vt:lpstr>Diapositive 43</vt:lpstr>
      <vt:lpstr>Les jeux sérieux</vt:lpstr>
      <vt:lpstr>Diapositive 45</vt:lpstr>
      <vt:lpstr>Diapositive 46</vt:lpstr>
      <vt:lpstr>Diapositive 47</vt:lpstr>
      <vt:lpstr>Diapositive 48</vt:lpstr>
      <vt:lpstr>Diapositive 49</vt:lpstr>
      <vt:lpstr>Diapositive 50</vt:lpstr>
      <vt:lpstr>Diapositive 51</vt:lpstr>
      <vt:lpstr>Des outils pour effectuer un croquis </vt:lpstr>
      <vt:lpstr>Diapositive 53</vt:lpstr>
      <vt:lpstr>Diapositive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aip</dc:creator>
  <cp:lastModifiedBy>aip</cp:lastModifiedBy>
  <cp:revision>20</cp:revision>
  <dcterms:created xsi:type="dcterms:W3CDTF">2021-05-19T07:54:37Z</dcterms:created>
  <dcterms:modified xsi:type="dcterms:W3CDTF">2021-05-19T13:19:51Z</dcterms:modified>
</cp:coreProperties>
</file>