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78" r:id="rId3"/>
    <p:sldId id="274" r:id="rId4"/>
    <p:sldId id="279" r:id="rId5"/>
    <p:sldId id="275" r:id="rId6"/>
    <p:sldId id="257" r:id="rId7"/>
    <p:sldId id="707" r:id="rId8"/>
    <p:sldId id="280" r:id="rId9"/>
    <p:sldId id="292" r:id="rId10"/>
    <p:sldId id="706" r:id="rId11"/>
    <p:sldId id="700" r:id="rId12"/>
    <p:sldId id="703" r:id="rId13"/>
    <p:sldId id="697" r:id="rId14"/>
    <p:sldId id="698"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20"/>
    <p:restoredTop sz="94291" autoAdjust="0"/>
  </p:normalViewPr>
  <p:slideViewPr>
    <p:cSldViewPr snapToGrid="0">
      <p:cViewPr varScale="1">
        <p:scale>
          <a:sx n="37" d="100"/>
          <a:sy n="37" d="100"/>
        </p:scale>
        <p:origin x="90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BF764D-07D6-9542-9619-F4E64DD8C477}" type="doc">
      <dgm:prSet loTypeId="urn:microsoft.com/office/officeart/2005/8/layout/cycle3" loCatId="" qsTypeId="urn:microsoft.com/office/officeart/2005/8/quickstyle/simple1" qsCatId="simple" csTypeId="urn:microsoft.com/office/officeart/2005/8/colors/colorful1" csCatId="colorful" phldr="1"/>
      <dgm:spPr/>
      <dgm:t>
        <a:bodyPr/>
        <a:lstStyle/>
        <a:p>
          <a:endParaRPr lang="fr-FR"/>
        </a:p>
      </dgm:t>
    </dgm:pt>
    <dgm:pt modelId="{28AAF339-AE93-4C41-9343-70DE25937BD5}">
      <dgm:prSet phldrT="[Texte]" custT="1"/>
      <dgm:spPr/>
      <dgm:t>
        <a:bodyPr/>
        <a:lstStyle/>
        <a:p>
          <a:r>
            <a:rPr lang="fr-FR" sz="2400" u="sng">
              <a:solidFill>
                <a:srgbClr val="002060"/>
              </a:solidFill>
            </a:rPr>
            <a:t>ENGAGEMENT</a:t>
          </a:r>
          <a:endParaRPr lang="fr-FR" sz="2400" u="sng" dirty="0">
            <a:solidFill>
              <a:srgbClr val="002060"/>
            </a:solidFill>
          </a:endParaRPr>
        </a:p>
      </dgm:t>
    </dgm:pt>
    <dgm:pt modelId="{A7A645D1-FFF7-0344-ACE9-88B76176BDCE}" type="parTrans" cxnId="{4A5B8A26-03DC-F144-94FA-1D827780B670}">
      <dgm:prSet/>
      <dgm:spPr/>
      <dgm:t>
        <a:bodyPr/>
        <a:lstStyle/>
        <a:p>
          <a:endParaRPr lang="fr-FR">
            <a:solidFill>
              <a:srgbClr val="002060"/>
            </a:solidFill>
          </a:endParaRPr>
        </a:p>
      </dgm:t>
    </dgm:pt>
    <dgm:pt modelId="{F0A14258-CC3F-1247-8839-33BD66E59399}" type="sibTrans" cxnId="{4A5B8A26-03DC-F144-94FA-1D827780B670}">
      <dgm:prSet/>
      <dgm:spPr/>
      <dgm:t>
        <a:bodyPr/>
        <a:lstStyle/>
        <a:p>
          <a:endParaRPr lang="fr-FR">
            <a:solidFill>
              <a:srgbClr val="002060"/>
            </a:solidFill>
          </a:endParaRPr>
        </a:p>
      </dgm:t>
    </dgm:pt>
    <dgm:pt modelId="{2A747664-876A-5347-8B14-AF67781F920D}">
      <dgm:prSet phldrT="[Texte]"/>
      <dgm:spPr/>
      <dgm:t>
        <a:bodyPr/>
        <a:lstStyle/>
        <a:p>
          <a:r>
            <a:rPr lang="fr-FR" dirty="0">
              <a:solidFill>
                <a:srgbClr val="002060"/>
              </a:solidFill>
            </a:rPr>
            <a:t>CONVICTION PERSONNELLE / </a:t>
          </a:r>
          <a:r>
            <a:rPr lang="fr-FR" b="1" u="sng" dirty="0">
              <a:solidFill>
                <a:srgbClr val="002060"/>
              </a:solidFill>
            </a:rPr>
            <a:t>SENSIBILITÉ</a:t>
          </a:r>
        </a:p>
      </dgm:t>
    </dgm:pt>
    <dgm:pt modelId="{6AD619F5-95B7-E04A-839D-B5DED09FBFCE}" type="parTrans" cxnId="{4E3090F5-73EF-FC46-B35D-BD82A3056CDE}">
      <dgm:prSet/>
      <dgm:spPr/>
      <dgm:t>
        <a:bodyPr/>
        <a:lstStyle/>
        <a:p>
          <a:endParaRPr lang="fr-FR">
            <a:solidFill>
              <a:srgbClr val="002060"/>
            </a:solidFill>
          </a:endParaRPr>
        </a:p>
      </dgm:t>
    </dgm:pt>
    <dgm:pt modelId="{8F087CB7-7D9D-1149-8115-EDE467BCB758}" type="sibTrans" cxnId="{4E3090F5-73EF-FC46-B35D-BD82A3056CDE}">
      <dgm:prSet/>
      <dgm:spPr/>
      <dgm:t>
        <a:bodyPr/>
        <a:lstStyle/>
        <a:p>
          <a:endParaRPr lang="fr-FR">
            <a:solidFill>
              <a:srgbClr val="002060"/>
            </a:solidFill>
          </a:endParaRPr>
        </a:p>
      </dgm:t>
    </dgm:pt>
    <dgm:pt modelId="{5726E7F0-9F10-A844-996F-C81CD9C6F2AF}">
      <dgm:prSet phldrT="[Texte]"/>
      <dgm:spPr/>
      <dgm:t>
        <a:bodyPr/>
        <a:lstStyle/>
        <a:p>
          <a:r>
            <a:rPr lang="fr-FR" dirty="0">
              <a:solidFill>
                <a:srgbClr val="002060"/>
              </a:solidFill>
            </a:rPr>
            <a:t>SE RESPONSABILISER</a:t>
          </a:r>
        </a:p>
      </dgm:t>
    </dgm:pt>
    <dgm:pt modelId="{81CBC66B-DA7D-7640-A1EE-7254EA3F0285}" type="parTrans" cxnId="{6A4A7AC6-074E-114B-872C-2FE39A45622E}">
      <dgm:prSet/>
      <dgm:spPr/>
      <dgm:t>
        <a:bodyPr/>
        <a:lstStyle/>
        <a:p>
          <a:endParaRPr lang="fr-FR">
            <a:solidFill>
              <a:srgbClr val="002060"/>
            </a:solidFill>
          </a:endParaRPr>
        </a:p>
      </dgm:t>
    </dgm:pt>
    <dgm:pt modelId="{ED46BC7B-58CA-1B4E-B02C-7CABD5F37784}" type="sibTrans" cxnId="{6A4A7AC6-074E-114B-872C-2FE39A45622E}">
      <dgm:prSet/>
      <dgm:spPr/>
      <dgm:t>
        <a:bodyPr/>
        <a:lstStyle/>
        <a:p>
          <a:endParaRPr lang="fr-FR">
            <a:solidFill>
              <a:srgbClr val="002060"/>
            </a:solidFill>
          </a:endParaRPr>
        </a:p>
      </dgm:t>
    </dgm:pt>
    <dgm:pt modelId="{114792B8-66B8-3B40-8FD9-474487E3879C}">
      <dgm:prSet phldrT="[Texte]"/>
      <dgm:spPr/>
      <dgm:t>
        <a:bodyPr/>
        <a:lstStyle/>
        <a:p>
          <a:r>
            <a:rPr lang="fr-FR" dirty="0">
              <a:solidFill>
                <a:srgbClr val="002060"/>
              </a:solidFill>
            </a:rPr>
            <a:t>SINGULIER/</a:t>
          </a:r>
        </a:p>
        <a:p>
          <a:r>
            <a:rPr lang="fr-FR" dirty="0">
              <a:solidFill>
                <a:srgbClr val="002060"/>
              </a:solidFill>
            </a:rPr>
            <a:t>COLLECTIF</a:t>
          </a:r>
        </a:p>
      </dgm:t>
    </dgm:pt>
    <dgm:pt modelId="{F1CE0091-3483-3F40-8F5D-66FE32191EDB}" type="parTrans" cxnId="{2E276145-1AB3-6E4C-9784-3EBC4433CB4D}">
      <dgm:prSet/>
      <dgm:spPr/>
      <dgm:t>
        <a:bodyPr/>
        <a:lstStyle/>
        <a:p>
          <a:endParaRPr lang="fr-FR">
            <a:solidFill>
              <a:srgbClr val="002060"/>
            </a:solidFill>
          </a:endParaRPr>
        </a:p>
      </dgm:t>
    </dgm:pt>
    <dgm:pt modelId="{D8AD68E5-F917-B847-BCA4-AE261B6D5D3C}" type="sibTrans" cxnId="{2E276145-1AB3-6E4C-9784-3EBC4433CB4D}">
      <dgm:prSet/>
      <dgm:spPr/>
      <dgm:t>
        <a:bodyPr/>
        <a:lstStyle/>
        <a:p>
          <a:endParaRPr lang="fr-FR">
            <a:solidFill>
              <a:srgbClr val="002060"/>
            </a:solidFill>
          </a:endParaRPr>
        </a:p>
      </dgm:t>
    </dgm:pt>
    <dgm:pt modelId="{B379E76A-9A58-7847-8314-CC4226379504}">
      <dgm:prSet phldrT="[Texte]"/>
      <dgm:spPr/>
      <dgm:t>
        <a:bodyPr/>
        <a:lstStyle/>
        <a:p>
          <a:r>
            <a:rPr lang="fr-FR" dirty="0">
              <a:solidFill>
                <a:srgbClr val="002060"/>
              </a:solidFill>
            </a:rPr>
            <a:t>DURABILITÉ</a:t>
          </a:r>
        </a:p>
      </dgm:t>
    </dgm:pt>
    <dgm:pt modelId="{E658387A-2CDF-B545-A046-DA5A805FD3C1}" type="parTrans" cxnId="{F0E88842-2166-FC48-85F1-345F4F19CBF1}">
      <dgm:prSet/>
      <dgm:spPr/>
      <dgm:t>
        <a:bodyPr/>
        <a:lstStyle/>
        <a:p>
          <a:endParaRPr lang="fr-FR">
            <a:solidFill>
              <a:srgbClr val="002060"/>
            </a:solidFill>
          </a:endParaRPr>
        </a:p>
      </dgm:t>
    </dgm:pt>
    <dgm:pt modelId="{FC641576-72C3-7847-9CFC-D4F6F151E8FC}" type="sibTrans" cxnId="{F0E88842-2166-FC48-85F1-345F4F19CBF1}">
      <dgm:prSet/>
      <dgm:spPr/>
      <dgm:t>
        <a:bodyPr/>
        <a:lstStyle/>
        <a:p>
          <a:endParaRPr lang="fr-FR">
            <a:solidFill>
              <a:srgbClr val="002060"/>
            </a:solidFill>
          </a:endParaRPr>
        </a:p>
      </dgm:t>
    </dgm:pt>
    <dgm:pt modelId="{4E8EB94D-E2FC-CC46-A888-4FAD908B610B}" type="pres">
      <dgm:prSet presAssocID="{31BF764D-07D6-9542-9619-F4E64DD8C477}" presName="Name0" presStyleCnt="0">
        <dgm:presLayoutVars>
          <dgm:dir/>
          <dgm:resizeHandles val="exact"/>
        </dgm:presLayoutVars>
      </dgm:prSet>
      <dgm:spPr/>
    </dgm:pt>
    <dgm:pt modelId="{50D3FC04-8CED-2F43-997C-A2D7046C78F1}" type="pres">
      <dgm:prSet presAssocID="{31BF764D-07D6-9542-9619-F4E64DD8C477}" presName="cycle" presStyleCnt="0"/>
      <dgm:spPr/>
    </dgm:pt>
    <dgm:pt modelId="{A70F7E9E-BE8F-8041-9830-132EDE7D4BE6}" type="pres">
      <dgm:prSet presAssocID="{28AAF339-AE93-4C41-9343-70DE25937BD5}" presName="nodeFirstNode" presStyleLbl="node1" presStyleIdx="0" presStyleCnt="5" custScaleX="118135">
        <dgm:presLayoutVars>
          <dgm:bulletEnabled val="1"/>
        </dgm:presLayoutVars>
      </dgm:prSet>
      <dgm:spPr/>
    </dgm:pt>
    <dgm:pt modelId="{ED09A084-8743-E141-8E75-E3738C7E89E2}" type="pres">
      <dgm:prSet presAssocID="{F0A14258-CC3F-1247-8839-33BD66E59399}" presName="sibTransFirstNode" presStyleLbl="bgShp" presStyleIdx="0" presStyleCnt="1"/>
      <dgm:spPr/>
    </dgm:pt>
    <dgm:pt modelId="{EE8CE99C-F142-FA49-8B81-D412E92C2CDF}" type="pres">
      <dgm:prSet presAssocID="{2A747664-876A-5347-8B14-AF67781F920D}" presName="nodeFollowingNodes" presStyleLbl="node1" presStyleIdx="1" presStyleCnt="5">
        <dgm:presLayoutVars>
          <dgm:bulletEnabled val="1"/>
        </dgm:presLayoutVars>
      </dgm:prSet>
      <dgm:spPr/>
    </dgm:pt>
    <dgm:pt modelId="{BDCC5B09-A76D-7A44-96E0-C9EDFC9F837F}" type="pres">
      <dgm:prSet presAssocID="{5726E7F0-9F10-A844-996F-C81CD9C6F2AF}" presName="nodeFollowingNodes" presStyleLbl="node1" presStyleIdx="2" presStyleCnt="5" custRadScaleRad="98819" custRadScaleInc="-33900">
        <dgm:presLayoutVars>
          <dgm:bulletEnabled val="1"/>
        </dgm:presLayoutVars>
      </dgm:prSet>
      <dgm:spPr/>
    </dgm:pt>
    <dgm:pt modelId="{5D1D3484-E836-F144-A642-DDBCC47DF1AB}" type="pres">
      <dgm:prSet presAssocID="{114792B8-66B8-3B40-8FD9-474487E3879C}" presName="nodeFollowingNodes" presStyleLbl="node1" presStyleIdx="3" presStyleCnt="5" custRadScaleRad="83918" custRadScaleInc="25371">
        <dgm:presLayoutVars>
          <dgm:bulletEnabled val="1"/>
        </dgm:presLayoutVars>
      </dgm:prSet>
      <dgm:spPr/>
    </dgm:pt>
    <dgm:pt modelId="{A2CB59EB-9C7E-C44A-B0AF-CD38EFF48F55}" type="pres">
      <dgm:prSet presAssocID="{B379E76A-9A58-7847-8314-CC4226379504}" presName="nodeFollowingNodes" presStyleLbl="node1" presStyleIdx="4" presStyleCnt="5">
        <dgm:presLayoutVars>
          <dgm:bulletEnabled val="1"/>
        </dgm:presLayoutVars>
      </dgm:prSet>
      <dgm:spPr/>
    </dgm:pt>
  </dgm:ptLst>
  <dgm:cxnLst>
    <dgm:cxn modelId="{4A5B8A26-03DC-F144-94FA-1D827780B670}" srcId="{31BF764D-07D6-9542-9619-F4E64DD8C477}" destId="{28AAF339-AE93-4C41-9343-70DE25937BD5}" srcOrd="0" destOrd="0" parTransId="{A7A645D1-FFF7-0344-ACE9-88B76176BDCE}" sibTransId="{F0A14258-CC3F-1247-8839-33BD66E59399}"/>
    <dgm:cxn modelId="{4C9E9C27-38AB-D741-8921-96D8BB467795}" type="presOf" srcId="{28AAF339-AE93-4C41-9343-70DE25937BD5}" destId="{A70F7E9E-BE8F-8041-9830-132EDE7D4BE6}" srcOrd="0" destOrd="0" presId="urn:microsoft.com/office/officeart/2005/8/layout/cycle3"/>
    <dgm:cxn modelId="{A44A063F-C66C-9348-AABB-7D52C53E441C}" type="presOf" srcId="{F0A14258-CC3F-1247-8839-33BD66E59399}" destId="{ED09A084-8743-E141-8E75-E3738C7E89E2}" srcOrd="0" destOrd="0" presId="urn:microsoft.com/office/officeart/2005/8/layout/cycle3"/>
    <dgm:cxn modelId="{F0E88842-2166-FC48-85F1-345F4F19CBF1}" srcId="{31BF764D-07D6-9542-9619-F4E64DD8C477}" destId="{B379E76A-9A58-7847-8314-CC4226379504}" srcOrd="4" destOrd="0" parTransId="{E658387A-2CDF-B545-A046-DA5A805FD3C1}" sibTransId="{FC641576-72C3-7847-9CFC-D4F6F151E8FC}"/>
    <dgm:cxn modelId="{6A300264-23C5-8645-9D60-70FC9D466589}" type="presOf" srcId="{31BF764D-07D6-9542-9619-F4E64DD8C477}" destId="{4E8EB94D-E2FC-CC46-A888-4FAD908B610B}" srcOrd="0" destOrd="0" presId="urn:microsoft.com/office/officeart/2005/8/layout/cycle3"/>
    <dgm:cxn modelId="{2E276145-1AB3-6E4C-9784-3EBC4433CB4D}" srcId="{31BF764D-07D6-9542-9619-F4E64DD8C477}" destId="{114792B8-66B8-3B40-8FD9-474487E3879C}" srcOrd="3" destOrd="0" parTransId="{F1CE0091-3483-3F40-8F5D-66FE32191EDB}" sibTransId="{D8AD68E5-F917-B847-BCA4-AE261B6D5D3C}"/>
    <dgm:cxn modelId="{1222BE48-17A9-4844-B6DA-AD7A0B47F9FE}" type="presOf" srcId="{114792B8-66B8-3B40-8FD9-474487E3879C}" destId="{5D1D3484-E836-F144-A642-DDBCC47DF1AB}" srcOrd="0" destOrd="0" presId="urn:microsoft.com/office/officeart/2005/8/layout/cycle3"/>
    <dgm:cxn modelId="{0138B149-994C-3946-90CC-E5C670B4D5C3}" type="presOf" srcId="{5726E7F0-9F10-A844-996F-C81CD9C6F2AF}" destId="{BDCC5B09-A76D-7A44-96E0-C9EDFC9F837F}" srcOrd="0" destOrd="0" presId="urn:microsoft.com/office/officeart/2005/8/layout/cycle3"/>
    <dgm:cxn modelId="{200CA69C-6F91-A64C-91B3-D39A0358BA5A}" type="presOf" srcId="{B379E76A-9A58-7847-8314-CC4226379504}" destId="{A2CB59EB-9C7E-C44A-B0AF-CD38EFF48F55}" srcOrd="0" destOrd="0" presId="urn:microsoft.com/office/officeart/2005/8/layout/cycle3"/>
    <dgm:cxn modelId="{08AAF0BD-A28E-9D4C-8F76-74DC9CA7C368}" type="presOf" srcId="{2A747664-876A-5347-8B14-AF67781F920D}" destId="{EE8CE99C-F142-FA49-8B81-D412E92C2CDF}" srcOrd="0" destOrd="0" presId="urn:microsoft.com/office/officeart/2005/8/layout/cycle3"/>
    <dgm:cxn modelId="{6A4A7AC6-074E-114B-872C-2FE39A45622E}" srcId="{31BF764D-07D6-9542-9619-F4E64DD8C477}" destId="{5726E7F0-9F10-A844-996F-C81CD9C6F2AF}" srcOrd="2" destOrd="0" parTransId="{81CBC66B-DA7D-7640-A1EE-7254EA3F0285}" sibTransId="{ED46BC7B-58CA-1B4E-B02C-7CABD5F37784}"/>
    <dgm:cxn modelId="{4E3090F5-73EF-FC46-B35D-BD82A3056CDE}" srcId="{31BF764D-07D6-9542-9619-F4E64DD8C477}" destId="{2A747664-876A-5347-8B14-AF67781F920D}" srcOrd="1" destOrd="0" parTransId="{6AD619F5-95B7-E04A-839D-B5DED09FBFCE}" sibTransId="{8F087CB7-7D9D-1149-8115-EDE467BCB758}"/>
    <dgm:cxn modelId="{7115E68C-BACF-9048-B559-57F99626C1CC}" type="presParOf" srcId="{4E8EB94D-E2FC-CC46-A888-4FAD908B610B}" destId="{50D3FC04-8CED-2F43-997C-A2D7046C78F1}" srcOrd="0" destOrd="0" presId="urn:microsoft.com/office/officeart/2005/8/layout/cycle3"/>
    <dgm:cxn modelId="{0911377F-D7BC-4E49-A5EB-1FA1A73801AC}" type="presParOf" srcId="{50D3FC04-8CED-2F43-997C-A2D7046C78F1}" destId="{A70F7E9E-BE8F-8041-9830-132EDE7D4BE6}" srcOrd="0" destOrd="0" presId="urn:microsoft.com/office/officeart/2005/8/layout/cycle3"/>
    <dgm:cxn modelId="{EDB415B7-7920-5D4C-B32A-C4205B01B0C3}" type="presParOf" srcId="{50D3FC04-8CED-2F43-997C-A2D7046C78F1}" destId="{ED09A084-8743-E141-8E75-E3738C7E89E2}" srcOrd="1" destOrd="0" presId="urn:microsoft.com/office/officeart/2005/8/layout/cycle3"/>
    <dgm:cxn modelId="{89F35E3F-40F1-3742-8DB8-22DCE0FD2325}" type="presParOf" srcId="{50D3FC04-8CED-2F43-997C-A2D7046C78F1}" destId="{EE8CE99C-F142-FA49-8B81-D412E92C2CDF}" srcOrd="2" destOrd="0" presId="urn:microsoft.com/office/officeart/2005/8/layout/cycle3"/>
    <dgm:cxn modelId="{E6B77118-37BE-DE4D-94DB-B35DFF2BDE0E}" type="presParOf" srcId="{50D3FC04-8CED-2F43-997C-A2D7046C78F1}" destId="{BDCC5B09-A76D-7A44-96E0-C9EDFC9F837F}" srcOrd="3" destOrd="0" presId="urn:microsoft.com/office/officeart/2005/8/layout/cycle3"/>
    <dgm:cxn modelId="{1A29FB7C-6083-1341-A633-4A0B46F44020}" type="presParOf" srcId="{50D3FC04-8CED-2F43-997C-A2D7046C78F1}" destId="{5D1D3484-E836-F144-A642-DDBCC47DF1AB}" srcOrd="4" destOrd="0" presId="urn:microsoft.com/office/officeart/2005/8/layout/cycle3"/>
    <dgm:cxn modelId="{6439E457-172E-F648-919F-0DCA18BB5721}" type="presParOf" srcId="{50D3FC04-8CED-2F43-997C-A2D7046C78F1}" destId="{A2CB59EB-9C7E-C44A-B0AF-CD38EFF48F55}"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9A084-8743-E141-8E75-E3738C7E89E2}">
      <dsp:nvSpPr>
        <dsp:cNvPr id="0" name=""/>
        <dsp:cNvSpPr/>
      </dsp:nvSpPr>
      <dsp:spPr>
        <a:xfrm>
          <a:off x="1542658" y="-245894"/>
          <a:ext cx="6582182" cy="6582182"/>
        </a:xfrm>
        <a:prstGeom prst="circularArrow">
          <a:avLst>
            <a:gd name="adj1" fmla="val 5544"/>
            <a:gd name="adj2" fmla="val 330680"/>
            <a:gd name="adj3" fmla="val 13298700"/>
            <a:gd name="adj4" fmla="val 17683758"/>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0F7E9E-BE8F-8041-9830-132EDE7D4BE6}">
      <dsp:nvSpPr>
        <dsp:cNvPr id="0" name=""/>
        <dsp:cNvSpPr/>
      </dsp:nvSpPr>
      <dsp:spPr>
        <a:xfrm>
          <a:off x="2987923" y="2430"/>
          <a:ext cx="3691652" cy="156247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u="sng" kern="1200">
              <a:solidFill>
                <a:srgbClr val="002060"/>
              </a:solidFill>
            </a:rPr>
            <a:t>ENGAGEMENT</a:t>
          </a:r>
          <a:endParaRPr lang="fr-FR" sz="2400" u="sng" kern="1200" dirty="0">
            <a:solidFill>
              <a:srgbClr val="002060"/>
            </a:solidFill>
          </a:endParaRPr>
        </a:p>
      </dsp:txBody>
      <dsp:txXfrm>
        <a:off x="3064197" y="78704"/>
        <a:ext cx="3539104" cy="1409923"/>
      </dsp:txXfrm>
    </dsp:sp>
    <dsp:sp modelId="{EE8CE99C-F142-FA49-8B81-D412E92C2CDF}">
      <dsp:nvSpPr>
        <dsp:cNvPr id="0" name=""/>
        <dsp:cNvSpPr/>
      </dsp:nvSpPr>
      <dsp:spPr>
        <a:xfrm>
          <a:off x="5940799" y="1941951"/>
          <a:ext cx="3124943" cy="156247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kern="1200" dirty="0">
              <a:solidFill>
                <a:srgbClr val="002060"/>
              </a:solidFill>
            </a:rPr>
            <a:t>CONVICTION PERSONNELLE / </a:t>
          </a:r>
          <a:r>
            <a:rPr lang="fr-FR" sz="2300" b="1" u="sng" kern="1200" dirty="0">
              <a:solidFill>
                <a:srgbClr val="002060"/>
              </a:solidFill>
            </a:rPr>
            <a:t>SENSIBILITÉ</a:t>
          </a:r>
        </a:p>
      </dsp:txBody>
      <dsp:txXfrm>
        <a:off x="6017073" y="2018225"/>
        <a:ext cx="2972395" cy="1409923"/>
      </dsp:txXfrm>
    </dsp:sp>
    <dsp:sp modelId="{BDCC5B09-A76D-7A44-96E0-C9EDFC9F837F}">
      <dsp:nvSpPr>
        <dsp:cNvPr id="0" name=""/>
        <dsp:cNvSpPr/>
      </dsp:nvSpPr>
      <dsp:spPr>
        <a:xfrm>
          <a:off x="5579985" y="4346720"/>
          <a:ext cx="3124943" cy="156247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kern="1200" dirty="0">
              <a:solidFill>
                <a:srgbClr val="002060"/>
              </a:solidFill>
            </a:rPr>
            <a:t>SE RESPONSABILISER</a:t>
          </a:r>
        </a:p>
      </dsp:txBody>
      <dsp:txXfrm>
        <a:off x="5656259" y="4422994"/>
        <a:ext cx="2972395" cy="1409923"/>
      </dsp:txXfrm>
    </dsp:sp>
    <dsp:sp modelId="{5D1D3484-E836-F144-A642-DDBCC47DF1AB}">
      <dsp:nvSpPr>
        <dsp:cNvPr id="0" name=""/>
        <dsp:cNvSpPr/>
      </dsp:nvSpPr>
      <dsp:spPr>
        <a:xfrm>
          <a:off x="1434968" y="4284569"/>
          <a:ext cx="3124943" cy="156247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kern="1200" dirty="0">
              <a:solidFill>
                <a:srgbClr val="002060"/>
              </a:solidFill>
            </a:rPr>
            <a:t>SINGULIER/</a:t>
          </a:r>
        </a:p>
        <a:p>
          <a:pPr marL="0" lvl="0" indent="0" algn="ctr" defTabSz="1022350">
            <a:lnSpc>
              <a:spcPct val="90000"/>
            </a:lnSpc>
            <a:spcBef>
              <a:spcPct val="0"/>
            </a:spcBef>
            <a:spcAft>
              <a:spcPct val="35000"/>
            </a:spcAft>
            <a:buNone/>
          </a:pPr>
          <a:r>
            <a:rPr lang="fr-FR" sz="2300" kern="1200" dirty="0">
              <a:solidFill>
                <a:srgbClr val="002060"/>
              </a:solidFill>
            </a:rPr>
            <a:t>COLLECTIF</a:t>
          </a:r>
        </a:p>
      </dsp:txBody>
      <dsp:txXfrm>
        <a:off x="1511242" y="4360843"/>
        <a:ext cx="2972395" cy="1409923"/>
      </dsp:txXfrm>
    </dsp:sp>
    <dsp:sp modelId="{A2CB59EB-9C7E-C44A-B0AF-CD38EFF48F55}">
      <dsp:nvSpPr>
        <dsp:cNvPr id="0" name=""/>
        <dsp:cNvSpPr/>
      </dsp:nvSpPr>
      <dsp:spPr>
        <a:xfrm>
          <a:off x="601756" y="1941951"/>
          <a:ext cx="3124943" cy="1562471"/>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kern="1200" dirty="0">
              <a:solidFill>
                <a:srgbClr val="002060"/>
              </a:solidFill>
            </a:rPr>
            <a:t>DURABILITÉ</a:t>
          </a:r>
        </a:p>
      </dsp:txBody>
      <dsp:txXfrm>
        <a:off x="678030" y="2018225"/>
        <a:ext cx="2972395" cy="140992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FR" dirty="0"/>
              <a:t>Sensibilisé : Rendre quelqu'un, un groupe sensible, réceptif à quelque chose pour lequel il ne manifestait pas d'intérêt</a:t>
            </a:r>
          </a:p>
          <a:p>
            <a:r>
              <a:rPr lang="fr-FR" dirty="0"/>
              <a:t>Sensibilité : Propriété (d'un être vivant) de réagir d'une façon adéquate aux modifications du milieu.</a:t>
            </a:r>
          </a:p>
          <a:p>
            <a:r>
              <a:rPr lang="fr-FR" dirty="0"/>
              <a:t>SOLIDARITE = Valeur de la République</a:t>
            </a:r>
          </a:p>
        </p:txBody>
      </p:sp>
    </p:spTree>
    <p:extLst>
      <p:ext uri="{BB962C8B-B14F-4D97-AF65-F5344CB8AC3E}">
        <p14:creationId xmlns:p14="http://schemas.microsoft.com/office/powerpoint/2010/main" val="1083689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FR" dirty="0"/>
              <a:t>L’éducation à la citoyenneté s’inscrit dans un parcours qui s’ancre dans les différents enseignements de la classe dont l’EMC.</a:t>
            </a:r>
          </a:p>
          <a:p>
            <a:r>
              <a:rPr lang="fr-FR" dirty="0"/>
              <a:t>Qui dit parcours, dit « continuum d’acquisition et de compétences » depuis le plus jeune âge jusqu’à la fin de la scolarité obligatoire &gt;&gt; 15-16 ans : période à laquelle les jeunes peuvent débiter un service national universel (SNU). Nous pouvons les y aider, accompagner davantage les jeunes dans ce parcours d’engagement grâce au dispositif CLE.</a:t>
            </a:r>
          </a:p>
        </p:txBody>
      </p:sp>
    </p:spTree>
    <p:extLst>
      <p:ext uri="{BB962C8B-B14F-4D97-AF65-F5344CB8AC3E}">
        <p14:creationId xmlns:p14="http://schemas.microsoft.com/office/powerpoint/2010/main" val="310735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 Une expérience de découverte (découverte d’autres jeunes que l’on ne connaît pas, découverte d’un autre territoire de vie et découverte d’activités ou de métiers nouveaux…).</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Le séjour de cohésion s’inscrit comme un temps d’apprentissage de la citoyenneté et des valeurs de la République.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Pédagogie active</a:t>
            </a: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49239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p:spTree>
      <p:nvGrpSpPr>
        <p:cNvPr id="1" name=""/>
        <p:cNvGrpSpPr/>
        <p:nvPr/>
      </p:nvGrpSpPr>
      <p:grpSpPr>
        <a:xfrm>
          <a:off x="0" y="0"/>
          <a:ext cx="0" cy="0"/>
          <a:chOff x="0" y="0"/>
          <a:chExt cx="0" cy="0"/>
        </a:xfrm>
      </p:grpSpPr>
      <p:sp>
        <p:nvSpPr>
          <p:cNvPr id="11" name="Auteur et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Auteur et date</a:t>
            </a:r>
          </a:p>
        </p:txBody>
      </p:sp>
      <p:sp>
        <p:nvSpPr>
          <p:cNvPr id="12" name="Titre de la présentation"/>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Titre de la présentation</a:t>
            </a:r>
          </a:p>
        </p:txBody>
      </p:sp>
      <p:sp>
        <p:nvSpPr>
          <p:cNvPr id="13" name="Texte niveau 1…"/>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la présentation</a:t>
            </a:r>
          </a:p>
          <a:p>
            <a:pPr lvl="1"/>
            <a:endParaRPr/>
          </a:p>
          <a:p>
            <a:pPr lvl="2"/>
            <a:endParaRPr/>
          </a:p>
          <a:p>
            <a:pPr lvl="3"/>
            <a:endParaRPr/>
          </a:p>
          <a:p>
            <a:pPr lvl="4"/>
            <a:endParaRPr/>
          </a:p>
        </p:txBody>
      </p:sp>
      <p:sp>
        <p:nvSpPr>
          <p:cNvPr id="1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Fait important">
    <p:spTree>
      <p:nvGrpSpPr>
        <p:cNvPr id="1" name=""/>
        <p:cNvGrpSpPr/>
        <p:nvPr/>
      </p:nvGrpSpPr>
      <p:grpSpPr>
        <a:xfrm>
          <a:off x="0" y="0"/>
          <a:ext cx="0" cy="0"/>
          <a:chOff x="0" y="0"/>
          <a:chExt cx="0" cy="0"/>
        </a:xfrm>
      </p:grpSpPr>
      <p:sp>
        <p:nvSpPr>
          <p:cNvPr id="106" name="Texte niveau 1…"/>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100 %</a:t>
            </a:r>
          </a:p>
          <a:p>
            <a:pPr lvl="1"/>
            <a:endParaRPr/>
          </a:p>
          <a:p>
            <a:pPr lvl="2"/>
            <a:endParaRPr/>
          </a:p>
          <a:p>
            <a:pPr lvl="3"/>
            <a:endParaRPr/>
          </a:p>
          <a:p>
            <a:pPr lvl="4"/>
            <a:endParaRPr/>
          </a:p>
        </p:txBody>
      </p:sp>
      <p:sp>
        <p:nvSpPr>
          <p:cNvPr id="107" name="Données clés"/>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Données clés</a:t>
            </a:r>
          </a:p>
        </p:txBody>
      </p:sp>
      <p:sp>
        <p:nvSpPr>
          <p:cNvPr id="108"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Texte niveau 1…"/>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 Citation notable »</a:t>
            </a:r>
          </a:p>
          <a:p>
            <a:pPr lvl="1"/>
            <a:endParaRPr/>
          </a:p>
          <a:p>
            <a:pPr lvl="2"/>
            <a:endParaRPr/>
          </a:p>
          <a:p>
            <a:pPr lvl="3"/>
            <a:endParaRPr/>
          </a:p>
          <a:p>
            <a:pPr lvl="4"/>
            <a:endParaRPr/>
          </a:p>
        </p:txBody>
      </p:sp>
      <p:sp>
        <p:nvSpPr>
          <p:cNvPr id="11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124" name="Bol de salade avec du riz frit, des œufs durs et des baguette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Bol avec des beignets de saumon, de la salade et du houmo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Bol de pâtes pappardelle avec du beurre maître d’hôtel, des noisettes grillées et des lamelles de parmesan"/>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l de salade avec du riz frit, des œufs durs et des baguette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Numéro de diapositive"/>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959997" y="2400000"/>
            <a:ext cx="22464000" cy="19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17/02/2021 </a:t>
            </a:r>
            <a:endParaRPr lang="fr-FR" cap="all" dirty="0"/>
          </a:p>
        </p:txBody>
      </p:sp>
      <p:sp>
        <p:nvSpPr>
          <p:cNvPr id="4" name="Espace réservé du pied de page 3"/>
          <p:cNvSpPr>
            <a:spLocks noGrp="1"/>
          </p:cNvSpPr>
          <p:nvPr>
            <p:ph type="ftr" sz="quarter" idx="11"/>
          </p:nvPr>
        </p:nvSpPr>
        <p:spPr bwMode="gray"/>
        <p:txBody>
          <a:bodyPr/>
          <a:lstStyle/>
          <a:p>
            <a:r>
              <a:rPr lang="fr-FR"/>
              <a:t>Corinne SILVERT CT-ASH</a:t>
            </a:r>
            <a:endParaRPr lang="fr-FR" dirty="0"/>
          </a:p>
        </p:txBody>
      </p:sp>
      <p:sp>
        <p:nvSpPr>
          <p:cNvPr id="5" name="Espace réservé du numéro de diapositive 4"/>
          <p:cNvSpPr>
            <a:spLocks noGrp="1"/>
          </p:cNvSpPr>
          <p:nvPr>
            <p:ph type="sldNum" sz="quarter" idx="12"/>
          </p:nvPr>
        </p:nvSpPr>
        <p:spPr bwMode="gray">
          <a:xfrm>
            <a:off x="11927668" y="13076008"/>
            <a:ext cx="516168" cy="379591"/>
          </a:xfrm>
        </p:spPr>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959995" y="5045248"/>
            <a:ext cx="6720000" cy="6748800"/>
          </a:xfrm>
        </p:spPr>
        <p:txBody>
          <a:bodyPr/>
          <a:lstStyle>
            <a:lvl1pPr marL="287992" indent="-287992">
              <a:spcBef>
                <a:spcPts val="800"/>
              </a:spcBef>
              <a:spcAft>
                <a:spcPts val="1600"/>
              </a:spcAft>
              <a:buFont typeface="+mj-lt"/>
              <a:buAutoNum type="arabicPeriod"/>
              <a:defRPr b="1"/>
            </a:lvl1pPr>
            <a:lvl2pPr marL="647984" indent="-287992">
              <a:spcBef>
                <a:spcPts val="1200"/>
              </a:spcBef>
              <a:spcAft>
                <a:spcPts val="16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8832000" y="5049600"/>
            <a:ext cx="6720000" cy="6748800"/>
          </a:xfrm>
        </p:spPr>
        <p:txBody>
          <a:bodyPr/>
          <a:lstStyle>
            <a:lvl1pPr marL="287992" indent="-287992">
              <a:spcBef>
                <a:spcPts val="800"/>
              </a:spcBef>
              <a:spcAft>
                <a:spcPts val="1600"/>
              </a:spcAft>
              <a:buFont typeface="+mj-lt"/>
              <a:buAutoNum type="arabicPeriod"/>
              <a:defRPr b="1"/>
            </a:lvl1pPr>
            <a:lvl2pPr marL="647984" indent="-287992">
              <a:spcBef>
                <a:spcPts val="1200"/>
              </a:spcBef>
              <a:spcAft>
                <a:spcPts val="16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16703997" y="5049600"/>
            <a:ext cx="6720000" cy="6748800"/>
          </a:xfrm>
        </p:spPr>
        <p:txBody>
          <a:bodyPr/>
          <a:lstStyle>
            <a:lvl1pPr marL="287992" indent="-287992">
              <a:spcBef>
                <a:spcPts val="800"/>
              </a:spcBef>
              <a:spcAft>
                <a:spcPts val="1600"/>
              </a:spcAft>
              <a:buFont typeface="+mj-lt"/>
              <a:buAutoNum type="arabicPeriod"/>
              <a:defRPr b="1"/>
            </a:lvl1pPr>
            <a:lvl2pPr marL="647984" indent="-287992">
              <a:spcBef>
                <a:spcPts val="1200"/>
              </a:spcBef>
              <a:spcAft>
                <a:spcPts val="1600"/>
              </a:spcAft>
              <a:buFont typeface="+mj-lt"/>
              <a:buAutoNum type="alphaLcPeriod"/>
              <a:defRPr/>
            </a:lvl2pPr>
          </a:lstStyle>
          <a:p>
            <a:pPr lvl="0"/>
            <a:r>
              <a:rPr lang="fr-FR" dirty="0"/>
              <a:t>Titre de la partie</a:t>
            </a:r>
          </a:p>
          <a:p>
            <a:pPr lvl="1"/>
            <a:r>
              <a:rPr lang="fr-FR" dirty="0"/>
              <a:t>Deuxième niveau</a:t>
            </a:r>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4548" y="233265"/>
            <a:ext cx="1260520" cy="948330"/>
          </a:xfrm>
          <a:prstGeom prst="rect">
            <a:avLst/>
          </a:prstGeom>
        </p:spPr>
      </p:pic>
    </p:spTree>
    <p:extLst>
      <p:ext uri="{BB962C8B-B14F-4D97-AF65-F5344CB8AC3E}">
        <p14:creationId xmlns:p14="http://schemas.microsoft.com/office/powerpoint/2010/main" val="3539010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photo">
    <p:spTree>
      <p:nvGrpSpPr>
        <p:cNvPr id="1" name=""/>
        <p:cNvGrpSpPr/>
        <p:nvPr/>
      </p:nvGrpSpPr>
      <p:grpSpPr>
        <a:xfrm>
          <a:off x="0" y="0"/>
          <a:ext cx="0" cy="0"/>
          <a:chOff x="0" y="0"/>
          <a:chExt cx="0" cy="0"/>
        </a:xfrm>
      </p:grpSpPr>
      <p:sp>
        <p:nvSpPr>
          <p:cNvPr id="21" name="Avocats et citrons vert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Titre de la présentation"/>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Titre de la présentation</a:t>
            </a:r>
          </a:p>
        </p:txBody>
      </p:sp>
      <p:sp>
        <p:nvSpPr>
          <p:cNvPr id="23" name="Auteur et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Auteur et date</a:t>
            </a:r>
          </a:p>
        </p:txBody>
      </p:sp>
      <p:sp>
        <p:nvSpPr>
          <p:cNvPr id="24" name="Texte niveau 1…"/>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la présentation</a:t>
            </a:r>
          </a:p>
          <a:p>
            <a:pPr lvl="1"/>
            <a:endParaRPr/>
          </a:p>
          <a:p>
            <a:pPr lvl="2"/>
            <a:endParaRPr/>
          </a:p>
          <a:p>
            <a:pPr lvl="3"/>
            <a:endParaRPr/>
          </a:p>
          <a:p>
            <a:pPr lvl="4"/>
            <a:endParaRPr/>
          </a:p>
        </p:txBody>
      </p:sp>
      <p:sp>
        <p:nvSpPr>
          <p:cNvPr id="2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utre titre et photo">
    <p:spTree>
      <p:nvGrpSpPr>
        <p:cNvPr id="1" name=""/>
        <p:cNvGrpSpPr/>
        <p:nvPr/>
      </p:nvGrpSpPr>
      <p:grpSpPr>
        <a:xfrm>
          <a:off x="0" y="0"/>
          <a:ext cx="0" cy="0"/>
          <a:chOff x="0" y="0"/>
          <a:chExt cx="0" cy="0"/>
        </a:xfrm>
      </p:grpSpPr>
      <p:sp>
        <p:nvSpPr>
          <p:cNvPr id="32" name="Bol avec des beignets de saumon, de la salade et du houmo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Titre de diapositive"/>
          <p:cNvSpPr txBox="1">
            <a:spLocks noGrp="1"/>
          </p:cNvSpPr>
          <p:nvPr>
            <p:ph type="title" hasCustomPrompt="1"/>
          </p:nvPr>
        </p:nvSpPr>
        <p:spPr>
          <a:xfrm>
            <a:off x="1206500" y="1270000"/>
            <a:ext cx="9779000" cy="5882273"/>
          </a:xfrm>
          <a:prstGeom prst="rect">
            <a:avLst/>
          </a:prstGeom>
        </p:spPr>
        <p:txBody>
          <a:bodyPr anchor="b"/>
          <a:lstStyle/>
          <a:p>
            <a:r>
              <a:t>Titre de diapositive</a:t>
            </a:r>
          </a:p>
        </p:txBody>
      </p:sp>
      <p:sp>
        <p:nvSpPr>
          <p:cNvPr id="34" name="Texte niveau 1…"/>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diapositive</a:t>
            </a:r>
          </a:p>
          <a:p>
            <a:pPr lvl="1"/>
            <a:endParaRPr/>
          </a:p>
          <a:p>
            <a:pPr lvl="2"/>
            <a:endParaRPr/>
          </a:p>
          <a:p>
            <a:pPr lvl="3"/>
            <a:endParaRPr/>
          </a:p>
          <a:p>
            <a:pPr lvl="4"/>
            <a:endParaRPr/>
          </a:p>
        </p:txBody>
      </p:sp>
      <p:sp>
        <p:nvSpPr>
          <p:cNvPr id="35" name="Numéro de diapositive"/>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42" name="Titre de diapositive"/>
          <p:cNvSpPr txBox="1">
            <a:spLocks noGrp="1"/>
          </p:cNvSpPr>
          <p:nvPr>
            <p:ph type="title" hasCustomPrompt="1"/>
          </p:nvPr>
        </p:nvSpPr>
        <p:spPr>
          <a:prstGeom prst="rect">
            <a:avLst/>
          </a:prstGeom>
        </p:spPr>
        <p:txBody>
          <a:bodyPr/>
          <a:lstStyle/>
          <a:p>
            <a:r>
              <a:t>Titre de diapositive</a:t>
            </a:r>
          </a:p>
        </p:txBody>
      </p:sp>
      <p:sp>
        <p:nvSpPr>
          <p:cNvPr id="43" name="Sous-titre de diapositiv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44" name="Texte niveau 1…"/>
          <p:cNvSpPr txBox="1">
            <a:spLocks noGrp="1"/>
          </p:cNvSpPr>
          <p:nvPr>
            <p:ph type="body" idx="1" hasCustomPrompt="1"/>
          </p:nvPr>
        </p:nvSpPr>
        <p:spPr>
          <a:prstGeom prst="rect">
            <a:avLst/>
          </a:prstGeom>
        </p:spPr>
        <p:txBody>
          <a:bodyPr/>
          <a:lstStyle/>
          <a:p>
            <a:r>
              <a:t>Texte de puce de diapositive</a:t>
            </a:r>
          </a:p>
          <a:p>
            <a:pPr lvl="1"/>
            <a:endParaRPr/>
          </a:p>
          <a:p>
            <a:pPr lvl="2"/>
            <a:endParaRPr/>
          </a:p>
          <a:p>
            <a:pPr lvl="3"/>
            <a:endParaRPr/>
          </a:p>
          <a:p>
            <a:pPr lvl="4"/>
            <a:endParaRPr/>
          </a:p>
        </p:txBody>
      </p:sp>
      <p:sp>
        <p:nvSpPr>
          <p:cNvPr id="4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52" name="Texte niveau 1…"/>
          <p:cNvSpPr txBox="1">
            <a:spLocks noGrp="1"/>
          </p:cNvSpPr>
          <p:nvPr>
            <p:ph type="body" idx="1" hasCustomPrompt="1"/>
          </p:nvPr>
        </p:nvSpPr>
        <p:spPr>
          <a:prstGeom prst="rect">
            <a:avLst/>
          </a:prstGeom>
        </p:spPr>
        <p:txBody>
          <a:bodyPr numCol="2" spcCol="1098550"/>
          <a:lstStyle/>
          <a:p>
            <a:r>
              <a:t>Texte de puce de diapositive</a:t>
            </a:r>
          </a:p>
          <a:p>
            <a:pPr lvl="1"/>
            <a:endParaRPr/>
          </a:p>
          <a:p>
            <a:pPr lvl="2"/>
            <a:endParaRPr/>
          </a:p>
          <a:p>
            <a:pPr lvl="3"/>
            <a:endParaRPr/>
          </a:p>
          <a:p>
            <a:pPr lvl="4"/>
            <a:endParaRPr/>
          </a:p>
        </p:txBody>
      </p:sp>
      <p:sp>
        <p:nvSpPr>
          <p:cNvPr id="53"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0" name="Sous-titre de diapositiv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61" name="Texte niveau 1…"/>
          <p:cNvSpPr txBox="1">
            <a:spLocks noGrp="1"/>
          </p:cNvSpPr>
          <p:nvPr>
            <p:ph type="body" sz="half" idx="1" hasCustomPrompt="1"/>
          </p:nvPr>
        </p:nvSpPr>
        <p:spPr>
          <a:xfrm>
            <a:off x="1206500" y="4248504"/>
            <a:ext cx="9779000" cy="8256630"/>
          </a:xfrm>
          <a:prstGeom prst="rect">
            <a:avLst/>
          </a:prstGeom>
        </p:spPr>
        <p:txBody>
          <a:bodyPr/>
          <a:lstStyle/>
          <a:p>
            <a:r>
              <a:t>Texte de puce de diapositive</a:t>
            </a:r>
          </a:p>
          <a:p>
            <a:pPr lvl="1"/>
            <a:endParaRPr/>
          </a:p>
          <a:p>
            <a:pPr lvl="2"/>
            <a:endParaRPr/>
          </a:p>
          <a:p>
            <a:pPr lvl="3"/>
            <a:endParaRPr/>
          </a:p>
          <a:p>
            <a:pPr lvl="4"/>
            <a:endParaRPr/>
          </a:p>
        </p:txBody>
      </p:sp>
      <p:sp>
        <p:nvSpPr>
          <p:cNvPr id="62" name="Bol de pâtes pappardelle avec du beurre maître d’hôtel, des noisettes grillées et des lamelles de parmesan"/>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Titre de diapositive"/>
          <p:cNvSpPr txBox="1">
            <a:spLocks noGrp="1"/>
          </p:cNvSpPr>
          <p:nvPr>
            <p:ph type="title" hasCustomPrompt="1"/>
          </p:nvPr>
        </p:nvSpPr>
        <p:spPr>
          <a:xfrm>
            <a:off x="1206500" y="1079500"/>
            <a:ext cx="9779000" cy="1435100"/>
          </a:xfrm>
          <a:prstGeom prst="rect">
            <a:avLst/>
          </a:prstGeom>
        </p:spPr>
        <p:txBody>
          <a:bodyPr/>
          <a:lstStyle/>
          <a:p>
            <a:r>
              <a:t>Titre de diapositive</a:t>
            </a:r>
          </a:p>
        </p:txBody>
      </p:sp>
      <p:sp>
        <p:nvSpPr>
          <p:cNvPr id="6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Titre de section"/>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Titre de section</a:t>
            </a:r>
          </a:p>
        </p:txBody>
      </p:sp>
      <p:sp>
        <p:nvSpPr>
          <p:cNvPr id="72" name="Numéro de diapositive"/>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rdre du jour">
    <p:spTree>
      <p:nvGrpSpPr>
        <p:cNvPr id="1" name=""/>
        <p:cNvGrpSpPr/>
        <p:nvPr/>
      </p:nvGrpSpPr>
      <p:grpSpPr>
        <a:xfrm>
          <a:off x="0" y="0"/>
          <a:ext cx="0" cy="0"/>
          <a:chOff x="0" y="0"/>
          <a:chExt cx="0" cy="0"/>
        </a:xfrm>
      </p:grpSpPr>
      <p:sp>
        <p:nvSpPr>
          <p:cNvPr id="88" name="Titre de l’ordre du jour"/>
          <p:cNvSpPr txBox="1">
            <a:spLocks noGrp="1"/>
          </p:cNvSpPr>
          <p:nvPr>
            <p:ph type="title" hasCustomPrompt="1"/>
          </p:nvPr>
        </p:nvSpPr>
        <p:spPr>
          <a:xfrm>
            <a:off x="1206500" y="1079500"/>
            <a:ext cx="21971000" cy="1435100"/>
          </a:xfrm>
          <a:prstGeom prst="rect">
            <a:avLst/>
          </a:prstGeom>
        </p:spPr>
        <p:txBody>
          <a:bodyPr/>
          <a:lstStyle/>
          <a:p>
            <a:r>
              <a:t>Titre de l’ordre du jour</a:t>
            </a:r>
          </a:p>
        </p:txBody>
      </p:sp>
      <p:sp>
        <p:nvSpPr>
          <p:cNvPr id="89" name="Sous-titre de l’ordre du jour"/>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l’ordre du jour</a:t>
            </a:r>
          </a:p>
        </p:txBody>
      </p:sp>
      <p:sp>
        <p:nvSpPr>
          <p:cNvPr id="90" name="Texte niveau 1…"/>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Rubriques de l’ordre du jour</a:t>
            </a:r>
          </a:p>
          <a:p>
            <a:pPr lvl="1"/>
            <a:endParaRPr/>
          </a:p>
          <a:p>
            <a:pPr lvl="2"/>
            <a:endParaRPr/>
          </a:p>
          <a:p>
            <a:pPr lvl="3"/>
            <a:endParaRPr/>
          </a:p>
          <a:p>
            <a:pPr lvl="4"/>
            <a:endParaRPr/>
          </a:p>
        </p:txBody>
      </p:sp>
      <p:sp>
        <p:nvSpPr>
          <p:cNvPr id="9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éclaration">
    <p:spTree>
      <p:nvGrpSpPr>
        <p:cNvPr id="1" name=""/>
        <p:cNvGrpSpPr/>
        <p:nvPr/>
      </p:nvGrpSpPr>
      <p:grpSpPr>
        <a:xfrm>
          <a:off x="0" y="0"/>
          <a:ext cx="0" cy="0"/>
          <a:chOff x="0" y="0"/>
          <a:chExt cx="0" cy="0"/>
        </a:xfrm>
      </p:grpSpPr>
      <p:sp>
        <p:nvSpPr>
          <p:cNvPr id="98" name="Texte niveau 1…"/>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Déclaration</a:t>
            </a:r>
          </a:p>
          <a:p>
            <a:pPr lvl="1"/>
            <a:endParaRPr/>
          </a:p>
          <a:p>
            <a:pPr lvl="2"/>
            <a:endParaRPr/>
          </a:p>
          <a:p>
            <a:pPr lvl="3"/>
            <a:endParaRPr/>
          </a:p>
          <a:p>
            <a:pPr lvl="4"/>
            <a:endParaRPr/>
          </a:p>
        </p:txBody>
      </p:sp>
      <p:sp>
        <p:nvSpPr>
          <p:cNvPr id="99"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re de diapositiv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Titre de diapositive</a:t>
            </a:r>
          </a:p>
        </p:txBody>
      </p:sp>
      <p:sp>
        <p:nvSpPr>
          <p:cNvPr id="3" name="Texte niveau 1…"/>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Texte de puce de diapositive</a:t>
            </a:r>
          </a:p>
          <a:p>
            <a:pPr lvl="1"/>
            <a:endParaRPr/>
          </a:p>
          <a:p>
            <a:pPr lvl="2"/>
            <a:endParaRPr/>
          </a:p>
          <a:p>
            <a:pPr lvl="3"/>
            <a:endParaRPr/>
          </a:p>
          <a:p>
            <a:pPr lvl="4"/>
            <a:endParaRPr/>
          </a:p>
        </p:txBody>
      </p:sp>
      <p:sp>
        <p:nvSpPr>
          <p:cNvPr id="4" name="Numéro de diapositive"/>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education.gouv.fr/bo/2024/Hebdo17/MENG2411005N" TargetMode="External"/><Relationship Id="rId7" Type="http://schemas.openxmlformats.org/officeDocument/2006/relationships/hyperlink" Target="https://eduscol.education.fr/document/53166/download?attachment" TargetMode="Externa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hyperlink" Target="https://eduscol.education.fr/document/52368/download?attachment" TargetMode="External"/><Relationship Id="rId5" Type="http://schemas.openxmlformats.org/officeDocument/2006/relationships/hyperlink" Target="https://eduscol.education.fr/document/52368/download" TargetMode="External"/><Relationship Id="rId4" Type="http://schemas.openxmlformats.org/officeDocument/2006/relationships/hyperlink" Target="https://eduscol.education.fr/3912/classes-et-lycees-engage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manuella.van-praet@ac-amiens.fr"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hyperlink" Target="https://www.education.gouv.fr/bo/2023/Hebdo26/MENG2317479N" TargetMode="External"/><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hyperlink" Target="https://eduscol.education.fr/3912/classes-et-lycees-engag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hyperlink" Target="https://eduscol.education.fr/3912/classes-et-lycees-engag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education.gouv.fr/bo/2023/Hebdo26/MENG2317479N" TargetMode="External"/><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education.gouv.fr/bo/2023/Hebdo26/MENG2317479N" TargetMode="External"/><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eduscol.education.fr/3912/classes-et-lycees-engages" TargetMode="External"/><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4.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Manuella VAN PRAËT- Coralie ALEXANDRE IA-IPR"/>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r>
              <a:rPr lang="fr-FR" dirty="0"/>
              <a:t>Mission académique Engagement</a:t>
            </a:r>
            <a:endParaRPr dirty="0"/>
          </a:p>
        </p:txBody>
      </p:sp>
      <p:sp>
        <p:nvSpPr>
          <p:cNvPr id="171" name="ECOLE ACADÉMIQUE DE FORMATION"/>
          <p:cNvSpPr txBox="1">
            <a:spLocks noGrp="1"/>
          </p:cNvSpPr>
          <p:nvPr>
            <p:ph type="ctrTitle"/>
          </p:nvPr>
        </p:nvSpPr>
        <p:spPr>
          <a:xfrm>
            <a:off x="1420173" y="2754704"/>
            <a:ext cx="21971004" cy="4648201"/>
          </a:xfrm>
          <a:prstGeom prst="rect">
            <a:avLst/>
          </a:prstGeom>
        </p:spPr>
        <p:txBody>
          <a:bodyPr/>
          <a:lstStyle>
            <a:lvl1pPr>
              <a:defRPr sz="9400" spc="-188"/>
            </a:lvl1pPr>
          </a:lstStyle>
          <a:p>
            <a:pPr algn="ctr"/>
            <a:r>
              <a:rPr lang="fr-FR" dirty="0"/>
              <a:t>« Classes et lycées engagés »</a:t>
            </a:r>
            <a:endParaRPr dirty="0"/>
          </a:p>
        </p:txBody>
      </p:sp>
      <p:sp>
        <p:nvSpPr>
          <p:cNvPr id="172" name="Axe 2 : valeurs et culture??"/>
          <p:cNvSpPr txBox="1">
            <a:spLocks noGrp="1"/>
          </p:cNvSpPr>
          <p:nvPr>
            <p:ph type="subTitle" sz="quarter" idx="1"/>
          </p:nvPr>
        </p:nvSpPr>
        <p:spPr>
          <a:prstGeom prst="rect">
            <a:avLst/>
          </a:prstGeom>
        </p:spPr>
        <p:txBody>
          <a:bodyPr>
            <a:normAutofit/>
          </a:bodyPr>
          <a:lstStyle/>
          <a:p>
            <a:pPr algn="ctr"/>
            <a:endParaRPr lang="fr-FR" dirty="0"/>
          </a:p>
          <a:p>
            <a:pPr algn="ctr"/>
            <a:r>
              <a:rPr lang="fr-FR" dirty="0"/>
              <a:t>Enjeux et objectifs – Modalités de mise en œuvre</a:t>
            </a:r>
          </a:p>
        </p:txBody>
      </p:sp>
      <p:pic>
        <p:nvPicPr>
          <p:cNvPr id="173" name="Image 19" descr="Image 19"/>
          <p:cNvPicPr>
            <a:picLocks noChangeAspect="1"/>
          </p:cNvPicPr>
          <p:nvPr/>
        </p:nvPicPr>
        <p:blipFill>
          <a:blip r:embed="rId2">
            <a:extLst/>
          </a:blip>
          <a:srcRect t="12006"/>
          <a:stretch>
            <a:fillRect/>
          </a:stretch>
        </p:blipFill>
        <p:spPr>
          <a:xfrm>
            <a:off x="229229" y="244090"/>
            <a:ext cx="2381889" cy="2103044"/>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2356737" y="325495"/>
            <a:ext cx="17652485" cy="1074874"/>
          </a:xfrm>
          <a:prstGeom prst="rect">
            <a:avLst/>
          </a:prstGeom>
        </p:spPr>
        <p:txBody>
          <a:bodyPr>
            <a:noAutofit/>
          </a:bodyPr>
          <a:lstStyle/>
          <a:p>
            <a:r>
              <a:rPr lang="fr-FR" sz="5400" b="1" dirty="0"/>
              <a:t>Le séjour de cohésion du SNU : En quoi consiste-il ?</a:t>
            </a:r>
          </a:p>
        </p:txBody>
      </p:sp>
      <p:pic>
        <p:nvPicPr>
          <p:cNvPr id="178" name="Image 19" descr="Image 19"/>
          <p:cNvPicPr>
            <a:picLocks noChangeAspect="1"/>
          </p:cNvPicPr>
          <p:nvPr/>
        </p:nvPicPr>
        <p:blipFill>
          <a:blip r:embed="rId3">
            <a:extLst/>
          </a:blip>
          <a:srcRect t="12006"/>
          <a:stretch>
            <a:fillRect/>
          </a:stretch>
        </p:blipFill>
        <p:spPr>
          <a:xfrm>
            <a:off x="362931" y="156070"/>
            <a:ext cx="1786418" cy="1577284"/>
          </a:xfrm>
          <a:prstGeom prst="rect">
            <a:avLst/>
          </a:prstGeom>
          <a:ln w="12700">
            <a:miter lim="400000"/>
          </a:ln>
        </p:spPr>
      </p:pic>
      <p:sp>
        <p:nvSpPr>
          <p:cNvPr id="7" name="Espace réservé du texte 2">
            <a:extLst>
              <a:ext uri="{FF2B5EF4-FFF2-40B4-BE49-F238E27FC236}">
                <a16:creationId xmlns:a16="http://schemas.microsoft.com/office/drawing/2014/main" id="{2BDC61CD-5226-4DBA-89E9-F4C7D7C1B14E}"/>
              </a:ext>
            </a:extLst>
          </p:cNvPr>
          <p:cNvSpPr txBox="1">
            <a:spLocks/>
          </p:cNvSpPr>
          <p:nvPr/>
        </p:nvSpPr>
        <p:spPr>
          <a:xfrm>
            <a:off x="2356737" y="1224043"/>
            <a:ext cx="16478250" cy="7010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90" tIns="34290" rIns="34290" bIns="34290">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r>
              <a:rPr lang="fr-FR" sz="1800" dirty="0"/>
              <a:t>D’après </a:t>
            </a:r>
            <a:r>
              <a:rPr lang="fr-FR" sz="1800" u="sng" dirty="0"/>
              <a:t>Flash info SNU – Octobre 2023 </a:t>
            </a:r>
          </a:p>
          <a:p>
            <a:pPr hangingPunct="1"/>
            <a:endParaRPr lang="fr-FR" sz="1800" u="sng" dirty="0"/>
          </a:p>
          <a:p>
            <a:pPr hangingPunct="1"/>
            <a:endParaRPr lang="fr-FR" sz="1800" dirty="0"/>
          </a:p>
        </p:txBody>
      </p:sp>
      <p:sp>
        <p:nvSpPr>
          <p:cNvPr id="8" name="Espace réservé du texte 7">
            <a:extLst>
              <a:ext uri="{FF2B5EF4-FFF2-40B4-BE49-F238E27FC236}">
                <a16:creationId xmlns:a16="http://schemas.microsoft.com/office/drawing/2014/main" id="{5E498A59-3BE8-4DF6-A0F9-17A81AF6A768}"/>
              </a:ext>
            </a:extLst>
          </p:cNvPr>
          <p:cNvSpPr>
            <a:spLocks noGrp="1"/>
          </p:cNvSpPr>
          <p:nvPr>
            <p:ph type="body" idx="1"/>
          </p:nvPr>
        </p:nvSpPr>
        <p:spPr>
          <a:xfrm>
            <a:off x="215152" y="1810548"/>
            <a:ext cx="23756471" cy="4903907"/>
          </a:xfrm>
          <a:prstGeom prst="rect">
            <a:avLst/>
          </a:prstGeom>
        </p:spPr>
        <p:txBody>
          <a:bodyPr wrap="square">
            <a:spAutoFit/>
          </a:bodyPr>
          <a:lstStyle/>
          <a:p>
            <a:pPr marL="0" indent="0">
              <a:buNone/>
            </a:pPr>
            <a:r>
              <a:rPr lang="fr-FR" sz="3600" b="1" u="sng" dirty="0"/>
              <a:t>Les objectifs du séjour de cohésion</a:t>
            </a:r>
          </a:p>
          <a:p>
            <a:pPr marL="0" indent="0">
              <a:buNone/>
            </a:pPr>
            <a:r>
              <a:rPr lang="fr-FR" sz="3600" dirty="0"/>
              <a:t>• Une expérience de découverte </a:t>
            </a:r>
            <a:r>
              <a:rPr lang="fr-FR" sz="3600" i="1" dirty="0"/>
              <a:t>(&gt;&gt; mixité, inclusion et mobilité)</a:t>
            </a:r>
          </a:p>
          <a:p>
            <a:pPr marL="0" indent="0">
              <a:buNone/>
            </a:pPr>
            <a:r>
              <a:rPr lang="fr-FR" sz="3600" dirty="0"/>
              <a:t>• Un temps d’apprentissage de la citoyenneté et des valeurs de la République </a:t>
            </a:r>
            <a:r>
              <a:rPr lang="fr-FR" sz="3600" i="1" dirty="0"/>
              <a:t>(&gt;&gt; cohésion)</a:t>
            </a:r>
          </a:p>
          <a:p>
            <a:pPr marL="0" indent="0">
              <a:buNone/>
            </a:pPr>
            <a:r>
              <a:rPr lang="fr-FR" sz="3600" dirty="0"/>
              <a:t>• Un temps d’apprentissage de la vie en collectivité </a:t>
            </a:r>
            <a:r>
              <a:rPr lang="fr-FR" sz="3600" i="1" dirty="0"/>
              <a:t>(avec des activités basées sur la coopération et la participation)</a:t>
            </a:r>
          </a:p>
          <a:p>
            <a:pPr marL="0" indent="0">
              <a:buNone/>
            </a:pPr>
            <a:r>
              <a:rPr lang="fr-FR" sz="3600" dirty="0"/>
              <a:t>• Un temps d’initiation à l’engagement grâce à une pédagogie active</a:t>
            </a:r>
          </a:p>
        </p:txBody>
      </p:sp>
      <p:pic>
        <p:nvPicPr>
          <p:cNvPr id="9" name="Image 8">
            <a:extLst>
              <a:ext uri="{FF2B5EF4-FFF2-40B4-BE49-F238E27FC236}">
                <a16:creationId xmlns:a16="http://schemas.microsoft.com/office/drawing/2014/main" id="{58899B7C-DCC5-474D-AC5F-5D196A46A41F}"/>
              </a:ext>
            </a:extLst>
          </p:cNvPr>
          <p:cNvPicPr>
            <a:picLocks noChangeAspect="1"/>
          </p:cNvPicPr>
          <p:nvPr/>
        </p:nvPicPr>
        <p:blipFill rotWithShape="1">
          <a:blip r:embed="rId4"/>
          <a:srcRect l="4130"/>
          <a:stretch/>
        </p:blipFill>
        <p:spPr>
          <a:xfrm>
            <a:off x="15183537" y="7054730"/>
            <a:ext cx="6775648" cy="6134100"/>
          </a:xfrm>
          <a:prstGeom prst="rect">
            <a:avLst/>
          </a:prstGeom>
        </p:spPr>
      </p:pic>
      <p:sp>
        <p:nvSpPr>
          <p:cNvPr id="10" name="Rectangle 9">
            <a:extLst>
              <a:ext uri="{FF2B5EF4-FFF2-40B4-BE49-F238E27FC236}">
                <a16:creationId xmlns:a16="http://schemas.microsoft.com/office/drawing/2014/main" id="{252C4F56-80A0-4187-8B26-7E91EFD01D3B}"/>
              </a:ext>
            </a:extLst>
          </p:cNvPr>
          <p:cNvSpPr/>
          <p:nvPr/>
        </p:nvSpPr>
        <p:spPr>
          <a:xfrm>
            <a:off x="1858867" y="7238363"/>
            <a:ext cx="13076333" cy="6124754"/>
          </a:xfrm>
          <a:prstGeom prst="rect">
            <a:avLst/>
          </a:prstGeom>
          <a:solidFill>
            <a:schemeClr val="accent3">
              <a:lumMod val="20000"/>
              <a:lumOff val="80000"/>
            </a:schemeClr>
          </a:solidFill>
        </p:spPr>
        <p:txBody>
          <a:bodyPr wrap="square">
            <a:spAutoFit/>
          </a:bodyPr>
          <a:lstStyle/>
          <a:p>
            <a:r>
              <a:rPr lang="fr-FR" sz="2800" b="1" dirty="0"/>
              <a:t>Les Activités</a:t>
            </a:r>
          </a:p>
          <a:p>
            <a:pPr algn="l"/>
            <a:r>
              <a:rPr lang="fr-FR" sz="2800" dirty="0"/>
              <a:t>• Un socle commun (9j) à tous les centres qui comprend :</a:t>
            </a:r>
          </a:p>
          <a:p>
            <a:pPr algn="l"/>
            <a:r>
              <a:rPr lang="fr-FR" sz="2200" dirty="0"/>
              <a:t>- Journée de sécurité intérieure (avec gendarmes et pompiers... Accidents de la route, recherches de personnes…) ;</a:t>
            </a:r>
          </a:p>
          <a:p>
            <a:pPr algn="l"/>
            <a:r>
              <a:rPr lang="fr-FR" sz="2200" dirty="0"/>
              <a:t>- Sensibilisation au danger d’internet et des réseaux Sociaux ;</a:t>
            </a:r>
          </a:p>
          <a:p>
            <a:pPr algn="l"/>
            <a:r>
              <a:rPr lang="fr-FR" sz="2200" dirty="0"/>
              <a:t>- Gestion de son argent avec la banque de France ;</a:t>
            </a:r>
          </a:p>
          <a:p>
            <a:pPr algn="l"/>
            <a:r>
              <a:rPr lang="fr-FR" sz="2200" dirty="0"/>
              <a:t>- Connaissance des institutions, de la justice de ses droits…</a:t>
            </a:r>
          </a:p>
          <a:p>
            <a:pPr algn="l"/>
            <a:r>
              <a:rPr lang="fr-FR" sz="2200" dirty="0"/>
              <a:t>- Découverte des gestes qui sauvent ;</a:t>
            </a:r>
          </a:p>
          <a:p>
            <a:pPr algn="l"/>
            <a:r>
              <a:rPr lang="fr-FR" sz="2200" dirty="0"/>
              <a:t>- Connaissances en lien avec le développement durable (ODD de l’agenda 2030 de l’ONU) ;</a:t>
            </a:r>
          </a:p>
          <a:p>
            <a:pPr algn="l"/>
            <a:r>
              <a:rPr lang="fr-FR" sz="2200" dirty="0"/>
              <a:t>- De nombreux temps d’activités physiques et sportives pour lutter contre la sédentarité ;</a:t>
            </a:r>
          </a:p>
          <a:p>
            <a:pPr marL="342900" indent="-342900" algn="l">
              <a:buFontTx/>
              <a:buChar char="-"/>
            </a:pPr>
            <a:r>
              <a:rPr lang="fr-FR" sz="2200" dirty="0"/>
              <a:t>Des activités culturelles et d’expression (théâtre, mimes…) ;</a:t>
            </a:r>
          </a:p>
          <a:p>
            <a:pPr marL="342900" indent="-342900" algn="l">
              <a:buFontTx/>
              <a:buChar char="-"/>
            </a:pPr>
            <a:endParaRPr lang="fr-FR" sz="2200" dirty="0"/>
          </a:p>
          <a:p>
            <a:pPr algn="l"/>
            <a:r>
              <a:rPr lang="fr-FR" sz="2800" dirty="0"/>
              <a:t>• Un temps en lien avec une coloration (3j)</a:t>
            </a:r>
          </a:p>
          <a:p>
            <a:pPr algn="l"/>
            <a:r>
              <a:rPr lang="fr-FR" sz="2200" dirty="0"/>
              <a:t>Par exemple : pour la coloration « environnement » :</a:t>
            </a:r>
          </a:p>
          <a:p>
            <a:pPr algn="l"/>
            <a:r>
              <a:rPr lang="fr-FR" sz="2200" dirty="0"/>
              <a:t>Des actions locales d’engagement (ex rénovation d’un lavoir, aménagement des berges d’une rivière…) &gt;&gt; Les activités sont en lien avec l’environnement du centre, le patrimoine local et les ressources associatives du territoire (ex activités nautiques Ardèche, activités de montagne,…).</a:t>
            </a:r>
          </a:p>
        </p:txBody>
      </p:sp>
    </p:spTree>
    <p:extLst>
      <p:ext uri="{BB962C8B-B14F-4D97-AF65-F5344CB8AC3E}">
        <p14:creationId xmlns:p14="http://schemas.microsoft.com/office/powerpoint/2010/main" val="237740462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20586700" cy="1433163"/>
          </a:xfrm>
          <a:prstGeom prst="rect">
            <a:avLst/>
          </a:prstGeom>
        </p:spPr>
        <p:txBody>
          <a:bodyPr>
            <a:normAutofit fontScale="90000"/>
          </a:bodyPr>
          <a:lstStyle/>
          <a:p>
            <a:r>
              <a:rPr lang="fr-FR" dirty="0"/>
              <a:t>Une harmonisation des contenus des séjours de cohésion au niveau national</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408525"/>
            <a:ext cx="23737052" cy="9935969"/>
          </a:xfrm>
          <a:prstGeom prst="rect">
            <a:avLst/>
          </a:prstGeom>
        </p:spPr>
        <p:txBody>
          <a:bodyPr>
            <a:normAutofit/>
          </a:bodyPr>
          <a:lstStyle/>
          <a:p>
            <a:r>
              <a:rPr lang="fr-FR" sz="6000" b="1" dirty="0">
                <a:latin typeface="Arial" panose="020B0604020202020204" pitchFamily="34" charset="0"/>
                <a:cs typeface="Arial" panose="020B0604020202020204" pitchFamily="34" charset="0"/>
              </a:rPr>
              <a:t>Améliorer le lien </a:t>
            </a:r>
            <a:r>
              <a:rPr lang="fr-FR" sz="6000" dirty="0">
                <a:latin typeface="Arial" panose="020B0604020202020204" pitchFamily="34" charset="0"/>
                <a:cs typeface="Arial" panose="020B0604020202020204" pitchFamily="34" charset="0"/>
              </a:rPr>
              <a:t>entre les interventions et/ou avec le temps scolaire. </a:t>
            </a:r>
          </a:p>
          <a:p>
            <a:r>
              <a:rPr lang="fr-FR" sz="6000" b="1" dirty="0">
                <a:latin typeface="Arial" panose="020B0604020202020204" pitchFamily="34" charset="0"/>
                <a:cs typeface="Arial" panose="020B0604020202020204" pitchFamily="34" charset="0"/>
              </a:rPr>
              <a:t>Encourager une pédagogie de projet </a:t>
            </a:r>
            <a:r>
              <a:rPr lang="fr-FR" sz="6000" dirty="0">
                <a:latin typeface="Arial" panose="020B0604020202020204" pitchFamily="34" charset="0"/>
                <a:cs typeface="Arial" panose="020B0604020202020204" pitchFamily="34" charset="0"/>
              </a:rPr>
              <a:t>et une </a:t>
            </a:r>
            <a:r>
              <a:rPr lang="fr-FR" sz="6000" u="sng" dirty="0">
                <a:latin typeface="Arial" panose="020B0604020202020204" pitchFamily="34" charset="0"/>
                <a:cs typeface="Arial" panose="020B0604020202020204" pitchFamily="34" charset="0"/>
              </a:rPr>
              <a:t>posture encore plus active des jeunes volontaires. </a:t>
            </a:r>
          </a:p>
          <a:p>
            <a:r>
              <a:rPr lang="fr-FR" sz="6000" b="1" dirty="0">
                <a:latin typeface="Arial" panose="020B0604020202020204" pitchFamily="34" charset="0"/>
                <a:cs typeface="Arial" panose="020B0604020202020204" pitchFamily="34" charset="0"/>
              </a:rPr>
              <a:t>Mener des actions engagées concrètes </a:t>
            </a:r>
            <a:r>
              <a:rPr lang="fr-FR" sz="6000" dirty="0">
                <a:latin typeface="Arial" panose="020B0604020202020204" pitchFamily="34" charset="0"/>
                <a:cs typeface="Arial" panose="020B0604020202020204" pitchFamily="34" charset="0"/>
              </a:rPr>
              <a:t>dans et/ou à proximité des centres. </a:t>
            </a:r>
          </a:p>
          <a:p>
            <a:r>
              <a:rPr lang="fr-FR" sz="6000" b="1" dirty="0">
                <a:latin typeface="Arial" panose="020B0604020202020204" pitchFamily="34" charset="0"/>
                <a:cs typeface="Arial" panose="020B0604020202020204" pitchFamily="34" charset="0"/>
              </a:rPr>
              <a:t>Penser la cohérence et la progressivité des apprentissages</a:t>
            </a:r>
            <a:r>
              <a:rPr lang="fr-FR" sz="6000" dirty="0">
                <a:latin typeface="Arial" panose="020B0604020202020204" pitchFamily="34" charset="0"/>
                <a:cs typeface="Arial" panose="020B0604020202020204" pitchFamily="34" charset="0"/>
              </a:rPr>
              <a:t>, entre le tronc commun et les trois journées de la coloration.</a:t>
            </a:r>
            <a:endParaRPr sz="6000" b="1" dirty="0">
              <a:latin typeface="Arial" panose="020B0604020202020204" pitchFamily="34" charset="0"/>
              <a:cs typeface="Arial" panose="020B060402020202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6000" b="1" dirty="0">
              <a:latin typeface="Arial" panose="020B0604020202020204" pitchFamily="34" charset="0"/>
              <a:cs typeface="Arial" panose="020B060402020202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sz="6000" b="1" dirty="0">
              <a:latin typeface="Arial" panose="020B0604020202020204" pitchFamily="34" charset="0"/>
              <a:cs typeface="Arial" panose="020B0604020202020204" pitchFamily="34" charset="0"/>
            </a:endParaRPr>
          </a:p>
          <a:p>
            <a:pPr marL="0" indent="0" defTabSz="411479">
              <a:lnSpc>
                <a:spcPct val="100000"/>
              </a:lnSpc>
              <a:spcBef>
                <a:spcPts val="0"/>
              </a:spcBef>
              <a:buSzTx/>
              <a:buNone/>
              <a:defRPr sz="1260">
                <a:latin typeface="Helvetica"/>
                <a:ea typeface="Helvetica"/>
                <a:cs typeface="Helvetica"/>
                <a:sym typeface="Helvetica"/>
              </a:defRPr>
            </a:pPr>
            <a:endParaRPr b="1" dirty="0"/>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sp>
        <p:nvSpPr>
          <p:cNvPr id="7" name="Espace réservé du texte 2">
            <a:extLst>
              <a:ext uri="{FF2B5EF4-FFF2-40B4-BE49-F238E27FC236}">
                <a16:creationId xmlns:a16="http://schemas.microsoft.com/office/drawing/2014/main" id="{2BDC61CD-5226-4DBA-89E9-F4C7D7C1B14E}"/>
              </a:ext>
            </a:extLst>
          </p:cNvPr>
          <p:cNvSpPr txBox="1">
            <a:spLocks/>
          </p:cNvSpPr>
          <p:nvPr/>
        </p:nvSpPr>
        <p:spPr>
          <a:xfrm>
            <a:off x="3187700" y="2606193"/>
            <a:ext cx="21971000" cy="9347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r>
              <a:rPr lang="fr-FR" sz="2400" dirty="0"/>
              <a:t>D’après </a:t>
            </a:r>
            <a:r>
              <a:rPr lang="fr-FR" sz="2400" u="sng" dirty="0"/>
              <a:t>Flash info SNU – Octobre 2023 </a:t>
            </a:r>
          </a:p>
          <a:p>
            <a:pPr hangingPunct="1"/>
            <a:endParaRPr lang="fr-FR" sz="2400" u="sng" dirty="0"/>
          </a:p>
          <a:p>
            <a:pPr hangingPunct="1"/>
            <a:endParaRPr lang="fr-FR" sz="2400" dirty="0"/>
          </a:p>
        </p:txBody>
      </p:sp>
    </p:spTree>
    <p:extLst>
      <p:ext uri="{BB962C8B-B14F-4D97-AF65-F5344CB8AC3E}">
        <p14:creationId xmlns:p14="http://schemas.microsoft.com/office/powerpoint/2010/main" val="322843536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20586700" cy="1433163"/>
          </a:xfrm>
          <a:prstGeom prst="rect">
            <a:avLst/>
          </a:prstGeom>
        </p:spPr>
        <p:txBody>
          <a:bodyPr>
            <a:normAutofit/>
          </a:bodyPr>
          <a:lstStyle/>
          <a:p>
            <a:r>
              <a:rPr lang="fr-FR" dirty="0"/>
              <a:t>Les 3 journées dédiées à une coloration</a:t>
            </a:r>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14348438" y="2887867"/>
            <a:ext cx="9102488" cy="10251287"/>
          </a:xfrm>
          <a:prstGeom prst="rect">
            <a:avLst/>
          </a:prstGeom>
        </p:spPr>
        <p:txBody>
          <a:bodyPr>
            <a:normAutofit/>
          </a:bodyPr>
          <a:lstStyle/>
          <a:p>
            <a:pPr marL="0" indent="0" algn="ctr" defTabSz="411479">
              <a:lnSpc>
                <a:spcPct val="100000"/>
              </a:lnSpc>
              <a:spcBef>
                <a:spcPts val="0"/>
              </a:spcBef>
              <a:buSzTx/>
              <a:buNone/>
              <a:defRPr sz="1260">
                <a:latin typeface="Helvetica"/>
                <a:ea typeface="Helvetica"/>
                <a:cs typeface="Helvetica"/>
                <a:sym typeface="Helvetica"/>
              </a:defRPr>
            </a:pPr>
            <a:r>
              <a:rPr lang="fr-FR" sz="5400" b="1" dirty="0">
                <a:latin typeface="Arial" panose="020B0604020202020204" pitchFamily="34" charset="0"/>
                <a:cs typeface="Arial" panose="020B0604020202020204" pitchFamily="34" charset="0"/>
              </a:rPr>
              <a:t>Des colorations, </a:t>
            </a:r>
          </a:p>
          <a:p>
            <a:pPr marL="0" indent="0" algn="ctr" defTabSz="411479">
              <a:lnSpc>
                <a:spcPct val="100000"/>
              </a:lnSpc>
              <a:spcBef>
                <a:spcPts val="0"/>
              </a:spcBef>
              <a:buSzTx/>
              <a:buNone/>
              <a:defRPr sz="1260">
                <a:latin typeface="Helvetica"/>
                <a:ea typeface="Helvetica"/>
                <a:cs typeface="Helvetica"/>
                <a:sym typeface="Helvetica"/>
              </a:defRPr>
            </a:pPr>
            <a:r>
              <a:rPr lang="fr-FR" sz="5400" b="1" dirty="0">
                <a:latin typeface="Arial" panose="020B0604020202020204" pitchFamily="34" charset="0"/>
                <a:cs typeface="Arial" panose="020B0604020202020204" pitchFamily="34" charset="0"/>
              </a:rPr>
              <a:t>pour quoi faire ?</a:t>
            </a:r>
          </a:p>
          <a:p>
            <a:pPr marL="0" indent="0" algn="ctr" defTabSz="411479">
              <a:lnSpc>
                <a:spcPct val="100000"/>
              </a:lnSpc>
              <a:spcBef>
                <a:spcPts val="0"/>
              </a:spcBef>
              <a:buSzTx/>
              <a:buNone/>
              <a:defRPr sz="1260">
                <a:latin typeface="Helvetica"/>
                <a:ea typeface="Helvetica"/>
                <a:cs typeface="Helvetica"/>
                <a:sym typeface="Helvetica"/>
              </a:defRPr>
            </a:pPr>
            <a:endParaRPr lang="fr-FR" sz="5400" b="1" dirty="0">
              <a:latin typeface="Arial" panose="020B0604020202020204" pitchFamily="34" charset="0"/>
              <a:cs typeface="Arial" panose="020B0604020202020204" pitchFamily="34" charset="0"/>
            </a:endParaRPr>
          </a:p>
          <a:p>
            <a:pPr defTabSz="411479">
              <a:lnSpc>
                <a:spcPct val="100000"/>
              </a:lnSpc>
              <a:spcBef>
                <a:spcPts val="0"/>
              </a:spcBef>
              <a:buSzTx/>
              <a:buFont typeface="Wingdings" panose="05000000000000000000" pitchFamily="2" charset="2"/>
              <a:buChar char="q"/>
              <a:defRPr sz="1260">
                <a:latin typeface="Helvetica"/>
                <a:ea typeface="Helvetica"/>
                <a:cs typeface="Helvetica"/>
                <a:sym typeface="Helvetica"/>
              </a:defRPr>
            </a:pPr>
            <a:r>
              <a:rPr lang="fr-FR" sz="4000" dirty="0">
                <a:latin typeface="Arial" panose="020B0604020202020204" pitchFamily="34" charset="0"/>
                <a:cs typeface="Arial" panose="020B0604020202020204" pitchFamily="34" charset="0"/>
                <a:sym typeface="Helvetica"/>
              </a:rPr>
              <a:t>Pour </a:t>
            </a:r>
            <a:r>
              <a:rPr lang="fr-FR" sz="4000" b="1" dirty="0">
                <a:latin typeface="Arial" panose="020B0604020202020204" pitchFamily="34" charset="0"/>
                <a:cs typeface="Arial" panose="020B0604020202020204" pitchFamily="34" charset="0"/>
                <a:sym typeface="Helvetica"/>
              </a:rPr>
              <a:t>compléter et approfondir le tronc commun dans un domaine spécifique d’engagement</a:t>
            </a:r>
            <a:r>
              <a:rPr lang="fr-FR" sz="4000" dirty="0">
                <a:latin typeface="Arial" panose="020B0604020202020204" pitchFamily="34" charset="0"/>
                <a:cs typeface="Arial" panose="020B0604020202020204" pitchFamily="34" charset="0"/>
                <a:sym typeface="Helvetica"/>
              </a:rPr>
              <a:t>. </a:t>
            </a:r>
          </a:p>
          <a:p>
            <a:pPr defTabSz="411479">
              <a:lnSpc>
                <a:spcPct val="100000"/>
              </a:lnSpc>
              <a:spcBef>
                <a:spcPts val="0"/>
              </a:spcBef>
              <a:buSzTx/>
              <a:buFont typeface="Wingdings" panose="05000000000000000000" pitchFamily="2" charset="2"/>
              <a:buChar char="q"/>
              <a:defRPr sz="1260">
                <a:latin typeface="Helvetica"/>
                <a:ea typeface="Helvetica"/>
                <a:cs typeface="Helvetica"/>
                <a:sym typeface="Helvetica"/>
              </a:defRPr>
            </a:pPr>
            <a:r>
              <a:rPr lang="fr-FR" sz="4000" dirty="0">
                <a:latin typeface="Arial" panose="020B0604020202020204" pitchFamily="34" charset="0"/>
                <a:cs typeface="Arial" panose="020B0604020202020204" pitchFamily="34" charset="0"/>
                <a:sym typeface="Helvetica"/>
              </a:rPr>
              <a:t>Pour </a:t>
            </a:r>
            <a:r>
              <a:rPr lang="fr-FR" sz="4000" b="1" dirty="0">
                <a:latin typeface="Arial" panose="020B0604020202020204" pitchFamily="34" charset="0"/>
                <a:cs typeface="Arial" panose="020B0604020202020204" pitchFamily="34" charset="0"/>
                <a:sym typeface="Helvetica"/>
              </a:rPr>
              <a:t>mobiliser les jeunes sur une action engagée concrète</a:t>
            </a:r>
            <a:r>
              <a:rPr lang="fr-FR" sz="4000" dirty="0">
                <a:latin typeface="Arial" panose="020B0604020202020204" pitchFamily="34" charset="0"/>
                <a:cs typeface="Arial" panose="020B0604020202020204" pitchFamily="34" charset="0"/>
                <a:sym typeface="Helvetica"/>
              </a:rPr>
              <a:t>. </a:t>
            </a:r>
          </a:p>
          <a:p>
            <a:pPr defTabSz="411479">
              <a:lnSpc>
                <a:spcPct val="100000"/>
              </a:lnSpc>
              <a:spcBef>
                <a:spcPts val="0"/>
              </a:spcBef>
              <a:buSzTx/>
              <a:buFont typeface="Wingdings" panose="05000000000000000000" pitchFamily="2" charset="2"/>
              <a:buChar char="q"/>
              <a:defRPr sz="1260">
                <a:latin typeface="Helvetica"/>
                <a:ea typeface="Helvetica"/>
                <a:cs typeface="Helvetica"/>
                <a:sym typeface="Helvetica"/>
              </a:defRPr>
            </a:pPr>
            <a:r>
              <a:rPr lang="fr-FR" sz="4000" dirty="0">
                <a:latin typeface="Arial" panose="020B0604020202020204" pitchFamily="34" charset="0"/>
                <a:cs typeface="Arial" panose="020B0604020202020204" pitchFamily="34" charset="0"/>
                <a:sym typeface="Helvetica"/>
              </a:rPr>
              <a:t>Pour </a:t>
            </a:r>
            <a:r>
              <a:rPr lang="fr-FR" sz="4000" b="1" dirty="0">
                <a:latin typeface="Arial" panose="020B0604020202020204" pitchFamily="34" charset="0"/>
                <a:cs typeface="Arial" panose="020B0604020202020204" pitchFamily="34" charset="0"/>
                <a:sym typeface="Helvetica"/>
              </a:rPr>
              <a:t>inscrire le SNU au cœur d’un projet pédagogique annuel</a:t>
            </a:r>
            <a:r>
              <a:rPr lang="fr-FR" sz="4000" dirty="0">
                <a:latin typeface="Arial" panose="020B0604020202020204" pitchFamily="34" charset="0"/>
                <a:cs typeface="Arial" panose="020B0604020202020204" pitchFamily="34" charset="0"/>
                <a:sym typeface="Helvetica"/>
              </a:rPr>
              <a:t>, les élèves des classes engagées menant des activités en amont et/ou en aval du séjour de cohésion en lien avec la coloration.</a:t>
            </a:r>
            <a:endParaRPr sz="4000" b="1" dirty="0">
              <a:latin typeface="Arial" panose="020B0604020202020204" pitchFamily="34" charset="0"/>
              <a:cs typeface="Arial" panose="020B0604020202020204" pitchFamily="34" charset="0"/>
            </a:endParaRPr>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sp>
        <p:nvSpPr>
          <p:cNvPr id="7" name="Espace réservé du texte 2">
            <a:extLst>
              <a:ext uri="{FF2B5EF4-FFF2-40B4-BE49-F238E27FC236}">
                <a16:creationId xmlns:a16="http://schemas.microsoft.com/office/drawing/2014/main" id="{2BDC61CD-5226-4DBA-89E9-F4C7D7C1B14E}"/>
              </a:ext>
            </a:extLst>
          </p:cNvPr>
          <p:cNvSpPr txBox="1">
            <a:spLocks/>
          </p:cNvSpPr>
          <p:nvPr/>
        </p:nvSpPr>
        <p:spPr>
          <a:xfrm>
            <a:off x="3187700" y="1917405"/>
            <a:ext cx="21971000" cy="9347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r>
              <a:rPr lang="fr-FR" sz="2400" dirty="0"/>
              <a:t>D’après </a:t>
            </a:r>
            <a:r>
              <a:rPr lang="fr-FR" sz="2400" u="sng" dirty="0"/>
              <a:t>Flash info SNU – Octobre 2023 </a:t>
            </a:r>
          </a:p>
          <a:p>
            <a:pPr hangingPunct="1"/>
            <a:endParaRPr lang="fr-FR" sz="2400" u="sng" dirty="0"/>
          </a:p>
          <a:p>
            <a:pPr hangingPunct="1"/>
            <a:endParaRPr lang="fr-FR" sz="2400" dirty="0"/>
          </a:p>
        </p:txBody>
      </p:sp>
      <p:pic>
        <p:nvPicPr>
          <p:cNvPr id="2" name="Image 1">
            <a:extLst>
              <a:ext uri="{FF2B5EF4-FFF2-40B4-BE49-F238E27FC236}">
                <a16:creationId xmlns:a16="http://schemas.microsoft.com/office/drawing/2014/main" id="{C1251A64-7033-449D-BD90-90E0A7DD2EA9}"/>
              </a:ext>
            </a:extLst>
          </p:cNvPr>
          <p:cNvPicPr>
            <a:picLocks noChangeAspect="1"/>
          </p:cNvPicPr>
          <p:nvPr/>
        </p:nvPicPr>
        <p:blipFill>
          <a:blip r:embed="rId3"/>
          <a:stretch>
            <a:fillRect/>
          </a:stretch>
        </p:blipFill>
        <p:spPr>
          <a:xfrm>
            <a:off x="645458" y="4142473"/>
            <a:ext cx="13527741" cy="6838583"/>
          </a:xfrm>
          <a:prstGeom prst="rect">
            <a:avLst/>
          </a:prstGeom>
        </p:spPr>
      </p:pic>
    </p:spTree>
    <p:extLst>
      <p:ext uri="{BB962C8B-B14F-4D97-AF65-F5344CB8AC3E}">
        <p14:creationId xmlns:p14="http://schemas.microsoft.com/office/powerpoint/2010/main" val="159958778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BD602E-70AE-4866-AFA5-7FA66C432EDD}"/>
              </a:ext>
            </a:extLst>
          </p:cNvPr>
          <p:cNvSpPr>
            <a:spLocks noGrp="1"/>
          </p:cNvSpPr>
          <p:nvPr>
            <p:ph type="title"/>
          </p:nvPr>
        </p:nvSpPr>
        <p:spPr>
          <a:xfrm>
            <a:off x="3171824" y="1079500"/>
            <a:ext cx="20005675" cy="1433163"/>
          </a:xfrm>
        </p:spPr>
        <p:txBody>
          <a:bodyPr>
            <a:normAutofit fontScale="90000"/>
          </a:bodyPr>
          <a:lstStyle/>
          <a:p>
            <a:r>
              <a:rPr lang="fr-FR" dirty="0"/>
              <a:t>De nombreuses informations et ressources pédagogiques disponibles</a:t>
            </a:r>
            <a:br>
              <a:rPr lang="fr-FR" dirty="0"/>
            </a:br>
            <a:endParaRPr lang="fr-FR" dirty="0"/>
          </a:p>
        </p:txBody>
      </p:sp>
      <p:sp>
        <p:nvSpPr>
          <p:cNvPr id="4" name="Espace réservé du texte 3">
            <a:extLst>
              <a:ext uri="{FF2B5EF4-FFF2-40B4-BE49-F238E27FC236}">
                <a16:creationId xmlns:a16="http://schemas.microsoft.com/office/drawing/2014/main" id="{85064D23-3857-486E-B1A7-203A8A4C621B}"/>
              </a:ext>
            </a:extLst>
          </p:cNvPr>
          <p:cNvSpPr>
            <a:spLocks noGrp="1"/>
          </p:cNvSpPr>
          <p:nvPr>
            <p:ph type="body" idx="1"/>
          </p:nvPr>
        </p:nvSpPr>
        <p:spPr>
          <a:xfrm>
            <a:off x="1006474" y="2512663"/>
            <a:ext cx="22939375" cy="8934578"/>
          </a:xfrm>
        </p:spPr>
        <p:txBody>
          <a:bodyPr>
            <a:noAutofit/>
          </a:bodyPr>
          <a:lstStyle/>
          <a:p>
            <a:endParaRPr lang="fr-FR" sz="2400" dirty="0"/>
          </a:p>
          <a:p>
            <a:pPr marL="0" indent="0">
              <a:buNone/>
            </a:pPr>
            <a:endParaRPr lang="fr-FR" sz="2400" dirty="0"/>
          </a:p>
        </p:txBody>
      </p:sp>
      <p:pic>
        <p:nvPicPr>
          <p:cNvPr id="5" name="Image 19" descr="Image 19">
            <a:extLst>
              <a:ext uri="{FF2B5EF4-FFF2-40B4-BE49-F238E27FC236}">
                <a16:creationId xmlns:a16="http://schemas.microsoft.com/office/drawing/2014/main" id="{A2366A8C-9B78-4C48-B691-1F80B54B5122}"/>
              </a:ext>
            </a:extLst>
          </p:cNvPr>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sp>
        <p:nvSpPr>
          <p:cNvPr id="6" name="Rectangle 5">
            <a:extLst>
              <a:ext uri="{FF2B5EF4-FFF2-40B4-BE49-F238E27FC236}">
                <a16:creationId xmlns:a16="http://schemas.microsoft.com/office/drawing/2014/main" id="{4E087479-D33A-4F3D-8FBB-A0AE4E6CB3DE}"/>
              </a:ext>
            </a:extLst>
          </p:cNvPr>
          <p:cNvSpPr/>
          <p:nvPr/>
        </p:nvSpPr>
        <p:spPr>
          <a:xfrm>
            <a:off x="982661" y="3685510"/>
            <a:ext cx="22576586" cy="7848302"/>
          </a:xfrm>
          <a:prstGeom prst="rect">
            <a:avLst/>
          </a:prstGeom>
        </p:spPr>
        <p:txBody>
          <a:bodyPr wrap="square">
            <a:spAutoFit/>
          </a:bodyPr>
          <a:lstStyle/>
          <a:p>
            <a:pPr algn="l"/>
            <a:r>
              <a:rPr lang="fr-FR" sz="3600" dirty="0"/>
              <a:t>BOENJS n°17 du 25 avril 2024 et la note de service déterminant les modalités et principes de labellisation : </a:t>
            </a:r>
            <a:r>
              <a:rPr lang="fr-FR" sz="3600" dirty="0">
                <a:hlinkClick r:id="rId3"/>
              </a:rPr>
              <a:t>https://www.education.gouv.fr/bo/2024/Hebdo17/MENG2411005N</a:t>
            </a:r>
            <a:endParaRPr lang="fr-FR" sz="3600" dirty="0"/>
          </a:p>
          <a:p>
            <a:pPr algn="l"/>
            <a:r>
              <a:rPr lang="fr-FR" sz="3600" dirty="0"/>
              <a:t> </a:t>
            </a:r>
          </a:p>
          <a:p>
            <a:pPr algn="l"/>
            <a:r>
              <a:rPr lang="fr-FR" sz="3600" dirty="0"/>
              <a:t>EDUSCOL, page d’information et de ressources pédagogiques sur le tronc commun et les colorations : </a:t>
            </a:r>
            <a:r>
              <a:rPr lang="fr-FR" sz="3600" dirty="0">
                <a:hlinkClick r:id="rId4"/>
              </a:rPr>
              <a:t>https://eduscol.education.fr/3912/classes-et-lycees-engages</a:t>
            </a:r>
            <a:endParaRPr lang="fr-FR" sz="3600" dirty="0"/>
          </a:p>
          <a:p>
            <a:pPr algn="l"/>
            <a:r>
              <a:rPr lang="fr-FR" sz="3600" dirty="0"/>
              <a:t> </a:t>
            </a:r>
          </a:p>
          <a:p>
            <a:pPr algn="l"/>
            <a:r>
              <a:rPr lang="fr-FR" sz="3600" dirty="0"/>
              <a:t>Guide pratique CLE 2024-2025 : </a:t>
            </a:r>
            <a:r>
              <a:rPr lang="fr-FR" sz="3600" dirty="0">
                <a:hlinkClick r:id="rId5"/>
              </a:rPr>
              <a:t>https://eduscol.education.fr/document/52368/download</a:t>
            </a:r>
            <a:endParaRPr lang="fr-FR" sz="3600" dirty="0"/>
          </a:p>
          <a:p>
            <a:pPr algn="l"/>
            <a:r>
              <a:rPr lang="fr-FR" sz="3600" dirty="0"/>
              <a:t> </a:t>
            </a:r>
          </a:p>
          <a:p>
            <a:pPr algn="l"/>
            <a:r>
              <a:rPr lang="fr-FR" sz="3600" dirty="0"/>
              <a:t>FAQ CLE 2024-2025 : </a:t>
            </a:r>
            <a:r>
              <a:rPr lang="fr-FR" sz="3600" dirty="0">
                <a:hlinkClick r:id="rId6"/>
              </a:rPr>
              <a:t>https://eduscol.education.fr/document/52368/download?attachment</a:t>
            </a:r>
            <a:endParaRPr lang="fr-FR" sz="3600" dirty="0"/>
          </a:p>
          <a:p>
            <a:pPr algn="l"/>
            <a:r>
              <a:rPr lang="fr-FR" sz="3600" dirty="0"/>
              <a:t> </a:t>
            </a:r>
          </a:p>
          <a:p>
            <a:pPr algn="l"/>
            <a:r>
              <a:rPr lang="fr-FR" sz="3600" dirty="0"/>
              <a:t>Flyer de communication CLE grand public : </a:t>
            </a:r>
            <a:r>
              <a:rPr lang="fr-FR" sz="3600" dirty="0">
                <a:hlinkClick r:id="rId7"/>
              </a:rPr>
              <a:t>https://eduscol.education.fr/document/53166/download?attachment</a:t>
            </a:r>
            <a:endParaRPr lang="fr-FR" sz="3600" dirty="0"/>
          </a:p>
          <a:p>
            <a:pPr algn="l"/>
            <a:r>
              <a:rPr lang="fr-FR" sz="3600" dirty="0"/>
              <a:t> </a:t>
            </a:r>
          </a:p>
          <a:p>
            <a:pPr algn="l"/>
            <a:endParaRPr lang="fr-FR" sz="3600" dirty="0"/>
          </a:p>
        </p:txBody>
      </p:sp>
    </p:spTree>
    <p:extLst>
      <p:ext uri="{BB962C8B-B14F-4D97-AF65-F5344CB8AC3E}">
        <p14:creationId xmlns:p14="http://schemas.microsoft.com/office/powerpoint/2010/main" val="212797910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BD602E-70AE-4866-AFA5-7FA66C432EDD}"/>
              </a:ext>
            </a:extLst>
          </p:cNvPr>
          <p:cNvSpPr>
            <a:spLocks noGrp="1"/>
          </p:cNvSpPr>
          <p:nvPr>
            <p:ph type="title"/>
          </p:nvPr>
        </p:nvSpPr>
        <p:spPr>
          <a:xfrm>
            <a:off x="2611118" y="1079500"/>
            <a:ext cx="21543653" cy="1433163"/>
          </a:xfrm>
        </p:spPr>
        <p:txBody>
          <a:bodyPr>
            <a:noAutofit/>
          </a:bodyPr>
          <a:lstStyle/>
          <a:p>
            <a:br>
              <a:rPr lang="fr-FR" sz="7200" dirty="0"/>
            </a:br>
            <a:endParaRPr lang="fr-FR" sz="7200" dirty="0"/>
          </a:p>
        </p:txBody>
      </p:sp>
      <p:sp>
        <p:nvSpPr>
          <p:cNvPr id="4" name="Espace réservé du texte 3">
            <a:extLst>
              <a:ext uri="{FF2B5EF4-FFF2-40B4-BE49-F238E27FC236}">
                <a16:creationId xmlns:a16="http://schemas.microsoft.com/office/drawing/2014/main" id="{85064D23-3857-486E-B1A7-203A8A4C621B}"/>
              </a:ext>
            </a:extLst>
          </p:cNvPr>
          <p:cNvSpPr>
            <a:spLocks noGrp="1"/>
          </p:cNvSpPr>
          <p:nvPr>
            <p:ph type="body" idx="1"/>
          </p:nvPr>
        </p:nvSpPr>
        <p:spPr>
          <a:xfrm>
            <a:off x="1006475" y="3191229"/>
            <a:ext cx="21971000" cy="4609746"/>
          </a:xfrm>
        </p:spPr>
        <p:txBody>
          <a:bodyPr>
            <a:noAutofit/>
          </a:bodyPr>
          <a:lstStyle/>
          <a:p>
            <a:pPr marL="0" lvl="0" indent="0" algn="ctr">
              <a:buNone/>
            </a:pPr>
            <a:r>
              <a:rPr lang="fr-FR" sz="4400" b="1" dirty="0"/>
              <a:t>Pour toute question, ou pour un accompagnement, contacter :</a:t>
            </a:r>
          </a:p>
          <a:p>
            <a:pPr marL="0" lvl="0" indent="0" algn="ctr">
              <a:buNone/>
            </a:pPr>
            <a:r>
              <a:rPr lang="fr-FR" sz="4400" dirty="0"/>
              <a:t>Manuella Van </a:t>
            </a:r>
            <a:r>
              <a:rPr lang="fr-FR" sz="4400" dirty="0" err="1"/>
              <a:t>Praët</a:t>
            </a:r>
            <a:r>
              <a:rPr lang="fr-FR" sz="4400" dirty="0"/>
              <a:t>, IA IPR, référente académique Engagement : </a:t>
            </a:r>
          </a:p>
          <a:p>
            <a:pPr marL="0" lvl="0" indent="0" algn="ctr">
              <a:buNone/>
            </a:pPr>
            <a:r>
              <a:rPr lang="fr-FR" sz="4400" dirty="0">
                <a:hlinkClick r:id="rId2"/>
              </a:rPr>
              <a:t>manuella.van-praet@ac-amiens.fr</a:t>
            </a:r>
            <a:r>
              <a:rPr lang="fr-FR" sz="4400" dirty="0"/>
              <a:t> </a:t>
            </a:r>
          </a:p>
          <a:p>
            <a:endParaRPr lang="fr-FR" sz="2400" dirty="0"/>
          </a:p>
          <a:p>
            <a:pPr marL="0" indent="0">
              <a:buNone/>
            </a:pPr>
            <a:endParaRPr lang="fr-FR" sz="2400" dirty="0"/>
          </a:p>
        </p:txBody>
      </p:sp>
      <p:pic>
        <p:nvPicPr>
          <p:cNvPr id="5" name="Image 19" descr="Image 19">
            <a:extLst>
              <a:ext uri="{FF2B5EF4-FFF2-40B4-BE49-F238E27FC236}">
                <a16:creationId xmlns:a16="http://schemas.microsoft.com/office/drawing/2014/main" id="{A2366A8C-9B78-4C48-B691-1F80B54B5122}"/>
              </a:ext>
            </a:extLst>
          </p:cNvPr>
          <p:cNvPicPr>
            <a:picLocks noChangeAspect="1"/>
          </p:cNvPicPr>
          <p:nvPr/>
        </p:nvPicPr>
        <p:blipFill>
          <a:blip r:embed="rId3">
            <a:extLst/>
          </a:blip>
          <a:srcRect t="12006"/>
          <a:stretch>
            <a:fillRect/>
          </a:stretch>
        </p:blipFill>
        <p:spPr>
          <a:xfrm>
            <a:off x="229229" y="149303"/>
            <a:ext cx="2381889" cy="2103044"/>
          </a:xfrm>
          <a:prstGeom prst="rect">
            <a:avLst/>
          </a:prstGeom>
          <a:ln w="12700">
            <a:miter lim="400000"/>
          </a:ln>
        </p:spPr>
      </p:pic>
    </p:spTree>
    <p:extLst>
      <p:ext uri="{BB962C8B-B14F-4D97-AF65-F5344CB8AC3E}">
        <p14:creationId xmlns:p14="http://schemas.microsoft.com/office/powerpoint/2010/main" val="136706609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 bas 3">
            <a:extLst>
              <a:ext uri="{FF2B5EF4-FFF2-40B4-BE49-F238E27FC236}">
                <a16:creationId xmlns:a16="http://schemas.microsoft.com/office/drawing/2014/main" id="{89FD1F69-B7F3-4ADB-8971-8540A0415396}"/>
              </a:ext>
            </a:extLst>
          </p:cNvPr>
          <p:cNvSpPr/>
          <p:nvPr/>
        </p:nvSpPr>
        <p:spPr>
          <a:xfrm>
            <a:off x="19562126" y="9134343"/>
            <a:ext cx="471489" cy="1353090"/>
          </a:xfrm>
          <a:prstGeom prst="downArrow">
            <a:avLst/>
          </a:prstGeom>
          <a:solidFill>
            <a:schemeClr val="accent2">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5" name="Une boussole…"/>
          <p:cNvSpPr txBox="1">
            <a:spLocks noGrp="1"/>
          </p:cNvSpPr>
          <p:nvPr>
            <p:ph type="title"/>
          </p:nvPr>
        </p:nvSpPr>
        <p:spPr>
          <a:xfrm>
            <a:off x="3187700" y="484242"/>
            <a:ext cx="20586700" cy="1433163"/>
          </a:xfrm>
          <a:prstGeom prst="rect">
            <a:avLst/>
          </a:prstGeom>
        </p:spPr>
        <p:txBody>
          <a:bodyPr>
            <a:normAutofit/>
          </a:bodyPr>
          <a:lstStyle/>
          <a:p>
            <a:r>
              <a:rPr lang="fr-FR" dirty="0"/>
              <a:t>L’engagement</a:t>
            </a:r>
            <a:endParaRPr dirty="0"/>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2965099"/>
            <a:ext cx="15392776" cy="9935969"/>
          </a:xfrm>
          <a:prstGeom prst="rect">
            <a:avLst/>
          </a:prstGeom>
        </p:spPr>
        <p:txBody>
          <a:bodyPr>
            <a:normAutofit fontScale="92500"/>
          </a:bodyPr>
          <a:lstStyle/>
          <a:p>
            <a:pPr marL="0" indent="0">
              <a:buNone/>
            </a:pPr>
            <a:r>
              <a:rPr lang="fr-FR" i="1" dirty="0"/>
              <a:t>Définition du Larousse -</a:t>
            </a:r>
            <a:r>
              <a:rPr lang="fr-FR" dirty="0"/>
              <a:t> </a:t>
            </a:r>
            <a:r>
              <a:rPr lang="fr-FR" b="1" dirty="0"/>
              <a:t>S’engager</a:t>
            </a:r>
            <a:r>
              <a:rPr lang="fr-FR" dirty="0"/>
              <a:t> : Entreprendre une action, y participer ; se lancer </a:t>
            </a:r>
          </a:p>
          <a:p>
            <a:pPr marL="0" indent="0">
              <a:buNone/>
            </a:pPr>
            <a:r>
              <a:rPr lang="fr-FR" b="1" dirty="0"/>
              <a:t>3 échelles d’engagement :</a:t>
            </a:r>
          </a:p>
          <a:p>
            <a:pPr marL="914400" lvl="0" indent="-914400">
              <a:buFont typeface="+mj-lt"/>
              <a:buAutoNum type="arabicPeriod"/>
            </a:pPr>
            <a:r>
              <a:rPr lang="fr-FR" b="1" dirty="0"/>
              <a:t>Engagement pour soi </a:t>
            </a:r>
            <a:r>
              <a:rPr lang="fr-FR" sz="3500" dirty="0"/>
              <a:t>(</a:t>
            </a:r>
            <a:r>
              <a:rPr lang="fr-FR" sz="3500" i="1" dirty="0"/>
              <a:t>visant l’accomplissement personnel</a:t>
            </a:r>
            <a:r>
              <a:rPr lang="fr-FR" sz="3500" dirty="0"/>
              <a:t>)</a:t>
            </a:r>
          </a:p>
          <a:p>
            <a:pPr marL="914400" lvl="0" indent="-914400">
              <a:buFont typeface="+mj-lt"/>
              <a:buAutoNum type="arabicPeriod"/>
            </a:pPr>
            <a:r>
              <a:rPr lang="fr-FR" b="1" dirty="0"/>
              <a:t>Engagement pour les autres </a:t>
            </a:r>
            <a:r>
              <a:rPr lang="fr-FR" b="1" u="sng" dirty="0"/>
              <a:t>au niveau individuel</a:t>
            </a:r>
            <a:r>
              <a:rPr lang="fr-FR" dirty="0"/>
              <a:t> : </a:t>
            </a:r>
            <a:r>
              <a:rPr lang="fr-FR" i="1" dirty="0"/>
              <a:t>qu’est-ce que je peux faire pour les autres ?</a:t>
            </a:r>
          </a:p>
          <a:p>
            <a:pPr marL="914400" lvl="0" indent="-914400">
              <a:buFont typeface="+mj-lt"/>
              <a:buAutoNum type="arabicPeriod"/>
            </a:pPr>
            <a:r>
              <a:rPr lang="fr-FR" b="1" dirty="0"/>
              <a:t>Engagement avec les autres </a:t>
            </a:r>
            <a:r>
              <a:rPr lang="fr-FR" b="1" u="sng" dirty="0"/>
              <a:t>au niveau collectif</a:t>
            </a:r>
            <a:r>
              <a:rPr lang="fr-FR" dirty="0"/>
              <a:t> : </a:t>
            </a:r>
            <a:r>
              <a:rPr lang="fr-FR" b="1" dirty="0"/>
              <a:t>s’engager dans un collectif réglé</a:t>
            </a:r>
            <a:r>
              <a:rPr lang="fr-FR" dirty="0"/>
              <a:t> (association / institution) = inscrire son action dans un cadre réglé et en accepter les contraintes (accepter de prendre des initiatives dans ce cadre – prendre une décision commune après un débat – donner de son temps – </a:t>
            </a:r>
            <a:r>
              <a:rPr lang="fr-FR" i="1" dirty="0"/>
              <a:t>etc.</a:t>
            </a:r>
            <a:r>
              <a:rPr lang="fr-FR" dirty="0"/>
              <a:t>)</a:t>
            </a:r>
          </a:p>
          <a:p>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p:txBody>
      </p:sp>
      <p:pic>
        <p:nvPicPr>
          <p:cNvPr id="178" name="Image 19" descr="Image 19"/>
          <p:cNvPicPr>
            <a:picLocks noChangeAspect="1"/>
          </p:cNvPicPr>
          <p:nvPr/>
        </p:nvPicPr>
        <p:blipFill>
          <a:blip r:embed="rId3">
            <a:extLst/>
          </a:blip>
          <a:srcRect t="12006"/>
          <a:stretch>
            <a:fillRect/>
          </a:stretch>
        </p:blipFill>
        <p:spPr>
          <a:xfrm>
            <a:off x="229229" y="149303"/>
            <a:ext cx="2381889" cy="2103044"/>
          </a:xfrm>
          <a:prstGeom prst="rect">
            <a:avLst/>
          </a:prstGeom>
          <a:ln w="12700">
            <a:miter lim="400000"/>
          </a:ln>
        </p:spPr>
      </p:pic>
      <p:graphicFrame>
        <p:nvGraphicFramePr>
          <p:cNvPr id="6" name="Diagramme 5">
            <a:extLst>
              <a:ext uri="{FF2B5EF4-FFF2-40B4-BE49-F238E27FC236}">
                <a16:creationId xmlns:a16="http://schemas.microsoft.com/office/drawing/2014/main" id="{DB23C07E-1C72-47AF-9054-86AF1FF9AAB6}"/>
              </a:ext>
            </a:extLst>
          </p:cNvPr>
          <p:cNvGraphicFramePr/>
          <p:nvPr>
            <p:extLst>
              <p:ext uri="{D42A27DB-BD31-4B8C-83A1-F6EECF244321}">
                <p14:modId xmlns:p14="http://schemas.microsoft.com/office/powerpoint/2010/main" val="916483230"/>
              </p:ext>
            </p:extLst>
          </p:nvPr>
        </p:nvGraphicFramePr>
        <p:xfrm>
          <a:off x="14683483" y="814932"/>
          <a:ext cx="9667499" cy="66450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 coins arrondis 2">
            <a:extLst>
              <a:ext uri="{FF2B5EF4-FFF2-40B4-BE49-F238E27FC236}">
                <a16:creationId xmlns:a16="http://schemas.microsoft.com/office/drawing/2014/main" id="{8E811343-1C03-4755-B485-229B31F4B224}"/>
              </a:ext>
            </a:extLst>
          </p:cNvPr>
          <p:cNvSpPr/>
          <p:nvPr/>
        </p:nvSpPr>
        <p:spPr>
          <a:xfrm>
            <a:off x="17916525" y="8476007"/>
            <a:ext cx="3800475" cy="658336"/>
          </a:xfrm>
          <a:prstGeom prst="roundRect">
            <a:avLst/>
          </a:prstGeom>
          <a:solidFill>
            <a:schemeClr val="accent3">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3200" b="0" i="0" u="none" strike="noStrike" cap="none" spc="0" normalizeH="0" baseline="0" dirty="0">
                <a:ln>
                  <a:noFill/>
                </a:ln>
                <a:solidFill>
                  <a:schemeClr val="bg2">
                    <a:lumMod val="50000"/>
                  </a:schemeClr>
                </a:solidFill>
                <a:effectLst/>
                <a:uFillTx/>
                <a:latin typeface="Helvetica Neue Medium"/>
                <a:ea typeface="Helvetica Neue Medium"/>
                <a:cs typeface="Helvetica Neue Medium"/>
                <a:sym typeface="Helvetica Neue Medium"/>
              </a:rPr>
              <a:t>Sensibilisation</a:t>
            </a:r>
          </a:p>
        </p:txBody>
      </p:sp>
      <p:sp>
        <p:nvSpPr>
          <p:cNvPr id="9" name="Rectangle : coins arrondis 8">
            <a:extLst>
              <a:ext uri="{FF2B5EF4-FFF2-40B4-BE49-F238E27FC236}">
                <a16:creationId xmlns:a16="http://schemas.microsoft.com/office/drawing/2014/main" id="{65F8A259-C19D-4E67-9D91-9B05CBB31091}"/>
              </a:ext>
            </a:extLst>
          </p:cNvPr>
          <p:cNvSpPr/>
          <p:nvPr/>
        </p:nvSpPr>
        <p:spPr>
          <a:xfrm>
            <a:off x="17916525" y="9420434"/>
            <a:ext cx="3800475" cy="658336"/>
          </a:xfrm>
          <a:prstGeom prst="roundRect">
            <a:avLst/>
          </a:prstGeom>
          <a:solidFill>
            <a:schemeClr val="accent3">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rPr>
              <a:t>Sensibilité</a:t>
            </a:r>
          </a:p>
        </p:txBody>
      </p:sp>
      <p:sp>
        <p:nvSpPr>
          <p:cNvPr id="10" name="Rectangle : coins arrondis 9">
            <a:extLst>
              <a:ext uri="{FF2B5EF4-FFF2-40B4-BE49-F238E27FC236}">
                <a16:creationId xmlns:a16="http://schemas.microsoft.com/office/drawing/2014/main" id="{E42A12F4-6945-4831-847B-6616FB173D13}"/>
              </a:ext>
            </a:extLst>
          </p:cNvPr>
          <p:cNvSpPr/>
          <p:nvPr/>
        </p:nvSpPr>
        <p:spPr>
          <a:xfrm>
            <a:off x="17397570" y="10487433"/>
            <a:ext cx="4800599" cy="930751"/>
          </a:xfrm>
          <a:prstGeom prst="roundRect">
            <a:avLst/>
          </a:prstGeom>
          <a:solidFill>
            <a:schemeClr val="accent3">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48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rPr>
              <a:t>Solidarité</a:t>
            </a:r>
          </a:p>
        </p:txBody>
      </p:sp>
      <p:sp>
        <p:nvSpPr>
          <p:cNvPr id="5" name="ZoneTexte 4">
            <a:extLst>
              <a:ext uri="{FF2B5EF4-FFF2-40B4-BE49-F238E27FC236}">
                <a16:creationId xmlns:a16="http://schemas.microsoft.com/office/drawing/2014/main" id="{04D6A35A-F966-4B66-A371-4988D7B78A1E}"/>
              </a:ext>
            </a:extLst>
          </p:cNvPr>
          <p:cNvSpPr txBox="1"/>
          <p:nvPr/>
        </p:nvSpPr>
        <p:spPr>
          <a:xfrm>
            <a:off x="15716250" y="7465884"/>
            <a:ext cx="8058150"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4000" b="0" i="0" u="none" strike="noStrike" cap="none" spc="0" normalizeH="0" baseline="0" dirty="0">
                <a:ln>
                  <a:noFill/>
                </a:ln>
                <a:solidFill>
                  <a:srgbClr val="5E5E5E"/>
                </a:solidFill>
                <a:effectLst/>
                <a:uFillTx/>
                <a:latin typeface="+mn-lt"/>
                <a:ea typeface="+mn-ea"/>
                <a:cs typeface="+mn-cs"/>
                <a:sym typeface="Helvetica Neue"/>
              </a:rPr>
              <a:t>3 paliers d’engagement</a:t>
            </a:r>
          </a:p>
        </p:txBody>
      </p:sp>
    </p:spTree>
    <p:extLst>
      <p:ext uri="{BB962C8B-B14F-4D97-AF65-F5344CB8AC3E}">
        <p14:creationId xmlns:p14="http://schemas.microsoft.com/office/powerpoint/2010/main" val="143908339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20586700" cy="1433163"/>
          </a:xfrm>
          <a:prstGeom prst="rect">
            <a:avLst/>
          </a:prstGeom>
        </p:spPr>
        <p:txBody>
          <a:bodyPr>
            <a:normAutofit fontScale="90000"/>
          </a:bodyPr>
          <a:lstStyle/>
          <a:p>
            <a:r>
              <a:rPr lang="fr-FR" dirty="0"/>
              <a:t>Enjeu visé à travers la labellisation « Classes et lycées engagés »</a:t>
            </a:r>
            <a:br>
              <a:rPr lang="fr-FR" dirty="0"/>
            </a:br>
            <a:endParaRPr dirty="0"/>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408525"/>
            <a:ext cx="23737052" cy="9935969"/>
          </a:xfrm>
          <a:prstGeom prst="rect">
            <a:avLst/>
          </a:prstGeom>
        </p:spPr>
        <p:txBody>
          <a:bodyPr>
            <a:normAutofit/>
          </a:bodyPr>
          <a:lstStyle/>
          <a:p>
            <a:r>
              <a:rPr lang="fr-FR" dirty="0"/>
              <a:t>Le projet qui s’inscrit dans la labellisation « Classes et lycées engagés » et qui inclut le séjour de cohésion du service national universel (SNU), constitue </a:t>
            </a:r>
            <a:r>
              <a:rPr lang="fr-FR" b="1" dirty="0"/>
              <a:t>un parachèvement du parcours citoyen</a:t>
            </a:r>
            <a:r>
              <a:rPr lang="fr-FR" dirty="0"/>
              <a:t>, et se situe à la charnière entre tout ce qui a constitué l’initiation des volontaires à la citoyenneté et un engagement concret et durable par la mission d’intérêt général (MIG).</a:t>
            </a:r>
          </a:p>
          <a:p>
            <a:r>
              <a:rPr lang="fr-FR" dirty="0"/>
              <a:t>L’enseignement moral et civique (EMC) est le cœur réflexif de ce parcours qui </a:t>
            </a:r>
            <a:r>
              <a:rPr lang="fr-FR" b="1" dirty="0"/>
              <a:t>s’accomplit dans toutes les disciplines enseignées, dans la vie de l’établissement et dans les activités mettant en jeu des partenaires extérieurs</a:t>
            </a:r>
            <a:r>
              <a:rPr lang="fr-FR" dirty="0"/>
              <a:t>.</a:t>
            </a:r>
          </a:p>
          <a:p>
            <a:r>
              <a:rPr lang="fr-FR" b="1" dirty="0"/>
              <a:t>Le parcours citoyen s’appuie également sur les autres parcours</a:t>
            </a:r>
            <a:r>
              <a:rPr lang="fr-FR" dirty="0"/>
              <a:t>, le parcours avenir, le parcours d’éducation artistique et culturel et le parcours santé.</a:t>
            </a:r>
          </a:p>
          <a:p>
            <a:pPr marL="0" indent="0" algn="ctr">
              <a:buNone/>
            </a:pPr>
            <a:r>
              <a:rPr lang="fr-FR" dirty="0">
                <a:solidFill>
                  <a:srgbClr val="002060"/>
                </a:solidFill>
              </a:rPr>
              <a:t>L’enjeu est donc de </a:t>
            </a:r>
            <a:r>
              <a:rPr lang="fr-FR" b="1" dirty="0">
                <a:solidFill>
                  <a:srgbClr val="002060"/>
                </a:solidFill>
              </a:rPr>
              <a:t>faire acquérir de façon progressive aux élèves la compétence de citoyenneté démocratique et engagée.</a:t>
            </a:r>
          </a:p>
          <a:p>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sp>
        <p:nvSpPr>
          <p:cNvPr id="7" name="Espace réservé du texte 2">
            <a:extLst>
              <a:ext uri="{FF2B5EF4-FFF2-40B4-BE49-F238E27FC236}">
                <a16:creationId xmlns:a16="http://schemas.microsoft.com/office/drawing/2014/main" id="{2BDC61CD-5226-4DBA-89E9-F4C7D7C1B14E}"/>
              </a:ext>
            </a:extLst>
          </p:cNvPr>
          <p:cNvSpPr txBox="1">
            <a:spLocks/>
          </p:cNvSpPr>
          <p:nvPr/>
        </p:nvSpPr>
        <p:spPr>
          <a:xfrm>
            <a:off x="3187700" y="2606193"/>
            <a:ext cx="21971000" cy="9347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r>
              <a:rPr lang="fr-FR" sz="2400" dirty="0"/>
              <a:t>D’après </a:t>
            </a:r>
            <a:r>
              <a:rPr lang="fr-FR" sz="2400" u="sng" dirty="0">
                <a:hlinkClick r:id="rId3"/>
              </a:rPr>
              <a:t>https://www.education.gouv.fr/bo/2023/Hebdo26/MENG2317479N</a:t>
            </a:r>
            <a:endParaRPr lang="fr-FR" sz="2400" u="sng" dirty="0"/>
          </a:p>
          <a:p>
            <a:pPr hangingPunct="1"/>
            <a:endParaRPr lang="fr-FR" sz="2400" dirty="0"/>
          </a:p>
        </p:txBody>
      </p:sp>
    </p:spTree>
    <p:extLst>
      <p:ext uri="{BB962C8B-B14F-4D97-AF65-F5344CB8AC3E}">
        <p14:creationId xmlns:p14="http://schemas.microsoft.com/office/powerpoint/2010/main" val="7762489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20586700" cy="1433163"/>
          </a:xfrm>
          <a:prstGeom prst="rect">
            <a:avLst/>
          </a:prstGeom>
        </p:spPr>
        <p:txBody>
          <a:bodyPr>
            <a:normAutofit fontScale="90000"/>
          </a:bodyPr>
          <a:lstStyle/>
          <a:p>
            <a:r>
              <a:rPr lang="fr-FR" dirty="0"/>
              <a:t>Complémentarité éducation à la citoyenneté et SNU</a:t>
            </a:r>
            <a:br>
              <a:rPr lang="fr-FR" dirty="0"/>
            </a:br>
            <a:endParaRPr dirty="0"/>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2758830"/>
            <a:ext cx="23737052" cy="9935969"/>
          </a:xfrm>
          <a:prstGeom prst="rect">
            <a:avLst/>
          </a:prstGeom>
        </p:spPr>
        <p:txBody>
          <a:bodyPr>
            <a:normAutofit/>
          </a:bodyPr>
          <a:lstStyle/>
          <a:p>
            <a:pPr marL="0" indent="0">
              <a:buNone/>
            </a:pPr>
            <a:r>
              <a:rPr lang="fr-FR" u="sng" dirty="0"/>
              <a:t>Schéma général conçu pour expliciter l’articulation et les liens entre l’éducation à la citoyenneté dans le cadre scolaire et le SNU</a:t>
            </a:r>
          </a:p>
          <a:p>
            <a:pPr marL="0" indent="0" defTabSz="411479">
              <a:lnSpc>
                <a:spcPct val="100000"/>
              </a:lnSpc>
              <a:spcBef>
                <a:spcPts val="0"/>
              </a:spcBef>
              <a:buSzTx/>
              <a:buNone/>
              <a:defRPr sz="3600"/>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p:txBody>
      </p:sp>
      <p:pic>
        <p:nvPicPr>
          <p:cNvPr id="178" name="Image 19" descr="Image 19"/>
          <p:cNvPicPr>
            <a:picLocks noChangeAspect="1"/>
          </p:cNvPicPr>
          <p:nvPr/>
        </p:nvPicPr>
        <p:blipFill>
          <a:blip r:embed="rId3">
            <a:extLst/>
          </a:blip>
          <a:srcRect t="12006"/>
          <a:stretch>
            <a:fillRect/>
          </a:stretch>
        </p:blipFill>
        <p:spPr>
          <a:xfrm>
            <a:off x="229229" y="149303"/>
            <a:ext cx="2381889" cy="2103044"/>
          </a:xfrm>
          <a:prstGeom prst="rect">
            <a:avLst/>
          </a:prstGeom>
          <a:ln w="12700">
            <a:miter lim="400000"/>
          </a:ln>
        </p:spPr>
      </p:pic>
      <p:sp>
        <p:nvSpPr>
          <p:cNvPr id="7" name="Espace réservé du texte 2">
            <a:extLst>
              <a:ext uri="{FF2B5EF4-FFF2-40B4-BE49-F238E27FC236}">
                <a16:creationId xmlns:a16="http://schemas.microsoft.com/office/drawing/2014/main" id="{2BDC61CD-5226-4DBA-89E9-F4C7D7C1B14E}"/>
              </a:ext>
            </a:extLst>
          </p:cNvPr>
          <p:cNvSpPr txBox="1">
            <a:spLocks/>
          </p:cNvSpPr>
          <p:nvPr/>
        </p:nvSpPr>
        <p:spPr>
          <a:xfrm>
            <a:off x="7445375" y="1895656"/>
            <a:ext cx="21971000" cy="9347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r>
              <a:rPr lang="fr-FR" sz="2400" dirty="0"/>
              <a:t>D’après </a:t>
            </a:r>
            <a:r>
              <a:rPr lang="fr-FR" sz="2400" u="sng" dirty="0">
                <a:hlinkClick r:id="rId4"/>
              </a:rPr>
              <a:t>https://eduscol.education.fr/3912/classes-et-lycees-engages</a:t>
            </a:r>
            <a:r>
              <a:rPr lang="fr-FR" sz="2400" u="sng" dirty="0"/>
              <a:t> </a:t>
            </a:r>
            <a:endParaRPr lang="fr-FR" sz="2400" dirty="0"/>
          </a:p>
          <a:p>
            <a:pPr hangingPunct="1"/>
            <a:endParaRPr lang="fr-FR" sz="2400" dirty="0"/>
          </a:p>
        </p:txBody>
      </p:sp>
      <p:pic>
        <p:nvPicPr>
          <p:cNvPr id="8" name="Image 7">
            <a:extLst>
              <a:ext uri="{FF2B5EF4-FFF2-40B4-BE49-F238E27FC236}">
                <a16:creationId xmlns:a16="http://schemas.microsoft.com/office/drawing/2014/main" id="{95F2B285-2DA5-49F6-8A55-6086BD8ACAB8}"/>
              </a:ext>
            </a:extLst>
          </p:cNvPr>
          <p:cNvPicPr>
            <a:picLocks noChangeAspect="1"/>
          </p:cNvPicPr>
          <p:nvPr/>
        </p:nvPicPr>
        <p:blipFill>
          <a:blip r:embed="rId5"/>
          <a:stretch>
            <a:fillRect/>
          </a:stretch>
        </p:blipFill>
        <p:spPr>
          <a:xfrm>
            <a:off x="2778460" y="4397513"/>
            <a:ext cx="17141115" cy="9110907"/>
          </a:xfrm>
          <a:prstGeom prst="rect">
            <a:avLst/>
          </a:prstGeom>
        </p:spPr>
      </p:pic>
      <p:sp>
        <p:nvSpPr>
          <p:cNvPr id="3" name="Rectangle 2">
            <a:extLst>
              <a:ext uri="{FF2B5EF4-FFF2-40B4-BE49-F238E27FC236}">
                <a16:creationId xmlns:a16="http://schemas.microsoft.com/office/drawing/2014/main" id="{FC99A5D8-0555-462E-A781-6C121A0A8617}"/>
              </a:ext>
            </a:extLst>
          </p:cNvPr>
          <p:cNvSpPr/>
          <p:nvPr/>
        </p:nvSpPr>
        <p:spPr>
          <a:xfrm>
            <a:off x="10650071" y="6418729"/>
            <a:ext cx="2097741" cy="1613647"/>
          </a:xfrm>
          <a:prstGeom prst="rect">
            <a:avLst/>
          </a:prstGeom>
          <a:noFill/>
          <a:ln w="57150" cap="flat">
            <a:solidFill>
              <a:srgbClr val="C0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35285835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2611118" y="484242"/>
            <a:ext cx="21163282" cy="1433163"/>
          </a:xfrm>
          <a:prstGeom prst="rect">
            <a:avLst/>
          </a:prstGeom>
        </p:spPr>
        <p:txBody>
          <a:bodyPr>
            <a:normAutofit fontScale="90000"/>
          </a:bodyPr>
          <a:lstStyle/>
          <a:p>
            <a:r>
              <a:rPr lang="fr-FR" dirty="0"/>
              <a:t>Un outil pour le développement de la compétence de citoyenneté démocratique et engagée</a:t>
            </a:r>
            <a:br>
              <a:rPr lang="fr-FR" dirty="0"/>
            </a:br>
            <a:endParaRPr dirty="0"/>
          </a:p>
        </p:txBody>
      </p:sp>
      <p:pic>
        <p:nvPicPr>
          <p:cNvPr id="2" name="Image 1">
            <a:extLst>
              <a:ext uri="{FF2B5EF4-FFF2-40B4-BE49-F238E27FC236}">
                <a16:creationId xmlns:a16="http://schemas.microsoft.com/office/drawing/2014/main" id="{638D5764-DFB0-4CFA-AD27-A4F063665ED7}"/>
              </a:ext>
            </a:extLst>
          </p:cNvPr>
          <p:cNvPicPr>
            <a:picLocks noChangeAspect="1"/>
          </p:cNvPicPr>
          <p:nvPr/>
        </p:nvPicPr>
        <p:blipFill>
          <a:blip r:embed="rId2"/>
          <a:stretch>
            <a:fillRect/>
          </a:stretch>
        </p:blipFill>
        <p:spPr>
          <a:xfrm>
            <a:off x="11744885" y="2407318"/>
            <a:ext cx="12639115" cy="11308682"/>
          </a:xfrm>
          <a:prstGeom prst="rect">
            <a:avLst/>
          </a:prstGeom>
        </p:spPr>
      </p:pic>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479609" y="4484399"/>
            <a:ext cx="11545052" cy="7582096"/>
          </a:xfrm>
          <a:prstGeom prst="rect">
            <a:avLst/>
          </a:prstGeom>
        </p:spPr>
        <p:txBody>
          <a:bodyPr>
            <a:normAutofit/>
          </a:bodyPr>
          <a:lstStyle/>
          <a:p>
            <a:pPr marL="0" indent="0" defTabSz="411479">
              <a:lnSpc>
                <a:spcPct val="100000"/>
              </a:lnSpc>
              <a:spcBef>
                <a:spcPts val="0"/>
              </a:spcBef>
              <a:buSzTx/>
              <a:buNone/>
              <a:defRPr sz="1260">
                <a:latin typeface="Helvetica"/>
                <a:ea typeface="Helvetica"/>
                <a:cs typeface="Helvetica"/>
                <a:sym typeface="Helvetica"/>
              </a:defRPr>
            </a:pPr>
            <a:r>
              <a:rPr lang="fr-FR" sz="3200" b="1" dirty="0">
                <a:sym typeface="Helvetica"/>
              </a:rPr>
              <a:t>Le référentiel pour le développement d’une compétence de citoyenneté démocratique et engagée</a:t>
            </a:r>
            <a:r>
              <a:rPr lang="fr-FR" sz="3200" dirty="0">
                <a:sym typeface="Helvetica"/>
              </a:rPr>
              <a:t>, qui synthétise l’ensemble des compétences et des apprentissages acquis au long de ce parcours citoyen et explicités dans l’EMC.</a:t>
            </a:r>
          </a:p>
          <a:p>
            <a:pPr marL="0" indent="0" defTabSz="411479">
              <a:lnSpc>
                <a:spcPct val="100000"/>
              </a:lnSpc>
              <a:spcBef>
                <a:spcPts val="0"/>
              </a:spcBef>
              <a:buSzTx/>
              <a:buNone/>
              <a:defRPr sz="1260">
                <a:latin typeface="Helvetica"/>
                <a:ea typeface="Helvetica"/>
                <a:cs typeface="Helvetica"/>
                <a:sym typeface="Helvetica"/>
              </a:defRPr>
            </a:pPr>
            <a:endParaRPr lang="fr-FR" sz="3200" b="1" dirty="0">
              <a:sym typeface="Helvetica"/>
            </a:endParaRPr>
          </a:p>
          <a:p>
            <a:pPr marL="0" indent="0" defTabSz="411479">
              <a:lnSpc>
                <a:spcPct val="100000"/>
              </a:lnSpc>
              <a:spcBef>
                <a:spcPts val="0"/>
              </a:spcBef>
              <a:buSzTx/>
              <a:buNone/>
              <a:defRPr sz="1260">
                <a:latin typeface="Helvetica"/>
                <a:ea typeface="Helvetica"/>
                <a:cs typeface="Helvetica"/>
                <a:sym typeface="Helvetica"/>
              </a:defRPr>
            </a:pPr>
            <a:r>
              <a:rPr lang="fr-FR" sz="3200" dirty="0">
                <a:sym typeface="Helvetica"/>
              </a:rPr>
              <a:t>&gt;&gt; </a:t>
            </a:r>
            <a:r>
              <a:rPr lang="fr-FR" sz="3200" b="1" dirty="0">
                <a:sym typeface="Helvetica"/>
              </a:rPr>
              <a:t>Une prise en compte de l’ensemble des compétences des programmes de l’EMC des cycles 2, 3 et 4 et du lycée général et technologique</a:t>
            </a:r>
            <a:r>
              <a:rPr lang="fr-FR" sz="3200" dirty="0">
                <a:sym typeface="Helvetica"/>
              </a:rPr>
              <a:t> comme de ceux du </a:t>
            </a:r>
            <a:r>
              <a:rPr lang="fr-FR" sz="3200" b="1" dirty="0">
                <a:sym typeface="Helvetica"/>
              </a:rPr>
              <a:t>lycée professionnel</a:t>
            </a:r>
            <a:r>
              <a:rPr lang="fr-FR" sz="3200" dirty="0">
                <a:sym typeface="Helvetica"/>
              </a:rPr>
              <a:t>, ainsi que les </a:t>
            </a:r>
            <a:r>
              <a:rPr lang="fr-FR" sz="3200" b="1" dirty="0">
                <a:sym typeface="Helvetica"/>
              </a:rPr>
              <a:t>réflexions transversales sur l’éducation au développement durable (EDD) et l’éducation aux médias et à l’information (EMI). </a:t>
            </a:r>
          </a:p>
          <a:p>
            <a:pPr marL="0" indent="0" defTabSz="411479">
              <a:lnSpc>
                <a:spcPct val="100000"/>
              </a:lnSpc>
              <a:spcBef>
                <a:spcPts val="0"/>
              </a:spcBef>
              <a:buSzTx/>
              <a:buNone/>
              <a:defRPr sz="1260">
                <a:latin typeface="Helvetica"/>
                <a:ea typeface="Helvetica"/>
                <a:cs typeface="Helvetica"/>
                <a:sym typeface="Helvetica"/>
              </a:defRPr>
            </a:pPr>
            <a:endParaRPr lang="fr-FR" sz="3200" dirty="0">
              <a:sym typeface="Helvetica"/>
            </a:endParaRPr>
          </a:p>
          <a:p>
            <a:pPr marL="0" indent="0" defTabSz="411479">
              <a:lnSpc>
                <a:spcPct val="100000"/>
              </a:lnSpc>
              <a:spcBef>
                <a:spcPts val="0"/>
              </a:spcBef>
              <a:buSzTx/>
              <a:buNone/>
              <a:defRPr sz="1260">
                <a:latin typeface="Helvetica"/>
                <a:ea typeface="Helvetica"/>
                <a:cs typeface="Helvetica"/>
                <a:sym typeface="Helvetica"/>
              </a:defRPr>
            </a:pPr>
            <a:r>
              <a:rPr lang="fr-FR" sz="3200" dirty="0">
                <a:sym typeface="Helvetica"/>
              </a:rPr>
              <a:t>&gt;&gt; </a:t>
            </a:r>
            <a:r>
              <a:rPr lang="fr-FR" sz="3200" b="1" dirty="0">
                <a:sym typeface="Helvetica"/>
              </a:rPr>
              <a:t>Une structure en quatre rubriques correspondante à celle du Cadre européen commun de référence pour une culture démocratique élaboré par le Conseil de l’Europe.</a:t>
            </a:r>
            <a:endParaRPr lang="fr-FR" sz="3200" dirty="0">
              <a:sym typeface="Helvetica"/>
            </a:endParaRPr>
          </a:p>
        </p:txBody>
      </p:sp>
      <p:pic>
        <p:nvPicPr>
          <p:cNvPr id="178" name="Image 19" descr="Image 19"/>
          <p:cNvPicPr>
            <a:picLocks noChangeAspect="1"/>
          </p:cNvPicPr>
          <p:nvPr/>
        </p:nvPicPr>
        <p:blipFill>
          <a:blip r:embed="rId3">
            <a:extLst/>
          </a:blip>
          <a:srcRect t="12006"/>
          <a:stretch>
            <a:fillRect/>
          </a:stretch>
        </p:blipFill>
        <p:spPr>
          <a:xfrm>
            <a:off x="229229" y="149303"/>
            <a:ext cx="2381889" cy="2103044"/>
          </a:xfrm>
          <a:prstGeom prst="rect">
            <a:avLst/>
          </a:prstGeom>
          <a:ln w="12700">
            <a:miter lim="400000"/>
          </a:ln>
        </p:spPr>
      </p:pic>
      <p:sp>
        <p:nvSpPr>
          <p:cNvPr id="7" name="Espace réservé du texte 2">
            <a:extLst>
              <a:ext uri="{FF2B5EF4-FFF2-40B4-BE49-F238E27FC236}">
                <a16:creationId xmlns:a16="http://schemas.microsoft.com/office/drawing/2014/main" id="{2BDC61CD-5226-4DBA-89E9-F4C7D7C1B14E}"/>
              </a:ext>
            </a:extLst>
          </p:cNvPr>
          <p:cNvSpPr txBox="1">
            <a:spLocks/>
          </p:cNvSpPr>
          <p:nvPr/>
        </p:nvSpPr>
        <p:spPr>
          <a:xfrm>
            <a:off x="759385" y="13099307"/>
            <a:ext cx="21971000" cy="9347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r>
              <a:rPr lang="fr-FR" sz="2400" dirty="0"/>
              <a:t>D’après </a:t>
            </a:r>
            <a:r>
              <a:rPr lang="fr-FR" sz="2400" u="sng" dirty="0">
                <a:hlinkClick r:id="rId4"/>
              </a:rPr>
              <a:t>https://eduscol.education.fr/3912/classes-et-lycees-engages</a:t>
            </a:r>
            <a:r>
              <a:rPr lang="fr-FR" sz="2400" u="sng" dirty="0"/>
              <a:t> </a:t>
            </a:r>
            <a:endParaRPr lang="fr-FR" sz="2400" dirty="0"/>
          </a:p>
        </p:txBody>
      </p:sp>
    </p:spTree>
    <p:extLst>
      <p:ext uri="{BB962C8B-B14F-4D97-AF65-F5344CB8AC3E}">
        <p14:creationId xmlns:p14="http://schemas.microsoft.com/office/powerpoint/2010/main" val="179126762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20586700" cy="1433163"/>
          </a:xfrm>
          <a:prstGeom prst="rect">
            <a:avLst/>
          </a:prstGeom>
        </p:spPr>
        <p:txBody>
          <a:bodyPr>
            <a:normAutofit fontScale="90000"/>
          </a:bodyPr>
          <a:lstStyle/>
          <a:p>
            <a:r>
              <a:rPr lang="fr-FR" dirty="0"/>
              <a:t>Les objectifs visés à travers la labellisation « Classes et lycées engagés » (1/2)</a:t>
            </a:r>
            <a:br>
              <a:rPr lang="fr-FR" dirty="0"/>
            </a:br>
            <a:endParaRPr dirty="0"/>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408525"/>
            <a:ext cx="23737052" cy="9935969"/>
          </a:xfrm>
          <a:prstGeom prst="rect">
            <a:avLst/>
          </a:prstGeom>
        </p:spPr>
        <p:txBody>
          <a:bodyPr>
            <a:normAutofit fontScale="92500" lnSpcReduction="20000"/>
          </a:bodyPr>
          <a:lstStyle/>
          <a:p>
            <a:r>
              <a:rPr lang="fr-FR" b="1" dirty="0"/>
              <a:t>Promouvoir la culture de l’engagement chez les élèves </a:t>
            </a:r>
            <a:r>
              <a:rPr lang="fr-FR" dirty="0"/>
              <a:t>et </a:t>
            </a:r>
            <a:r>
              <a:rPr lang="fr-FR" b="1" dirty="0"/>
              <a:t>valoriser la dynamique qui est menée </a:t>
            </a:r>
            <a:r>
              <a:rPr lang="fr-FR" dirty="0"/>
              <a:t>au sein de l’établissement pour favoriser l’engagement des élèves.</a:t>
            </a:r>
          </a:p>
          <a:p>
            <a:r>
              <a:rPr lang="fr-FR" b="1" dirty="0"/>
              <a:t>Fédérer les équipes autour d’un projet interdisciplinaire </a:t>
            </a:r>
            <a:r>
              <a:rPr lang="fr-FR" dirty="0"/>
              <a:t>et </a:t>
            </a:r>
            <a:r>
              <a:rPr lang="fr-FR" b="1" dirty="0"/>
              <a:t>renforcer les partenariats de l’établissement en lien avec l’engagement des élèves</a:t>
            </a:r>
            <a:r>
              <a:rPr lang="fr-FR" dirty="0"/>
              <a:t>, en s’appuyant sur l’existant, notamment sur les labellisations telles que E3D, </a:t>
            </a:r>
            <a:r>
              <a:rPr lang="fr-FR" dirty="0" err="1"/>
              <a:t>Édusanté</a:t>
            </a:r>
            <a:r>
              <a:rPr lang="fr-FR" dirty="0"/>
              <a:t>, Égalité filles-garçons, </a:t>
            </a:r>
            <a:r>
              <a:rPr lang="fr-FR" dirty="0" err="1"/>
              <a:t>Euroscol</a:t>
            </a:r>
            <a:r>
              <a:rPr lang="fr-FR" dirty="0"/>
              <a:t>, ou Génération 2024, sur les dispositifs tels que les classes de défense et de sécurité globale (CDSG), ou encore sur la participation aux concours mémoriels.</a:t>
            </a:r>
          </a:p>
          <a:p>
            <a:r>
              <a:rPr lang="fr-FR" b="1" dirty="0"/>
              <a:t>Apporter dans l’établissement de nouvelles dimensions liées à la cohésion, à la résilience et à l’engagement.</a:t>
            </a:r>
            <a:endParaRPr lang="fr-FR" dirty="0"/>
          </a:p>
          <a:p>
            <a:r>
              <a:rPr lang="fr-FR" b="1" dirty="0"/>
              <a:t>Faire découvrir </a:t>
            </a:r>
            <a:r>
              <a:rPr lang="fr-FR" dirty="0"/>
              <a:t>aux élèves, grâce à l’intégration du </a:t>
            </a:r>
            <a:r>
              <a:rPr lang="fr-FR" b="1" dirty="0"/>
              <a:t>séjour de cohésion du service national universel (SNU) </a:t>
            </a:r>
            <a:r>
              <a:rPr lang="fr-FR" dirty="0"/>
              <a:t>(qui est une des constituantes et un pilier du projet pédagogique de la classe engagée) </a:t>
            </a:r>
            <a:r>
              <a:rPr lang="fr-FR" b="1" dirty="0"/>
              <a:t>des possibilités nouvelles de découverte d’actions liées à l’engagement </a:t>
            </a:r>
            <a:r>
              <a:rPr lang="fr-FR" dirty="0"/>
              <a:t>en lien avec la coloration de la classe engagée (entre autres). </a:t>
            </a:r>
          </a:p>
          <a:p>
            <a:pPr marL="609600" lvl="1" indent="0">
              <a:buNone/>
            </a:pPr>
            <a:r>
              <a:rPr lang="fr-FR" b="1" dirty="0"/>
              <a:t>&gt;&gt; Leur donner l’opportunité de faire l’expérience de la cohésion, de vivre les valeurs de la République, d’acquérir les connaissances et les réflexes utiles face aux risques et menaces, de découvrir des formes variées d’engagement.</a:t>
            </a:r>
            <a:endParaRPr lang="fr-FR" dirty="0"/>
          </a:p>
          <a:p>
            <a:pPr marL="0" indent="0" defTabSz="411479">
              <a:lnSpc>
                <a:spcPct val="100000"/>
              </a:lnSpc>
              <a:spcBef>
                <a:spcPts val="0"/>
              </a:spcBef>
              <a:buSzTx/>
              <a:buNone/>
              <a:defRPr sz="3600"/>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sp>
        <p:nvSpPr>
          <p:cNvPr id="7" name="Espace réservé du texte 2">
            <a:extLst>
              <a:ext uri="{FF2B5EF4-FFF2-40B4-BE49-F238E27FC236}">
                <a16:creationId xmlns:a16="http://schemas.microsoft.com/office/drawing/2014/main" id="{2BDC61CD-5226-4DBA-89E9-F4C7D7C1B14E}"/>
              </a:ext>
            </a:extLst>
          </p:cNvPr>
          <p:cNvSpPr txBox="1">
            <a:spLocks/>
          </p:cNvSpPr>
          <p:nvPr/>
        </p:nvSpPr>
        <p:spPr>
          <a:xfrm>
            <a:off x="3187700" y="2606193"/>
            <a:ext cx="21971000" cy="9347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r>
              <a:rPr lang="fr-FR" sz="2400" dirty="0"/>
              <a:t>D’après </a:t>
            </a:r>
            <a:r>
              <a:rPr lang="fr-FR" sz="2400" u="sng" dirty="0">
                <a:hlinkClick r:id="rId3"/>
              </a:rPr>
              <a:t>https://www.education.gouv.fr/bo/2023/Hebdo26/MENG2317479N</a:t>
            </a:r>
            <a:endParaRPr lang="fr-FR" sz="2400" u="sng" dirty="0"/>
          </a:p>
          <a:p>
            <a:pPr hangingPunct="1"/>
            <a:endParaRPr lang="fr-FR" sz="2400"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3187700" y="484242"/>
            <a:ext cx="20586700" cy="1433163"/>
          </a:xfrm>
          <a:prstGeom prst="rect">
            <a:avLst/>
          </a:prstGeom>
        </p:spPr>
        <p:txBody>
          <a:bodyPr>
            <a:normAutofit fontScale="90000"/>
          </a:bodyPr>
          <a:lstStyle/>
          <a:p>
            <a:r>
              <a:rPr lang="fr-FR" dirty="0"/>
              <a:t>Ce qui est attendu du projet pédagogique annuel</a:t>
            </a:r>
            <a:endParaRPr dirty="0"/>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3408525"/>
            <a:ext cx="23737052" cy="9935969"/>
          </a:xfrm>
          <a:prstGeom prst="rect">
            <a:avLst/>
          </a:prstGeom>
        </p:spPr>
        <p:txBody>
          <a:bodyPr>
            <a:normAutofit fontScale="92500" lnSpcReduction="20000"/>
          </a:bodyPr>
          <a:lstStyle/>
          <a:p>
            <a:pPr marL="0" indent="0" algn="ctr" defTabSz="411479">
              <a:lnSpc>
                <a:spcPct val="100000"/>
              </a:lnSpc>
              <a:spcBef>
                <a:spcPts val="0"/>
              </a:spcBef>
              <a:buSzTx/>
              <a:buNone/>
              <a:defRPr sz="3600"/>
            </a:pPr>
            <a:r>
              <a:rPr lang="fr-FR" sz="5800" b="1" dirty="0">
                <a:solidFill>
                  <a:srgbClr val="002060"/>
                </a:solidFill>
              </a:rPr>
              <a:t>Un projet pédagogique centré sur l’engagement</a:t>
            </a:r>
          </a:p>
          <a:p>
            <a:pPr marL="0" indent="0" algn="just" defTabSz="411479">
              <a:lnSpc>
                <a:spcPct val="100000"/>
              </a:lnSpc>
              <a:spcBef>
                <a:spcPts val="0"/>
              </a:spcBef>
              <a:buSzTx/>
              <a:buNone/>
              <a:defRPr sz="3600"/>
            </a:pPr>
            <a:r>
              <a:rPr lang="fr-FR" dirty="0"/>
              <a:t>La « classe engagée » développe, </a:t>
            </a:r>
            <a:r>
              <a:rPr lang="fr-FR" b="1" dirty="0">
                <a:highlight>
                  <a:srgbClr val="FFFF00"/>
                </a:highlight>
              </a:rPr>
              <a:t>au niveau de la seconde et en première année de CAP</a:t>
            </a:r>
            <a:r>
              <a:rPr lang="fr-FR" dirty="0"/>
              <a:t>, un projet pédagogique qui</a:t>
            </a:r>
          </a:p>
          <a:p>
            <a:pPr marL="0" indent="0" algn="just" defTabSz="411479">
              <a:lnSpc>
                <a:spcPct val="100000"/>
              </a:lnSpc>
              <a:spcBef>
                <a:spcPts val="0"/>
              </a:spcBef>
              <a:buSzTx/>
              <a:buNone/>
              <a:defRPr sz="3600"/>
            </a:pPr>
            <a:r>
              <a:rPr lang="fr-FR" dirty="0"/>
              <a:t>répond à plusieurs critères :</a:t>
            </a:r>
          </a:p>
          <a:p>
            <a:pPr marL="0" indent="0" algn="just" defTabSz="411479">
              <a:lnSpc>
                <a:spcPct val="100000"/>
              </a:lnSpc>
              <a:spcBef>
                <a:spcPts val="0"/>
              </a:spcBef>
              <a:buSzTx/>
              <a:buNone/>
              <a:defRPr sz="3600"/>
            </a:pPr>
            <a:r>
              <a:rPr lang="fr-FR" dirty="0"/>
              <a:t>- Il est </a:t>
            </a:r>
            <a:r>
              <a:rPr lang="fr-FR" b="1" dirty="0"/>
              <a:t>annuel et privilégie une thématique dominante </a:t>
            </a:r>
            <a:r>
              <a:rPr lang="fr-FR" dirty="0"/>
              <a:t>(Sport et Jeux Olympiques et Paralympiques ;</a:t>
            </a:r>
          </a:p>
          <a:p>
            <a:pPr marL="0" indent="0" algn="just" defTabSz="411479">
              <a:lnSpc>
                <a:spcPct val="100000"/>
              </a:lnSpc>
              <a:spcBef>
                <a:spcPts val="0"/>
              </a:spcBef>
              <a:buSzTx/>
              <a:buNone/>
              <a:defRPr sz="3600"/>
            </a:pPr>
            <a:r>
              <a:rPr lang="fr-FR" dirty="0"/>
              <a:t>Environnement ; Défense et mémoire ; Résilience et prévention des risques).</a:t>
            </a:r>
          </a:p>
          <a:p>
            <a:pPr marL="0" indent="0" algn="just" defTabSz="411479">
              <a:lnSpc>
                <a:spcPct val="100000"/>
              </a:lnSpc>
              <a:spcBef>
                <a:spcPts val="0"/>
              </a:spcBef>
              <a:buSzTx/>
              <a:buNone/>
              <a:defRPr sz="3600"/>
            </a:pPr>
            <a:r>
              <a:rPr lang="fr-FR" dirty="0"/>
              <a:t>- Il </a:t>
            </a:r>
            <a:r>
              <a:rPr lang="fr-FR" b="1" dirty="0"/>
              <a:t>s’appuie sur des contenus et des initiatives, si possible interdisciplinaires, s'inscrivant dans les</a:t>
            </a:r>
          </a:p>
          <a:p>
            <a:pPr marL="0" indent="0" algn="just" defTabSz="411479">
              <a:lnSpc>
                <a:spcPct val="100000"/>
              </a:lnSpc>
              <a:spcBef>
                <a:spcPts val="0"/>
              </a:spcBef>
              <a:buSzTx/>
              <a:buNone/>
              <a:defRPr sz="3600"/>
            </a:pPr>
            <a:r>
              <a:rPr lang="fr-FR" b="1" dirty="0"/>
              <a:t>enseignements, </a:t>
            </a:r>
            <a:r>
              <a:rPr lang="fr-FR" dirty="0"/>
              <a:t>notamment l’EMC, et les actions éducatives développées dans les lycées dans le champ de</a:t>
            </a:r>
          </a:p>
          <a:p>
            <a:pPr marL="0" indent="0" algn="just" defTabSz="411479">
              <a:lnSpc>
                <a:spcPct val="100000"/>
              </a:lnSpc>
              <a:spcBef>
                <a:spcPts val="0"/>
              </a:spcBef>
              <a:buSzTx/>
              <a:buNone/>
              <a:defRPr sz="3600"/>
            </a:pPr>
            <a:r>
              <a:rPr lang="fr-FR" dirty="0"/>
              <a:t>l’éducation à la citoyenneté.</a:t>
            </a:r>
          </a:p>
          <a:p>
            <a:pPr marL="0" indent="0" algn="just" defTabSz="411479">
              <a:lnSpc>
                <a:spcPct val="100000"/>
              </a:lnSpc>
              <a:spcBef>
                <a:spcPts val="0"/>
              </a:spcBef>
              <a:buSzTx/>
              <a:buNone/>
              <a:defRPr sz="3600"/>
            </a:pPr>
            <a:r>
              <a:rPr lang="fr-FR" dirty="0"/>
              <a:t>- Il </a:t>
            </a:r>
            <a:r>
              <a:rPr lang="fr-FR" b="1" dirty="0"/>
              <a:t>intègre la participation de l’ensemble des élèves de la classe à un séjour de cohésion du SNU sur temps</a:t>
            </a:r>
          </a:p>
          <a:p>
            <a:pPr marL="0" indent="0" algn="just" defTabSz="411479">
              <a:lnSpc>
                <a:spcPct val="100000"/>
              </a:lnSpc>
              <a:spcBef>
                <a:spcPts val="0"/>
              </a:spcBef>
              <a:buSzTx/>
              <a:buNone/>
              <a:defRPr sz="3600"/>
            </a:pPr>
            <a:r>
              <a:rPr lang="fr-FR" b="1" dirty="0"/>
              <a:t>scolaire</a:t>
            </a:r>
            <a:r>
              <a:rPr lang="fr-FR" dirty="0"/>
              <a:t>, dont une partie du contenu sera articulée avec la thématique dominante abordée pendant l’année.</a:t>
            </a:r>
          </a:p>
          <a:p>
            <a:pPr marL="0" indent="0" algn="just" defTabSz="411479">
              <a:lnSpc>
                <a:spcPct val="100000"/>
              </a:lnSpc>
              <a:spcBef>
                <a:spcPts val="0"/>
              </a:spcBef>
              <a:buSzTx/>
              <a:buNone/>
              <a:defRPr sz="3600"/>
            </a:pPr>
            <a:endParaRPr lang="fr-FR" dirty="0"/>
          </a:p>
          <a:p>
            <a:pPr marL="0" indent="0" algn="just" defTabSz="411479">
              <a:lnSpc>
                <a:spcPct val="100000"/>
              </a:lnSpc>
              <a:spcBef>
                <a:spcPts val="0"/>
              </a:spcBef>
              <a:buSzTx/>
              <a:buNone/>
              <a:defRPr sz="3600"/>
            </a:pPr>
            <a:r>
              <a:rPr lang="fr-FR" dirty="0"/>
              <a:t>Le projet d’une « classe engagée » peut concerner une classe de l’établissement ou un groupe d’élèves issus de plusieurs</a:t>
            </a:r>
          </a:p>
          <a:p>
            <a:pPr marL="0" indent="0" algn="just" defTabSz="411479">
              <a:lnSpc>
                <a:spcPct val="100000"/>
              </a:lnSpc>
              <a:spcBef>
                <a:spcPts val="0"/>
              </a:spcBef>
              <a:buSzTx/>
              <a:buNone/>
              <a:defRPr sz="3600"/>
            </a:pPr>
            <a:r>
              <a:rPr lang="fr-FR" dirty="0"/>
              <a:t>classes d’un même établissement.</a:t>
            </a:r>
          </a:p>
          <a:p>
            <a:pPr marL="0" indent="0" algn="just" defTabSz="411479">
              <a:lnSpc>
                <a:spcPct val="100000"/>
              </a:lnSpc>
              <a:spcBef>
                <a:spcPts val="0"/>
              </a:spcBef>
              <a:buSzTx/>
              <a:buNone/>
              <a:defRPr sz="3600"/>
            </a:pPr>
            <a:r>
              <a:rPr lang="fr-FR" dirty="0"/>
              <a:t>Le projet pédagogique est, </a:t>
            </a:r>
            <a:r>
              <a:rPr lang="fr-FR" b="1" dirty="0"/>
              <a:t>dans la mesure du possible, porté par des enseignants de plusieurs disciplines</a:t>
            </a:r>
            <a:r>
              <a:rPr lang="fr-FR" dirty="0"/>
              <a:t>. </a:t>
            </a:r>
            <a:r>
              <a:rPr lang="fr-FR" b="1" dirty="0"/>
              <a:t>Le projet est</a:t>
            </a:r>
          </a:p>
          <a:p>
            <a:pPr marL="0" indent="0" algn="just" defTabSz="411479">
              <a:lnSpc>
                <a:spcPct val="100000"/>
              </a:lnSpc>
              <a:spcBef>
                <a:spcPts val="0"/>
              </a:spcBef>
              <a:buSzTx/>
              <a:buNone/>
              <a:defRPr sz="3600"/>
            </a:pPr>
            <a:r>
              <a:rPr lang="fr-FR" b="1" dirty="0"/>
              <a:t>pensé en cohérence avec l’EMC et est conçu dans le cadre d’une progressivité des apprentissages et d’une diversité</a:t>
            </a:r>
          </a:p>
          <a:p>
            <a:pPr marL="0" indent="0" algn="just" defTabSz="411479">
              <a:lnSpc>
                <a:spcPct val="100000"/>
              </a:lnSpc>
              <a:spcBef>
                <a:spcPts val="0"/>
              </a:spcBef>
              <a:buSzTx/>
              <a:buNone/>
              <a:defRPr sz="3600"/>
            </a:pPr>
            <a:r>
              <a:rPr lang="fr-FR" b="1" dirty="0"/>
              <a:t>d’activités tout au long de l’année scolaire</a:t>
            </a:r>
            <a:r>
              <a:rPr lang="fr-FR" dirty="0"/>
              <a:t>. Il permet de valoriser les compétences transversales et psychosociales</a:t>
            </a:r>
          </a:p>
          <a:p>
            <a:pPr marL="0" indent="0" algn="just" defTabSz="411479">
              <a:lnSpc>
                <a:spcPct val="100000"/>
              </a:lnSpc>
              <a:spcBef>
                <a:spcPts val="0"/>
              </a:spcBef>
              <a:buSzTx/>
              <a:buNone/>
              <a:defRPr sz="3600"/>
            </a:pPr>
            <a:r>
              <a:rPr lang="fr-FR" dirty="0"/>
              <a:t>développées durant le temps scolaire et également de valoriser les compétences développées hors temps scolaire</a:t>
            </a:r>
          </a:p>
          <a:p>
            <a:pPr marL="0" indent="0" algn="just" defTabSz="411479">
              <a:lnSpc>
                <a:spcPct val="100000"/>
              </a:lnSpc>
              <a:spcBef>
                <a:spcPts val="0"/>
              </a:spcBef>
              <a:buSzTx/>
              <a:buNone/>
              <a:defRPr sz="3600"/>
            </a:pPr>
            <a:r>
              <a:rPr lang="fr-FR" dirty="0"/>
              <a:t>(UNSS, engagement associatif, etc.). </a:t>
            </a:r>
          </a:p>
          <a:p>
            <a:pPr marL="0" indent="0" algn="just" defTabSz="411479">
              <a:lnSpc>
                <a:spcPct val="100000"/>
              </a:lnSpc>
              <a:spcBef>
                <a:spcPts val="0"/>
              </a:spcBef>
              <a:buSzTx/>
              <a:buNone/>
              <a:defRPr sz="3600"/>
            </a:pPr>
            <a:r>
              <a:rPr lang="fr-FR" dirty="0"/>
              <a:t>Comme tout projet de classe, il s’inscrit en cohérence avec les objectifs du projet d’établissement. Il est présenté pour</a:t>
            </a:r>
          </a:p>
          <a:p>
            <a:pPr marL="0" indent="0" algn="just" defTabSz="411479">
              <a:lnSpc>
                <a:spcPct val="100000"/>
              </a:lnSpc>
              <a:spcBef>
                <a:spcPts val="0"/>
              </a:spcBef>
              <a:buSzTx/>
              <a:buNone/>
              <a:defRPr sz="3600"/>
            </a:pPr>
            <a:r>
              <a:rPr lang="fr-FR" dirty="0"/>
              <a:t>information par le chef d’établissement au conseil d’administration</a:t>
            </a:r>
            <a:r>
              <a:rPr lang="fr-FR" b="1" dirty="0"/>
              <a:t>. Un travail en amont peut utilement être mené avec</a:t>
            </a:r>
          </a:p>
          <a:p>
            <a:pPr marL="0" indent="0" algn="just" defTabSz="411479">
              <a:lnSpc>
                <a:spcPct val="100000"/>
              </a:lnSpc>
              <a:spcBef>
                <a:spcPts val="0"/>
              </a:spcBef>
              <a:buSzTx/>
              <a:buNone/>
              <a:defRPr sz="3600"/>
            </a:pPr>
            <a:r>
              <a:rPr lang="fr-FR" b="1" dirty="0"/>
              <a:t>les instances compétentes en matière de pédagogie et de politique éducative (CESCE, conseil pédagogique) afin</a:t>
            </a:r>
          </a:p>
          <a:p>
            <a:pPr marL="0" indent="0" algn="just" defTabSz="411479">
              <a:lnSpc>
                <a:spcPct val="100000"/>
              </a:lnSpc>
              <a:spcBef>
                <a:spcPts val="0"/>
              </a:spcBef>
              <a:buSzTx/>
              <a:buNone/>
              <a:defRPr sz="3600"/>
            </a:pPr>
            <a:r>
              <a:rPr lang="fr-FR" b="1" dirty="0"/>
              <a:t>d’articuler au mieux les actions éducatives et pédagogiques de l’établissement.</a:t>
            </a: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a:p>
            <a:pPr marL="0" indent="0" defTabSz="411479">
              <a:lnSpc>
                <a:spcPct val="100000"/>
              </a:lnSpc>
              <a:spcBef>
                <a:spcPts val="0"/>
              </a:spcBef>
              <a:buSzTx/>
              <a:buNone/>
              <a:defRPr sz="1260">
                <a:latin typeface="Helvetica"/>
                <a:ea typeface="Helvetica"/>
                <a:cs typeface="Helvetica"/>
                <a:sym typeface="Helvetica"/>
              </a:defRPr>
            </a:pPr>
            <a:endParaRPr b="1" dirty="0"/>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sp>
        <p:nvSpPr>
          <p:cNvPr id="7" name="Espace réservé du texte 2">
            <a:extLst>
              <a:ext uri="{FF2B5EF4-FFF2-40B4-BE49-F238E27FC236}">
                <a16:creationId xmlns:a16="http://schemas.microsoft.com/office/drawing/2014/main" id="{2BDC61CD-5226-4DBA-89E9-F4C7D7C1B14E}"/>
              </a:ext>
            </a:extLst>
          </p:cNvPr>
          <p:cNvSpPr txBox="1">
            <a:spLocks/>
          </p:cNvSpPr>
          <p:nvPr/>
        </p:nvSpPr>
        <p:spPr>
          <a:xfrm>
            <a:off x="3187700" y="2606193"/>
            <a:ext cx="21971000" cy="9347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r>
              <a:rPr lang="fr-FR" sz="2400" dirty="0"/>
              <a:t>D’après </a:t>
            </a:r>
            <a:r>
              <a:rPr lang="fr-FR" sz="2400" u="sng" dirty="0">
                <a:hlinkClick r:id="rId3"/>
              </a:rPr>
              <a:t>https://www.education.gouv.fr/bo/2023/Hebdo26/MENG2317479N</a:t>
            </a:r>
            <a:endParaRPr lang="fr-FR" sz="2400" u="sng" dirty="0"/>
          </a:p>
          <a:p>
            <a:pPr hangingPunct="1"/>
            <a:endParaRPr lang="fr-FR" sz="2400" dirty="0"/>
          </a:p>
        </p:txBody>
      </p:sp>
    </p:spTree>
    <p:extLst>
      <p:ext uri="{BB962C8B-B14F-4D97-AF65-F5344CB8AC3E}">
        <p14:creationId xmlns:p14="http://schemas.microsoft.com/office/powerpoint/2010/main" val="249027007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Une boussole…"/>
          <p:cNvSpPr txBox="1">
            <a:spLocks noGrp="1"/>
          </p:cNvSpPr>
          <p:nvPr>
            <p:ph type="title"/>
          </p:nvPr>
        </p:nvSpPr>
        <p:spPr>
          <a:xfrm>
            <a:off x="2572379" y="572386"/>
            <a:ext cx="21811621" cy="1140961"/>
          </a:xfrm>
          <a:prstGeom prst="rect">
            <a:avLst/>
          </a:prstGeom>
        </p:spPr>
        <p:txBody>
          <a:bodyPr>
            <a:noAutofit/>
          </a:bodyPr>
          <a:lstStyle/>
          <a:p>
            <a:r>
              <a:rPr lang="fr-FR" sz="7200" dirty="0"/>
              <a:t>Présentation du label « classes et lycées engagés »</a:t>
            </a:r>
            <a:br>
              <a:rPr lang="fr-FR" sz="7200" dirty="0"/>
            </a:br>
            <a:endParaRPr sz="7200" dirty="0"/>
          </a:p>
        </p:txBody>
      </p:sp>
      <p:sp>
        <p:nvSpPr>
          <p:cNvPr id="177" name="Les 14 compétences qu’il appartient à tous les professeurs et personnels d’éducation de s’approprier progressivement s’organisent en quatre grands domaines :…"/>
          <p:cNvSpPr txBox="1">
            <a:spLocks noGrp="1"/>
          </p:cNvSpPr>
          <p:nvPr>
            <p:ph type="body" idx="1"/>
          </p:nvPr>
        </p:nvSpPr>
        <p:spPr>
          <a:xfrm>
            <a:off x="323474" y="2185423"/>
            <a:ext cx="16906691" cy="10703444"/>
          </a:xfrm>
          <a:prstGeom prst="rect">
            <a:avLst/>
          </a:prstGeom>
        </p:spPr>
        <p:txBody>
          <a:bodyPr>
            <a:normAutofit/>
          </a:bodyPr>
          <a:lstStyle/>
          <a:p>
            <a:pPr marL="0" indent="0" algn="just" defTabSz="411479">
              <a:lnSpc>
                <a:spcPct val="100000"/>
              </a:lnSpc>
              <a:spcBef>
                <a:spcPts val="0"/>
              </a:spcBef>
              <a:buSzTx/>
              <a:buNone/>
              <a:defRPr sz="1260">
                <a:latin typeface="Helvetica"/>
                <a:ea typeface="Helvetica"/>
                <a:cs typeface="Helvetica"/>
                <a:sym typeface="Helvetica"/>
              </a:defRPr>
            </a:pPr>
            <a:r>
              <a:rPr lang="fr-FR" sz="3600" b="1" dirty="0"/>
              <a:t>Deux composantes :</a:t>
            </a:r>
          </a:p>
          <a:p>
            <a:pPr algn="just" defTabSz="411479">
              <a:lnSpc>
                <a:spcPct val="100000"/>
              </a:lnSpc>
              <a:spcBef>
                <a:spcPts val="0"/>
              </a:spcBef>
              <a:buSzTx/>
              <a:buFontTx/>
              <a:buChar char="-"/>
              <a:defRPr sz="1260">
                <a:latin typeface="Helvetica"/>
                <a:ea typeface="Helvetica"/>
                <a:cs typeface="Helvetica"/>
                <a:sym typeface="Helvetica"/>
              </a:defRPr>
            </a:pPr>
            <a:r>
              <a:rPr lang="fr-FR" sz="3600" b="1" dirty="0"/>
              <a:t>Le projet pédagogique pluridisciplinaire annuel mis en œuvre dans l’établissement par l’équipe pédagogique </a:t>
            </a:r>
            <a:r>
              <a:rPr lang="fr-FR" sz="3600" b="1" dirty="0">
                <a:sym typeface="Helvetica"/>
              </a:rPr>
              <a:t>en lien avec l’engagement </a:t>
            </a:r>
            <a:r>
              <a:rPr lang="fr-FR" sz="3600" dirty="0">
                <a:sym typeface="Helvetica"/>
              </a:rPr>
              <a:t>qui s’inscrit dans les actions éducatives et les enseignements quotidiens.. </a:t>
            </a:r>
            <a:r>
              <a:rPr lang="fr-FR" sz="3600" u="sng" dirty="0"/>
              <a:t>Le projet s’ancre dans une des thématiques ci-contre. </a:t>
            </a:r>
            <a:r>
              <a:rPr lang="fr-FR" sz="3600" dirty="0"/>
              <a:t> </a:t>
            </a:r>
          </a:p>
          <a:p>
            <a:pPr algn="just" defTabSz="411479">
              <a:lnSpc>
                <a:spcPct val="100000"/>
              </a:lnSpc>
              <a:spcBef>
                <a:spcPts val="0"/>
              </a:spcBef>
              <a:buSzTx/>
              <a:buFontTx/>
              <a:buChar char="-"/>
              <a:defRPr sz="1260">
                <a:latin typeface="Helvetica"/>
                <a:ea typeface="Helvetica"/>
                <a:cs typeface="Helvetica"/>
                <a:sym typeface="Helvetica"/>
              </a:defRPr>
            </a:pPr>
            <a:endParaRPr lang="fr-FR" sz="3600" b="1" dirty="0"/>
          </a:p>
          <a:p>
            <a:pPr algn="just" defTabSz="411479">
              <a:lnSpc>
                <a:spcPct val="100000"/>
              </a:lnSpc>
              <a:spcBef>
                <a:spcPts val="0"/>
              </a:spcBef>
              <a:buSzTx/>
              <a:buFontTx/>
              <a:buChar char="-"/>
              <a:defRPr sz="1260">
                <a:latin typeface="Helvetica"/>
                <a:ea typeface="Helvetica"/>
                <a:cs typeface="Helvetica"/>
                <a:sym typeface="Helvetica"/>
              </a:defRPr>
            </a:pPr>
            <a:r>
              <a:rPr lang="fr-FR" sz="3600" b="1" dirty="0"/>
              <a:t>Le séjour de cohésion </a:t>
            </a:r>
            <a:r>
              <a:rPr lang="fr-FR" sz="3600" b="1" dirty="0" err="1"/>
              <a:t>infra-régional</a:t>
            </a:r>
            <a:r>
              <a:rPr lang="fr-FR" sz="3600" b="1" dirty="0"/>
              <a:t> et extra-départemental (SNU) </a:t>
            </a:r>
            <a:r>
              <a:rPr lang="fr-FR" sz="3600" dirty="0">
                <a:sym typeface="Helvetica"/>
              </a:rPr>
              <a:t>dont une partie du contenu est articulé avec la thématique du projet pédagogique d’engagement. </a:t>
            </a:r>
          </a:p>
          <a:p>
            <a:pPr marL="0" indent="0" algn="just" defTabSz="411479">
              <a:lnSpc>
                <a:spcPct val="100000"/>
              </a:lnSpc>
              <a:spcBef>
                <a:spcPts val="0"/>
              </a:spcBef>
              <a:buSzTx/>
              <a:buNone/>
              <a:defRPr sz="1260">
                <a:latin typeface="Helvetica"/>
                <a:ea typeface="Helvetica"/>
                <a:cs typeface="Helvetica"/>
                <a:sym typeface="Helvetica"/>
              </a:defRPr>
            </a:pPr>
            <a:endParaRPr lang="fr-FR" sz="3600" b="1" dirty="0">
              <a:sym typeface="Helvetica"/>
            </a:endParaRPr>
          </a:p>
          <a:p>
            <a:pPr marL="0" indent="0" algn="just" defTabSz="411479">
              <a:lnSpc>
                <a:spcPct val="100000"/>
              </a:lnSpc>
              <a:spcBef>
                <a:spcPts val="0"/>
              </a:spcBef>
              <a:buSzTx/>
              <a:buNone/>
              <a:defRPr sz="1260">
                <a:latin typeface="Helvetica"/>
                <a:ea typeface="Helvetica"/>
                <a:cs typeface="Helvetica"/>
                <a:sym typeface="Helvetica"/>
              </a:defRPr>
            </a:pPr>
            <a:r>
              <a:rPr lang="fr-FR" sz="3200" b="1" dirty="0">
                <a:sym typeface="Helvetica"/>
              </a:rPr>
              <a:t>Un référent « Classe engagée » identifié par projet pédagogique de l’établissement</a:t>
            </a:r>
            <a:endParaRPr sz="3200" b="1" dirty="0"/>
          </a:p>
        </p:txBody>
      </p:sp>
      <p:pic>
        <p:nvPicPr>
          <p:cNvPr id="178" name="Image 19" descr="Image 19"/>
          <p:cNvPicPr>
            <a:picLocks noChangeAspect="1"/>
          </p:cNvPicPr>
          <p:nvPr/>
        </p:nvPicPr>
        <p:blipFill>
          <a:blip r:embed="rId2">
            <a:extLst/>
          </a:blip>
          <a:srcRect t="12006"/>
          <a:stretch>
            <a:fillRect/>
          </a:stretch>
        </p:blipFill>
        <p:spPr>
          <a:xfrm>
            <a:off x="229229" y="149303"/>
            <a:ext cx="2381889" cy="2103044"/>
          </a:xfrm>
          <a:prstGeom prst="rect">
            <a:avLst/>
          </a:prstGeom>
          <a:ln w="12700">
            <a:miter lim="400000"/>
          </a:ln>
        </p:spPr>
      </p:pic>
      <p:sp>
        <p:nvSpPr>
          <p:cNvPr id="7" name="Espace réservé du texte 2">
            <a:extLst>
              <a:ext uri="{FF2B5EF4-FFF2-40B4-BE49-F238E27FC236}">
                <a16:creationId xmlns:a16="http://schemas.microsoft.com/office/drawing/2014/main" id="{2BDC61CD-5226-4DBA-89E9-F4C7D7C1B14E}"/>
              </a:ext>
            </a:extLst>
          </p:cNvPr>
          <p:cNvSpPr txBox="1">
            <a:spLocks/>
          </p:cNvSpPr>
          <p:nvPr/>
        </p:nvSpPr>
        <p:spPr>
          <a:xfrm>
            <a:off x="2611117" y="1477787"/>
            <a:ext cx="21971000" cy="9347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ormAutofit/>
          </a:bodyPr>
          <a:lstStyle>
            <a:lvl1pPr marL="0" marR="0" indent="0" algn="l" defTabSz="825500" rtl="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r>
              <a:rPr lang="fr-FR" sz="2400" dirty="0"/>
              <a:t>D’après </a:t>
            </a:r>
            <a:r>
              <a:rPr lang="fr-FR" sz="2400" dirty="0">
                <a:hlinkClick r:id="rId3"/>
              </a:rPr>
              <a:t>https://eduscol.education.fr/3912/classes-et-lycees-engages</a:t>
            </a:r>
            <a:r>
              <a:rPr lang="fr-FR" sz="2400" dirty="0"/>
              <a:t> </a:t>
            </a:r>
            <a:endParaRPr lang="fr-FR" sz="2400" u="sng" dirty="0"/>
          </a:p>
          <a:p>
            <a:pPr hangingPunct="1"/>
            <a:endParaRPr lang="fr-FR" sz="2400" dirty="0"/>
          </a:p>
        </p:txBody>
      </p:sp>
      <p:sp>
        <p:nvSpPr>
          <p:cNvPr id="3" name="Flèche : droite 2">
            <a:extLst>
              <a:ext uri="{FF2B5EF4-FFF2-40B4-BE49-F238E27FC236}">
                <a16:creationId xmlns:a16="http://schemas.microsoft.com/office/drawing/2014/main" id="{30722FCC-D912-407D-8112-D0FD5FD08E08}"/>
              </a:ext>
            </a:extLst>
          </p:cNvPr>
          <p:cNvSpPr/>
          <p:nvPr/>
        </p:nvSpPr>
        <p:spPr>
          <a:xfrm>
            <a:off x="1047750" y="9372283"/>
            <a:ext cx="22288500" cy="1143000"/>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4" name="ZoneTexte 3">
            <a:extLst>
              <a:ext uri="{FF2B5EF4-FFF2-40B4-BE49-F238E27FC236}">
                <a16:creationId xmlns:a16="http://schemas.microsoft.com/office/drawing/2014/main" id="{45984D8D-CCAF-4087-9E89-814E96286BBB}"/>
              </a:ext>
            </a:extLst>
          </p:cNvPr>
          <p:cNvSpPr txBox="1"/>
          <p:nvPr/>
        </p:nvSpPr>
        <p:spPr>
          <a:xfrm>
            <a:off x="568005" y="8979346"/>
            <a:ext cx="4086225"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2400" b="0" i="0" u="none" strike="noStrike" cap="none" spc="0" normalizeH="0" baseline="0" dirty="0">
                <a:ln>
                  <a:noFill/>
                </a:ln>
                <a:solidFill>
                  <a:srgbClr val="5E5E5E"/>
                </a:solidFill>
                <a:effectLst/>
                <a:uFillTx/>
                <a:latin typeface="+mn-lt"/>
                <a:ea typeface="+mn-ea"/>
                <a:cs typeface="+mn-cs"/>
                <a:sym typeface="Helvetica Neue"/>
              </a:rPr>
              <a:t>Septembre 2024</a:t>
            </a:r>
          </a:p>
        </p:txBody>
      </p:sp>
      <p:sp>
        <p:nvSpPr>
          <p:cNvPr id="9" name="ZoneTexte 8">
            <a:extLst>
              <a:ext uri="{FF2B5EF4-FFF2-40B4-BE49-F238E27FC236}">
                <a16:creationId xmlns:a16="http://schemas.microsoft.com/office/drawing/2014/main" id="{B1493C53-FF8F-4EF2-B733-EE38538D7FCE}"/>
              </a:ext>
            </a:extLst>
          </p:cNvPr>
          <p:cNvSpPr txBox="1"/>
          <p:nvPr/>
        </p:nvSpPr>
        <p:spPr>
          <a:xfrm>
            <a:off x="19729770" y="9072621"/>
            <a:ext cx="4086225"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2400" b="0" i="0" u="none" strike="noStrike" cap="none" spc="0" normalizeH="0" baseline="0" dirty="0">
                <a:ln>
                  <a:noFill/>
                </a:ln>
                <a:solidFill>
                  <a:srgbClr val="5E5E5E"/>
                </a:solidFill>
                <a:effectLst/>
                <a:uFillTx/>
                <a:latin typeface="+mn-lt"/>
                <a:ea typeface="+mn-ea"/>
                <a:cs typeface="+mn-cs"/>
                <a:sym typeface="Helvetica Neue"/>
              </a:rPr>
              <a:t>Juin 2025</a:t>
            </a:r>
          </a:p>
        </p:txBody>
      </p:sp>
      <p:sp>
        <p:nvSpPr>
          <p:cNvPr id="5" name="Rectangle : coins arrondis 4">
            <a:extLst>
              <a:ext uri="{FF2B5EF4-FFF2-40B4-BE49-F238E27FC236}">
                <a16:creationId xmlns:a16="http://schemas.microsoft.com/office/drawing/2014/main" id="{09316AE8-393C-484C-8300-559B0802BB99}"/>
              </a:ext>
            </a:extLst>
          </p:cNvPr>
          <p:cNvSpPr/>
          <p:nvPr/>
        </p:nvSpPr>
        <p:spPr>
          <a:xfrm>
            <a:off x="1047750" y="10387913"/>
            <a:ext cx="20897849" cy="658336"/>
          </a:xfrm>
          <a:prstGeom prst="roundRect">
            <a:avLst/>
          </a:prstGeom>
          <a:solidFill>
            <a:schemeClr val="accent4">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825500"/>
            <a:r>
              <a:rPr lang="fr-FR" sz="3200" b="1" dirty="0"/>
              <a:t>Projet annuel pluridisciplinaire annuel en Seconde ou en 1</a:t>
            </a:r>
            <a:r>
              <a:rPr lang="fr-FR" sz="3200" b="1" baseline="30000" dirty="0"/>
              <a:t>ère</a:t>
            </a:r>
            <a:r>
              <a:rPr lang="fr-FR" sz="3200" b="1" dirty="0"/>
              <a:t> année de CAP</a:t>
            </a:r>
            <a:endParaRPr kumimoji="0" lang="fr-FR"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6" name="Rectangle : coins arrondis 5">
            <a:extLst>
              <a:ext uri="{FF2B5EF4-FFF2-40B4-BE49-F238E27FC236}">
                <a16:creationId xmlns:a16="http://schemas.microsoft.com/office/drawing/2014/main" id="{616F6D13-3DD7-401E-B4A0-1C47D93DC491}"/>
              </a:ext>
            </a:extLst>
          </p:cNvPr>
          <p:cNvSpPr/>
          <p:nvPr/>
        </p:nvSpPr>
        <p:spPr>
          <a:xfrm>
            <a:off x="13630274" y="11303236"/>
            <a:ext cx="9486901" cy="658336"/>
          </a:xfrm>
          <a:prstGeom prst="roundRect">
            <a:avLst/>
          </a:prstGeom>
          <a:solidFill>
            <a:schemeClr val="accent3">
              <a:lumMod val="40000"/>
              <a:lumOff val="6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3200" b="0" i="0" u="none" strike="noStrike" cap="none" spc="0" normalizeH="0" baseline="0" dirty="0">
                <a:ln>
                  <a:noFill/>
                </a:ln>
                <a:solidFill>
                  <a:schemeClr val="bg2">
                    <a:lumMod val="50000"/>
                  </a:schemeClr>
                </a:solidFill>
                <a:effectLst/>
                <a:uFillTx/>
                <a:latin typeface="Helvetica Neue Medium"/>
                <a:ea typeface="Helvetica Neue Medium"/>
                <a:cs typeface="Helvetica Neue Medium"/>
                <a:sym typeface="Helvetica Neue Medium"/>
              </a:rPr>
              <a:t>Séjour de cohésion sur temps scolaire (12jours)</a:t>
            </a:r>
          </a:p>
        </p:txBody>
      </p:sp>
      <p:sp>
        <p:nvSpPr>
          <p:cNvPr id="12" name="ZoneTexte 11">
            <a:extLst>
              <a:ext uri="{FF2B5EF4-FFF2-40B4-BE49-F238E27FC236}">
                <a16:creationId xmlns:a16="http://schemas.microsoft.com/office/drawing/2014/main" id="{972BAB7B-106D-4E52-9563-C943BA3E9888}"/>
              </a:ext>
            </a:extLst>
          </p:cNvPr>
          <p:cNvSpPr txBox="1"/>
          <p:nvPr/>
        </p:nvSpPr>
        <p:spPr>
          <a:xfrm>
            <a:off x="11496674" y="8939853"/>
            <a:ext cx="4086225"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2400" b="0" i="0" u="none" strike="noStrike" cap="none" spc="0" normalizeH="0" baseline="0" dirty="0">
                <a:ln>
                  <a:noFill/>
                </a:ln>
                <a:solidFill>
                  <a:srgbClr val="5E5E5E"/>
                </a:solidFill>
                <a:effectLst/>
                <a:uFillTx/>
                <a:latin typeface="+mn-lt"/>
                <a:ea typeface="+mn-ea"/>
                <a:cs typeface="+mn-cs"/>
                <a:sym typeface="Helvetica Neue"/>
              </a:rPr>
              <a:t>Mars 2025</a:t>
            </a:r>
          </a:p>
        </p:txBody>
      </p:sp>
      <p:sp>
        <p:nvSpPr>
          <p:cNvPr id="8" name="ZoneTexte 7">
            <a:extLst>
              <a:ext uri="{FF2B5EF4-FFF2-40B4-BE49-F238E27FC236}">
                <a16:creationId xmlns:a16="http://schemas.microsoft.com/office/drawing/2014/main" id="{64835B04-B432-4165-B9A3-494D85515EDC}"/>
              </a:ext>
            </a:extLst>
          </p:cNvPr>
          <p:cNvSpPr txBox="1"/>
          <p:nvPr/>
        </p:nvSpPr>
        <p:spPr>
          <a:xfrm>
            <a:off x="14258923" y="12018340"/>
            <a:ext cx="8229601"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2400" b="0" i="0" u="none" strike="noStrike" cap="none" spc="0" normalizeH="0" baseline="0" dirty="0">
                <a:ln>
                  <a:noFill/>
                </a:ln>
                <a:solidFill>
                  <a:srgbClr val="5E5E5E"/>
                </a:solidFill>
                <a:effectLst/>
                <a:uFillTx/>
                <a:latin typeface="+mn-lt"/>
                <a:ea typeface="+mn-ea"/>
                <a:cs typeface="+mn-cs"/>
                <a:sym typeface="Helvetica Neue"/>
              </a:rPr>
              <a:t>Placé en concertation avec le référent établissement pour être en cohérence avec le projet pédagogique annuel. Les 3 jours thématiques sont </a:t>
            </a:r>
            <a:r>
              <a:rPr kumimoji="0" lang="fr-FR" sz="2400" b="0" i="0" u="none" strike="noStrike" cap="none" spc="0" normalizeH="0" baseline="0" dirty="0" err="1">
                <a:ln>
                  <a:noFill/>
                </a:ln>
                <a:solidFill>
                  <a:srgbClr val="5E5E5E"/>
                </a:solidFill>
                <a:effectLst/>
                <a:uFillTx/>
                <a:latin typeface="+mn-lt"/>
                <a:ea typeface="+mn-ea"/>
                <a:cs typeface="+mn-cs"/>
                <a:sym typeface="Helvetica Neue"/>
              </a:rPr>
              <a:t>co</a:t>
            </a:r>
            <a:r>
              <a:rPr kumimoji="0" lang="fr-FR" sz="2400" b="0" i="0" u="none" strike="noStrike" cap="none" spc="0" normalizeH="0" baseline="0" dirty="0">
                <a:ln>
                  <a:noFill/>
                </a:ln>
                <a:solidFill>
                  <a:srgbClr val="5E5E5E"/>
                </a:solidFill>
                <a:effectLst/>
                <a:uFillTx/>
                <a:latin typeface="+mn-lt"/>
                <a:ea typeface="+mn-ea"/>
                <a:cs typeface="+mn-cs"/>
                <a:sym typeface="Helvetica Neue"/>
              </a:rPr>
              <a:t>-élaborés avec le référent établissement pour assurer la continuité des apprentissages</a:t>
            </a:r>
          </a:p>
        </p:txBody>
      </p:sp>
      <p:sp>
        <p:nvSpPr>
          <p:cNvPr id="2" name="ZoneTexte 1">
            <a:extLst>
              <a:ext uri="{FF2B5EF4-FFF2-40B4-BE49-F238E27FC236}">
                <a16:creationId xmlns:a16="http://schemas.microsoft.com/office/drawing/2014/main" id="{57C83BE2-3449-4811-A6C2-CAB05B98C696}"/>
              </a:ext>
            </a:extLst>
          </p:cNvPr>
          <p:cNvSpPr txBox="1"/>
          <p:nvPr/>
        </p:nvSpPr>
        <p:spPr>
          <a:xfrm>
            <a:off x="860612" y="11694960"/>
            <a:ext cx="12138212" cy="1210588"/>
          </a:xfrm>
          <a:prstGeom prst="rect">
            <a:avLst/>
          </a:prstGeom>
          <a:solidFill>
            <a:schemeClr val="accent5">
              <a:lumMod val="20000"/>
              <a:lumOff val="80000"/>
            </a:schemeClr>
          </a:solidFill>
          <a:ln w="12700" cap="flat">
            <a:solidFill>
              <a:srgbClr val="C0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rgbClr val="C00000"/>
                </a:solidFill>
              </a:rPr>
              <a:t>Participation obligatoire de la classe engagée au séjour de cohésion du SNU, sur le temps scolaire, composante indispensable du projet pédagogique (participation fortement encouragée de tous les élèves tout en restant volontaire)</a:t>
            </a:r>
            <a:endParaRPr kumimoji="0" lang="fr-FR" sz="2400" b="1" i="0" u="none" strike="noStrike" cap="none" spc="0" normalizeH="0" baseline="0" dirty="0">
              <a:ln>
                <a:noFill/>
              </a:ln>
              <a:solidFill>
                <a:srgbClr val="C00000"/>
              </a:solidFill>
              <a:effectLst/>
              <a:uFillTx/>
              <a:sym typeface="Helvetica Neue"/>
            </a:endParaRPr>
          </a:p>
        </p:txBody>
      </p:sp>
      <p:pic>
        <p:nvPicPr>
          <p:cNvPr id="14" name="Image 13">
            <a:extLst>
              <a:ext uri="{FF2B5EF4-FFF2-40B4-BE49-F238E27FC236}">
                <a16:creationId xmlns:a16="http://schemas.microsoft.com/office/drawing/2014/main" id="{9D3C614C-AA6D-441D-943E-2908D47C129E}"/>
              </a:ext>
            </a:extLst>
          </p:cNvPr>
          <p:cNvPicPr>
            <a:picLocks noChangeAspect="1"/>
          </p:cNvPicPr>
          <p:nvPr/>
        </p:nvPicPr>
        <p:blipFill rotWithShape="1">
          <a:blip r:embed="rId4"/>
          <a:srcRect l="2944" t="4084" r="2447"/>
          <a:stretch/>
        </p:blipFill>
        <p:spPr>
          <a:xfrm>
            <a:off x="17230165" y="3428197"/>
            <a:ext cx="6920014" cy="3343688"/>
          </a:xfrm>
          <a:prstGeom prst="rect">
            <a:avLst/>
          </a:prstGeom>
        </p:spPr>
      </p:pic>
    </p:spTree>
    <p:extLst>
      <p:ext uri="{BB962C8B-B14F-4D97-AF65-F5344CB8AC3E}">
        <p14:creationId xmlns:p14="http://schemas.microsoft.com/office/powerpoint/2010/main" val="37873116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10"/>
          <p:cNvSpPr>
            <a:spLocks noGrp="1"/>
          </p:cNvSpPr>
          <p:nvPr>
            <p:ph type="body" sz="quarter" idx="14"/>
            <p:custDataLst>
              <p:tags r:id="rId1"/>
            </p:custDataLst>
          </p:nvPr>
        </p:nvSpPr>
        <p:spPr>
          <a:xfrm>
            <a:off x="2830960" y="3247464"/>
            <a:ext cx="18505040" cy="8939128"/>
          </a:xfrm>
        </p:spPr>
        <p:txBody>
          <a:bodyPr/>
          <a:lstStyle/>
          <a:p>
            <a:pPr marL="0" indent="0" algn="ctr">
              <a:spcBef>
                <a:spcPts val="0"/>
              </a:spcBef>
              <a:spcAft>
                <a:spcPts val="0"/>
              </a:spcAft>
              <a:buNone/>
            </a:pPr>
            <a:r>
              <a:rPr lang="fr-FR" sz="2700" dirty="0"/>
              <a:t>Le parcours d’engagement du volontaire SNU</a:t>
            </a:r>
          </a:p>
          <a:p>
            <a:pPr marL="0" indent="0">
              <a:spcBef>
                <a:spcPts val="0"/>
              </a:spcBef>
              <a:spcAft>
                <a:spcPts val="0"/>
              </a:spcAft>
              <a:buNone/>
            </a:pPr>
            <a:endParaRPr lang="fr-FR" sz="2700" dirty="0"/>
          </a:p>
          <a:p>
            <a:pPr marL="514350" indent="-514350" algn="just">
              <a:spcBef>
                <a:spcPts val="0"/>
              </a:spcBef>
              <a:spcAft>
                <a:spcPts val="0"/>
              </a:spcAft>
              <a:buFont typeface="Arial" panose="020B0604020202020204" pitchFamily="34" charset="0"/>
              <a:buChar char="•"/>
            </a:pPr>
            <a:endParaRPr lang="fr-FR" sz="2700" dirty="0"/>
          </a:p>
          <a:p>
            <a:pPr marL="0" indent="0" algn="ctr">
              <a:buNone/>
            </a:pPr>
            <a:endParaRPr lang="fr-FR" sz="2700" i="1" dirty="0">
              <a:solidFill>
                <a:srgbClr val="C00000"/>
              </a:solidFill>
            </a:endParaRPr>
          </a:p>
          <a:p>
            <a:pPr algn="ctr"/>
            <a:endParaRPr lang="fr-FR" sz="2400" dirty="0">
              <a:solidFill>
                <a:schemeClr val="accent2">
                  <a:lumMod val="75000"/>
                </a:schemeClr>
              </a:solidFill>
            </a:endParaRPr>
          </a:p>
        </p:txBody>
      </p:sp>
      <p:sp>
        <p:nvSpPr>
          <p:cNvPr id="15" name="Rectangle 14"/>
          <p:cNvSpPr/>
          <p:nvPr/>
        </p:nvSpPr>
        <p:spPr>
          <a:xfrm>
            <a:off x="6452125" y="5597787"/>
            <a:ext cx="1872314" cy="507831"/>
          </a:xfrm>
          <a:prstGeom prst="rect">
            <a:avLst/>
          </a:prstGeom>
        </p:spPr>
        <p:txBody>
          <a:bodyPr wrap="square">
            <a:spAutoFit/>
          </a:bodyPr>
          <a:lstStyle/>
          <a:p>
            <a:pPr algn="ctr"/>
            <a:r>
              <a:rPr lang="fr-FR" sz="2700" dirty="0"/>
              <a:t> </a:t>
            </a:r>
          </a:p>
        </p:txBody>
      </p:sp>
      <p:sp>
        <p:nvSpPr>
          <p:cNvPr id="16" name="Rectangle 15"/>
          <p:cNvSpPr/>
          <p:nvPr/>
        </p:nvSpPr>
        <p:spPr>
          <a:xfrm>
            <a:off x="15847821" y="4982907"/>
            <a:ext cx="2896690" cy="461665"/>
          </a:xfrm>
          <a:prstGeom prst="rect">
            <a:avLst/>
          </a:prstGeom>
        </p:spPr>
        <p:txBody>
          <a:bodyPr wrap="square">
            <a:spAutoFit/>
          </a:bodyPr>
          <a:lstStyle/>
          <a:p>
            <a:pPr algn="ctr"/>
            <a:r>
              <a:rPr lang="fr-FR" dirty="0">
                <a:solidFill>
                  <a:schemeClr val="accent2">
                    <a:lumMod val="75000"/>
                  </a:schemeClr>
                </a:solidFill>
              </a:rPr>
              <a:t>Valorisation</a:t>
            </a:r>
          </a:p>
        </p:txBody>
      </p:sp>
      <p:sp>
        <p:nvSpPr>
          <p:cNvPr id="7" name="Rectangle 6"/>
          <p:cNvSpPr/>
          <p:nvPr/>
        </p:nvSpPr>
        <p:spPr>
          <a:xfrm>
            <a:off x="18390898" y="6714056"/>
            <a:ext cx="2583660" cy="94250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2">
                    <a:lumMod val="75000"/>
                  </a:schemeClr>
                </a:solidFill>
              </a:rPr>
              <a:t>Engagements plus longs</a:t>
            </a:r>
          </a:p>
        </p:txBody>
      </p:sp>
      <p:sp>
        <p:nvSpPr>
          <p:cNvPr id="17" name="Rectangle 16"/>
          <p:cNvSpPr/>
          <p:nvPr/>
        </p:nvSpPr>
        <p:spPr>
          <a:xfrm>
            <a:off x="12246081" y="5074555"/>
            <a:ext cx="1824778" cy="85118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700" dirty="0">
                <a:solidFill>
                  <a:schemeClr val="accent2">
                    <a:lumMod val="75000"/>
                  </a:schemeClr>
                </a:solidFill>
              </a:rPr>
              <a:t>MIG</a:t>
            </a:r>
          </a:p>
        </p:txBody>
      </p:sp>
      <p:sp>
        <p:nvSpPr>
          <p:cNvPr id="18" name="Rectangle 17"/>
          <p:cNvSpPr/>
          <p:nvPr/>
        </p:nvSpPr>
        <p:spPr>
          <a:xfrm>
            <a:off x="16316334" y="4851373"/>
            <a:ext cx="1959668" cy="82197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100" i="1" dirty="0">
              <a:solidFill>
                <a:schemeClr val="bg2">
                  <a:lumMod val="75000"/>
                </a:schemeClr>
              </a:solidFill>
            </a:endParaRPr>
          </a:p>
        </p:txBody>
      </p:sp>
      <p:cxnSp>
        <p:nvCxnSpPr>
          <p:cNvPr id="21" name="Connecteur en arc 20"/>
          <p:cNvCxnSpPr/>
          <p:nvPr/>
        </p:nvCxnSpPr>
        <p:spPr>
          <a:xfrm flipV="1">
            <a:off x="4926039" y="6257151"/>
            <a:ext cx="15842386" cy="2889142"/>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5" name="Flèche droite 24"/>
          <p:cNvSpPr/>
          <p:nvPr/>
        </p:nvSpPr>
        <p:spPr>
          <a:xfrm>
            <a:off x="11079641" y="9318031"/>
            <a:ext cx="4863510" cy="1539634"/>
          </a:xfrm>
          <a:prstGeom prst="right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dirty="0">
                <a:solidFill>
                  <a:srgbClr val="C00000"/>
                </a:solidFill>
              </a:rPr>
              <a:t>Référent phase 2 du SDJES</a:t>
            </a:r>
          </a:p>
        </p:txBody>
      </p:sp>
      <p:sp>
        <p:nvSpPr>
          <p:cNvPr id="27" name="Flèche droite 26"/>
          <p:cNvSpPr/>
          <p:nvPr/>
        </p:nvSpPr>
        <p:spPr>
          <a:xfrm>
            <a:off x="3763612" y="4639070"/>
            <a:ext cx="5433140" cy="2090108"/>
          </a:xfrm>
          <a:prstGeom prst="rightArrow">
            <a:avLst>
              <a:gd name="adj1" fmla="val 50000"/>
              <a:gd name="adj2" fmla="val 2274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dirty="0">
                <a:solidFill>
                  <a:schemeClr val="accent1">
                    <a:lumMod val="90000"/>
                    <a:lumOff val="10000"/>
                  </a:schemeClr>
                </a:solidFill>
              </a:rPr>
              <a:t>Référent SNU de l’établissement</a:t>
            </a:r>
          </a:p>
        </p:txBody>
      </p:sp>
      <p:cxnSp>
        <p:nvCxnSpPr>
          <p:cNvPr id="31" name="Connecteur en arc 30"/>
          <p:cNvCxnSpPr/>
          <p:nvPr/>
        </p:nvCxnSpPr>
        <p:spPr>
          <a:xfrm rot="5400000">
            <a:off x="16476563" y="5685913"/>
            <a:ext cx="832174" cy="807050"/>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Connecteur en arc 32"/>
          <p:cNvCxnSpPr/>
          <p:nvPr/>
        </p:nvCxnSpPr>
        <p:spPr>
          <a:xfrm rot="10800000">
            <a:off x="14646092" y="6848374"/>
            <a:ext cx="1201732" cy="673864"/>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4247708" y="9571332"/>
            <a:ext cx="1894504" cy="962116"/>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dirty="0">
                <a:solidFill>
                  <a:schemeClr val="accent2">
                    <a:lumMod val="75000"/>
                  </a:schemeClr>
                </a:solidFill>
              </a:rPr>
              <a:t>Engagements antérieurs</a:t>
            </a:r>
          </a:p>
        </p:txBody>
      </p:sp>
      <p:cxnSp>
        <p:nvCxnSpPr>
          <p:cNvPr id="53" name="Connecteur en arc 52"/>
          <p:cNvCxnSpPr/>
          <p:nvPr/>
        </p:nvCxnSpPr>
        <p:spPr>
          <a:xfrm rot="16200000" flipH="1">
            <a:off x="12933476" y="6150735"/>
            <a:ext cx="1109804" cy="659806"/>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959705" y="7409467"/>
            <a:ext cx="1824778" cy="851186"/>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100" i="1" dirty="0">
                <a:solidFill>
                  <a:schemeClr val="accent2">
                    <a:lumMod val="75000"/>
                  </a:schemeClr>
                </a:solidFill>
              </a:rPr>
              <a:t>Séjour de cohésion</a:t>
            </a:r>
          </a:p>
        </p:txBody>
      </p:sp>
      <p:cxnSp>
        <p:nvCxnSpPr>
          <p:cNvPr id="62" name="Connecteur en arc 61"/>
          <p:cNvCxnSpPr/>
          <p:nvPr/>
        </p:nvCxnSpPr>
        <p:spPr>
          <a:xfrm>
            <a:off x="7872095" y="8260652"/>
            <a:ext cx="1324658" cy="583800"/>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10236200" y="7003081"/>
            <a:ext cx="2016032" cy="851186"/>
          </a:xfrm>
          <a:prstGeom prst="rect">
            <a:avLst/>
          </a:prstGeom>
          <a:noFill/>
          <a:ln>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100" i="1" dirty="0">
                <a:solidFill>
                  <a:schemeClr val="accent2">
                    <a:lumMod val="75000"/>
                  </a:schemeClr>
                </a:solidFill>
              </a:rPr>
              <a:t>Forum de l’engagement</a:t>
            </a:r>
          </a:p>
        </p:txBody>
      </p:sp>
      <p:cxnSp>
        <p:nvCxnSpPr>
          <p:cNvPr id="68" name="Connecteur en arc 67"/>
          <p:cNvCxnSpPr/>
          <p:nvPr/>
        </p:nvCxnSpPr>
        <p:spPr>
          <a:xfrm rot="5400000">
            <a:off x="10729186" y="8074812"/>
            <a:ext cx="735580" cy="294488"/>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Chevron 72"/>
          <p:cNvSpPr/>
          <p:nvPr/>
        </p:nvSpPr>
        <p:spPr>
          <a:xfrm>
            <a:off x="8467167" y="5165207"/>
            <a:ext cx="855874" cy="10928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00">
              <a:solidFill>
                <a:schemeClr val="tx1"/>
              </a:solidFill>
            </a:endParaRPr>
          </a:p>
        </p:txBody>
      </p:sp>
      <p:sp>
        <p:nvSpPr>
          <p:cNvPr id="74" name="Chevron 73"/>
          <p:cNvSpPr/>
          <p:nvPr/>
        </p:nvSpPr>
        <p:spPr>
          <a:xfrm>
            <a:off x="15477656" y="9633578"/>
            <a:ext cx="740332" cy="1034440"/>
          </a:xfrm>
          <a:prstGeom prst="chevron">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700">
              <a:solidFill>
                <a:schemeClr val="tx1"/>
              </a:solidFill>
            </a:endParaRPr>
          </a:p>
        </p:txBody>
      </p:sp>
      <p:sp>
        <p:nvSpPr>
          <p:cNvPr id="75" name="Rectangle 74"/>
          <p:cNvSpPr/>
          <p:nvPr/>
        </p:nvSpPr>
        <p:spPr>
          <a:xfrm>
            <a:off x="14555990" y="7606442"/>
            <a:ext cx="2583660" cy="9425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2">
                    <a:lumMod val="75000"/>
                  </a:schemeClr>
                </a:solidFill>
              </a:rPr>
              <a:t>Autres mobilisations</a:t>
            </a:r>
          </a:p>
        </p:txBody>
      </p:sp>
      <p:cxnSp>
        <p:nvCxnSpPr>
          <p:cNvPr id="77" name="Connecteur en arc 76"/>
          <p:cNvCxnSpPr>
            <a:stCxn id="7" idx="0"/>
          </p:cNvCxnSpPr>
          <p:nvPr/>
        </p:nvCxnSpPr>
        <p:spPr>
          <a:xfrm rot="16200000" flipV="1">
            <a:off x="19166049" y="6197375"/>
            <a:ext cx="456906" cy="576458"/>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0" name="Connecteur en arc 79"/>
          <p:cNvCxnSpPr>
            <a:stCxn id="41" idx="0"/>
          </p:cNvCxnSpPr>
          <p:nvPr/>
        </p:nvCxnSpPr>
        <p:spPr>
          <a:xfrm rot="5400000" flipH="1" flipV="1">
            <a:off x="5377496" y="9049624"/>
            <a:ext cx="339172" cy="704244"/>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2664955" y="660466"/>
            <a:ext cx="20764146" cy="2308324"/>
          </a:xfrm>
          <a:prstGeom prst="rect">
            <a:avLst/>
          </a:prstGeom>
          <a:solidFill>
            <a:srgbClr val="002060"/>
          </a:solidFill>
          <a:ln>
            <a:solidFill>
              <a:schemeClr val="bg1"/>
            </a:solidFill>
          </a:ln>
        </p:spPr>
        <p:txBody>
          <a:bodyPr wrap="square" rtlCol="0">
            <a:spAutoFit/>
          </a:bodyPr>
          <a:lstStyle/>
          <a:p>
            <a:pPr defTabSz="1828756">
              <a:defRPr/>
            </a:pPr>
            <a:r>
              <a:rPr lang="fr-FR" sz="4800" dirty="0">
                <a:solidFill>
                  <a:schemeClr val="bg1"/>
                </a:solidFill>
              </a:rPr>
              <a:t>La classe engagée : la valorisation de l’engagement des élèves et l’ouverture sur les possibilités de poursuite du parcours personnel d’engagement des jeunes</a:t>
            </a:r>
          </a:p>
        </p:txBody>
      </p:sp>
      <p:sp>
        <p:nvSpPr>
          <p:cNvPr id="2" name="ZoneTexte 1">
            <a:extLst>
              <a:ext uri="{FF2B5EF4-FFF2-40B4-BE49-F238E27FC236}">
                <a16:creationId xmlns:a16="http://schemas.microsoft.com/office/drawing/2014/main" id="{BA6CBF4E-2B7B-4937-8C91-9CB1D68F064A}"/>
              </a:ext>
            </a:extLst>
          </p:cNvPr>
          <p:cNvSpPr txBox="1"/>
          <p:nvPr/>
        </p:nvSpPr>
        <p:spPr>
          <a:xfrm>
            <a:off x="2664955" y="6505525"/>
            <a:ext cx="2450834" cy="2554545"/>
          </a:xfrm>
          <a:prstGeom prst="rect">
            <a:avLst/>
          </a:prstGeom>
          <a:solidFill>
            <a:schemeClr val="accent2">
              <a:lumMod val="20000"/>
              <a:lumOff val="80000"/>
            </a:schemeClr>
          </a:solidFill>
          <a:ln>
            <a:solidFill>
              <a:srgbClr val="002060"/>
            </a:solidFill>
          </a:ln>
        </p:spPr>
        <p:txBody>
          <a:bodyPr wrap="square" rtlCol="0">
            <a:spAutoFit/>
          </a:bodyPr>
          <a:lstStyle/>
          <a:p>
            <a:pPr algn="ctr"/>
            <a:r>
              <a:rPr lang="fr-FR" sz="3200" dirty="0"/>
              <a:t>Parcours citoyen de l’élève à l’école, au collège</a:t>
            </a:r>
          </a:p>
        </p:txBody>
      </p:sp>
      <p:cxnSp>
        <p:nvCxnSpPr>
          <p:cNvPr id="4" name="Connecteur droit 3">
            <a:extLst>
              <a:ext uri="{FF2B5EF4-FFF2-40B4-BE49-F238E27FC236}">
                <a16:creationId xmlns:a16="http://schemas.microsoft.com/office/drawing/2014/main" id="{0F4FC3F7-2367-4CD9-9D42-4EA9807A9958}"/>
              </a:ext>
            </a:extLst>
          </p:cNvPr>
          <p:cNvCxnSpPr/>
          <p:nvPr/>
        </p:nvCxnSpPr>
        <p:spPr>
          <a:xfrm>
            <a:off x="9887744" y="4639071"/>
            <a:ext cx="0" cy="826760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07C1BFFE-A276-41DB-8B65-085C3F4C61E5}"/>
              </a:ext>
            </a:extLst>
          </p:cNvPr>
          <p:cNvCxnSpPr/>
          <p:nvPr/>
        </p:nvCxnSpPr>
        <p:spPr>
          <a:xfrm>
            <a:off x="6452124" y="11754544"/>
            <a:ext cx="314758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E0B8D47E-F78A-4F3B-9CC2-83E64020A2CE}"/>
              </a:ext>
            </a:extLst>
          </p:cNvPr>
          <p:cNvSpPr txBox="1"/>
          <p:nvPr/>
        </p:nvSpPr>
        <p:spPr>
          <a:xfrm>
            <a:off x="6452125" y="12186592"/>
            <a:ext cx="3087158" cy="1077218"/>
          </a:xfrm>
          <a:prstGeom prst="rect">
            <a:avLst/>
          </a:prstGeom>
          <a:noFill/>
        </p:spPr>
        <p:txBody>
          <a:bodyPr wrap="square" rtlCol="0">
            <a:spAutoFit/>
          </a:bodyPr>
          <a:lstStyle/>
          <a:p>
            <a:r>
              <a:rPr lang="fr-FR" sz="3200" dirty="0"/>
              <a:t>Phase 1 du SNU</a:t>
            </a:r>
          </a:p>
        </p:txBody>
      </p:sp>
      <p:cxnSp>
        <p:nvCxnSpPr>
          <p:cNvPr id="34" name="Connecteur droit avec flèche 33">
            <a:extLst>
              <a:ext uri="{FF2B5EF4-FFF2-40B4-BE49-F238E27FC236}">
                <a16:creationId xmlns:a16="http://schemas.microsoft.com/office/drawing/2014/main" id="{D097F156-4A06-4DB7-B58F-84DF6AC05D75}"/>
              </a:ext>
            </a:extLst>
          </p:cNvPr>
          <p:cNvCxnSpPr>
            <a:cxnSpLocks/>
          </p:cNvCxnSpPr>
          <p:nvPr/>
        </p:nvCxnSpPr>
        <p:spPr>
          <a:xfrm>
            <a:off x="10230274" y="11719160"/>
            <a:ext cx="1041954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ZoneTexte 34">
            <a:extLst>
              <a:ext uri="{FF2B5EF4-FFF2-40B4-BE49-F238E27FC236}">
                <a16:creationId xmlns:a16="http://schemas.microsoft.com/office/drawing/2014/main" id="{4CE7C7D2-9CBE-4A1B-ACCF-466BD68C88EA}"/>
              </a:ext>
            </a:extLst>
          </p:cNvPr>
          <p:cNvSpPr txBox="1"/>
          <p:nvPr/>
        </p:nvSpPr>
        <p:spPr>
          <a:xfrm>
            <a:off x="14304241" y="12120592"/>
            <a:ext cx="3087158" cy="1077218"/>
          </a:xfrm>
          <a:prstGeom prst="rect">
            <a:avLst/>
          </a:prstGeom>
          <a:noFill/>
        </p:spPr>
        <p:txBody>
          <a:bodyPr wrap="square" rtlCol="0">
            <a:spAutoFit/>
          </a:bodyPr>
          <a:lstStyle/>
          <a:p>
            <a:r>
              <a:rPr lang="fr-FR" sz="3200" dirty="0"/>
              <a:t>Phase 2 du SNU</a:t>
            </a:r>
          </a:p>
        </p:txBody>
      </p:sp>
      <p:pic>
        <p:nvPicPr>
          <p:cNvPr id="36" name="Image 19" descr="Image 19">
            <a:extLst>
              <a:ext uri="{FF2B5EF4-FFF2-40B4-BE49-F238E27FC236}">
                <a16:creationId xmlns:a16="http://schemas.microsoft.com/office/drawing/2014/main" id="{D411290E-70FF-472E-8676-580197CA672D}"/>
              </a:ext>
            </a:extLst>
          </p:cNvPr>
          <p:cNvPicPr>
            <a:picLocks noChangeAspect="1"/>
          </p:cNvPicPr>
          <p:nvPr/>
        </p:nvPicPr>
        <p:blipFill>
          <a:blip r:embed="rId3">
            <a:extLst/>
          </a:blip>
          <a:srcRect t="12006"/>
          <a:stretch>
            <a:fillRect/>
          </a:stretch>
        </p:blipFill>
        <p:spPr>
          <a:xfrm>
            <a:off x="613943" y="256197"/>
            <a:ext cx="1786418" cy="1577284"/>
          </a:xfrm>
          <a:prstGeom prst="rect">
            <a:avLst/>
          </a:prstGeom>
          <a:ln w="12700">
            <a:miter lim="400000"/>
          </a:ln>
        </p:spPr>
      </p:pic>
    </p:spTree>
    <p:extLst>
      <p:ext uri="{BB962C8B-B14F-4D97-AF65-F5344CB8AC3E}">
        <p14:creationId xmlns:p14="http://schemas.microsoft.com/office/powerpoint/2010/main" val="10511684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7333</TotalTime>
  <Words>2142</Words>
  <Application>Microsoft Office PowerPoint</Application>
  <PresentationFormat>Personnalisé</PresentationFormat>
  <Paragraphs>169</Paragraphs>
  <Slides>14</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Helvetica</vt:lpstr>
      <vt:lpstr>Helvetica Neue</vt:lpstr>
      <vt:lpstr>Helvetica Neue Medium</vt:lpstr>
      <vt:lpstr>Wingdings</vt:lpstr>
      <vt:lpstr>21_BasicWhite</vt:lpstr>
      <vt:lpstr>« Classes et lycées engagés »</vt:lpstr>
      <vt:lpstr>L’engagement</vt:lpstr>
      <vt:lpstr>Enjeu visé à travers la labellisation « Classes et lycées engagés » </vt:lpstr>
      <vt:lpstr>Complémentarité éducation à la citoyenneté et SNU </vt:lpstr>
      <vt:lpstr>Un outil pour le développement de la compétence de citoyenneté démocratique et engagée </vt:lpstr>
      <vt:lpstr>Les objectifs visés à travers la labellisation « Classes et lycées engagés » (1/2) </vt:lpstr>
      <vt:lpstr>Ce qui est attendu du projet pédagogique annuel</vt:lpstr>
      <vt:lpstr>Présentation du label « classes et lycées engagés » </vt:lpstr>
      <vt:lpstr>Présentation PowerPoint</vt:lpstr>
      <vt:lpstr>Le séjour de cohésion du SNU : En quoi consiste-il ?</vt:lpstr>
      <vt:lpstr>Une harmonisation des contenus des séjours de cohésion au niveau national</vt:lpstr>
      <vt:lpstr>Les 3 journées dédiées à une coloration</vt:lpstr>
      <vt:lpstr>De nombreuses informations et ressources pédagogiques disponibles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ECOLE ACADÉMIQUE DE FORMATION</dc:title>
  <dc:creator>Vanpraet</dc:creator>
  <cp:lastModifiedBy>Manuella VAN-PRAET</cp:lastModifiedBy>
  <cp:revision>118</cp:revision>
  <dcterms:modified xsi:type="dcterms:W3CDTF">2024-05-23T09:01:34Z</dcterms:modified>
</cp:coreProperties>
</file>