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84" r:id="rId2"/>
    <p:sldMasterId id="2147483691" r:id="rId3"/>
  </p:sldMasterIdLst>
  <p:notesMasterIdLst>
    <p:notesMasterId r:id="rId28"/>
  </p:notesMasterIdLst>
  <p:sldIdLst>
    <p:sldId id="560" r:id="rId4"/>
    <p:sldId id="281" r:id="rId5"/>
    <p:sldId id="534" r:id="rId6"/>
    <p:sldId id="282" r:id="rId7"/>
    <p:sldId id="496" r:id="rId8"/>
    <p:sldId id="495" r:id="rId9"/>
    <p:sldId id="494" r:id="rId10"/>
    <p:sldId id="497" r:id="rId11"/>
    <p:sldId id="283" r:id="rId12"/>
    <p:sldId id="284" r:id="rId13"/>
    <p:sldId id="535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557" r:id="rId25"/>
    <p:sldId id="558" r:id="rId26"/>
    <p:sldId id="35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>
        <p:scale>
          <a:sx n="125" d="100"/>
          <a:sy n="125" d="100"/>
        </p:scale>
        <p:origin x="-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02993-EA31-4FD4-908A-C50F4C4BB25C}" type="datetimeFigureOut">
              <a:rPr lang="fr-FR" smtClean="0"/>
              <a:t>16/07/2019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88A5F-2185-4BF8-B86A-D2B9CAF97A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54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464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70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64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34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18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54146" y="976321"/>
            <a:ext cx="10526183" cy="2433895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54145" y="3472208"/>
            <a:ext cx="10128253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3384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58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1236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73867" y="1476297"/>
            <a:ext cx="10508533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707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69379"/>
            <a:ext cx="10509249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0497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8364" y="69692"/>
            <a:ext cx="10672216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903111" y="1494531"/>
            <a:ext cx="10564088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03111" y="5367338"/>
            <a:ext cx="10564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88273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54146" y="976321"/>
            <a:ext cx="10526183" cy="2433895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54145" y="3472208"/>
            <a:ext cx="10128253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7409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63315" y="3283200"/>
            <a:ext cx="7863635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 smtClean="0"/>
              <a:t>Contacts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54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7070-3FBA-446C-B0CB-3DDE8048D5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E91-D6AE-4ABB-8AA8-4180C20E26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61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7070-3FBA-446C-B0CB-3DDE8048D5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E91-D6AE-4ABB-8AA8-4180C20E26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52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7070-3FBA-446C-B0CB-3DDE8048D5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E91-D6AE-4ABB-8AA8-4180C20E26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03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7070-3FBA-446C-B0CB-3DDE8048D5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E91-D6AE-4ABB-8AA8-4180C20E26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65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7070-3FBA-446C-B0CB-3DDE8048D5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E91-D6AE-4ABB-8AA8-4180C20E26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66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7070-3FBA-446C-B0CB-3DDE8048D5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E91-D6AE-4ABB-8AA8-4180C20E26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79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7070-3FBA-446C-B0CB-3DDE8048D5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E91-D6AE-4ABB-8AA8-4180C20E26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74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7070-3FBA-446C-B0CB-3DDE8048D5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E91-D6AE-4ABB-8AA8-4180C20E26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60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7070-3FBA-446C-B0CB-3DDE8048D5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E91-D6AE-4ABB-8AA8-4180C20E26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24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7070-3FBA-446C-B0CB-3DDE8048D5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E91-D6AE-4ABB-8AA8-4180C20E26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2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7070-3FBA-446C-B0CB-3DDE8048D5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E91-D6AE-4ABB-8AA8-4180C20E26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6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73867" y="1"/>
            <a:ext cx="10508533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3867" y="1476022"/>
            <a:ext cx="105085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931847" y="1295400"/>
            <a:ext cx="9565132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10496979" y="872641"/>
            <a:ext cx="856328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932241" y="1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3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6527070-3FBA-446C-B0CB-3DDE8048D5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16/07/2019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03D9E91-D6AE-4ABB-8AA8-4180C20E26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3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cache.media.education.gouv.fr/file/SP5-MEN-11-4-2019/12/1/spe625_annexe_1105121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00124" y="567274"/>
            <a:ext cx="7772400" cy="22768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4900" b="1" dirty="0"/>
              <a:t>Histoire-Géographie EMC</a:t>
            </a:r>
            <a:br>
              <a:rPr lang="fr-FR" sz="4900" b="1" dirty="0"/>
            </a:br>
            <a:r>
              <a:rPr lang="fr-FR" sz="4900" dirty="0"/>
              <a:t>Nouveaux </a:t>
            </a:r>
            <a:r>
              <a:rPr lang="fr-FR" sz="4900" dirty="0" smtClean="0"/>
              <a:t>programmes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95600" y="3433564"/>
            <a:ext cx="6400800" cy="685808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Groupe des formateurs LP – Mai-juin 2019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297" t="9028" r="60156" b="77777"/>
          <a:stretch>
            <a:fillRect/>
          </a:stretch>
        </p:blipFill>
        <p:spPr bwMode="auto">
          <a:xfrm>
            <a:off x="3215640" y="4137660"/>
            <a:ext cx="58165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043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891" y="418011"/>
            <a:ext cx="6845860" cy="3683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0262" y="4282114"/>
            <a:ext cx="1025434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que les programmes soient faisables, il faut tisser </a:t>
            </a:r>
            <a:r>
              <a:rPr lang="fr-F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l’articulation entre histoire et géographie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Il y a une </a:t>
            </a:r>
            <a:r>
              <a:rPr lang="fr-F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cohérence chronologique et spatiale 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ces programmes (thématique commune : la mondialisation, même si ce n’est pas explicitement écrit). Il y a à la fois un </a:t>
            </a:r>
            <a:r>
              <a:rPr lang="fr-F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tissage horizontal et vertical 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faire entre les différents thèmes.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446751" y="1149531"/>
            <a:ext cx="3670663" cy="1763486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Une articulation cohérente 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1676401" y="256797"/>
          <a:ext cx="8844642" cy="5155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396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445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Thèmes  CAP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Notions  et mots-clés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3243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 smtClean="0"/>
                        <a:t>La France de la Révolution à la Ve République : l’affirmation</a:t>
                      </a:r>
                      <a:r>
                        <a:rPr lang="fr-FR" sz="2000" b="1" baseline="0" dirty="0" smtClean="0"/>
                        <a:t> démocratique </a:t>
                      </a:r>
                      <a:endParaRPr lang="fr-FR" sz="20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Monarchie Code civil, démocratie, </a:t>
                      </a:r>
                    </a:p>
                    <a:p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libertés individuelles et collectives,</a:t>
                      </a:r>
                    </a:p>
                    <a:p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laïcité,</a:t>
                      </a:r>
                      <a:r>
                        <a:rPr lang="fr-FR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épublique, suffrage universel.</a:t>
                      </a:r>
                    </a:p>
                    <a:p>
                      <a:endParaRPr lang="fr-FR" sz="2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7503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 smtClean="0"/>
                        <a:t>La France</a:t>
                      </a:r>
                      <a:r>
                        <a:rPr lang="fr-FR" sz="2000" b="1" baseline="0" dirty="0" smtClean="0"/>
                        <a:t> et la construction européenne depuis 1950</a:t>
                      </a:r>
                      <a:endParaRPr lang="fr-FR" sz="20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Euro,</a:t>
                      </a:r>
                      <a:r>
                        <a:rPr lang="fr-FR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libre circulation des capitaux, des biens et des personnes, </a:t>
                      </a:r>
                      <a:endParaRPr lang="fr-FR" sz="2000" dirty="0" smtClean="0">
                        <a:effectLst/>
                      </a:endParaRPr>
                    </a:p>
                    <a:p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Communauté économique européenne,</a:t>
                      </a:r>
                      <a:r>
                        <a:rPr lang="fr-FR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parlement européen</a:t>
                      </a:r>
                      <a:r>
                        <a:rPr lang="fr-FR" sz="2000" strike="sng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Union européenne</a:t>
                      </a:r>
                      <a:endParaRPr lang="fr-FR" sz="2000" dirty="0" smtClean="0">
                        <a:effectLst/>
                      </a:endParaRPr>
                    </a:p>
                    <a:p>
                      <a:endParaRPr lang="fr-FR" sz="20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9275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 smtClean="0"/>
                        <a:t>Transports et mobilités</a:t>
                      </a:r>
                      <a:endParaRPr lang="fr-FR" sz="20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acteurs, </a:t>
                      </a:r>
                      <a:r>
                        <a:rPr lang="fr-FR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mobilités des individus, révolution numérique, révolution des transports, plateformes multimodales</a:t>
                      </a:r>
                      <a:r>
                        <a:rPr lang="fr-FR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Câbles sous-marins.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9275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 smtClean="0"/>
                        <a:t>Espaces urbains : acteurs et enjeux </a:t>
                      </a:r>
                      <a:endParaRPr lang="fr-FR" sz="20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métropole, réseaux de villes, périurbanisation,</a:t>
                      </a:r>
                      <a:r>
                        <a:rPr lang="fr-FR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intercommunalités,</a:t>
                      </a:r>
                      <a:r>
                        <a:rPr lang="fr-FR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 communautés de communes ».</a:t>
                      </a:r>
                    </a:p>
                    <a:p>
                      <a:endParaRPr lang="fr-FR" sz="2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851" y="875210"/>
            <a:ext cx="7856386" cy="257338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18903" y="3918857"/>
            <a:ext cx="94966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programmes s’inscrivent dans la continuité du cycle 4, dans le réinvestissement et dans l’approfondissement des compétences 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332411" y="1319349"/>
            <a:ext cx="7837715" cy="6270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Virage 4"/>
          <p:cNvSpPr/>
          <p:nvPr/>
        </p:nvSpPr>
        <p:spPr>
          <a:xfrm>
            <a:off x="692331" y="1449977"/>
            <a:ext cx="457200" cy="4049486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49531" y="222069"/>
            <a:ext cx="9117875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Dans la continuité du cycle </a:t>
            </a:r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36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18903" y="2142309"/>
            <a:ext cx="9496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solidFill>
                  <a:srgbClr val="FF0000"/>
                </a:solidFill>
              </a:rPr>
              <a:t>LES  CAPACITES</a:t>
            </a:r>
            <a:endParaRPr lang="fr-FR" sz="8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93223" y="4297680"/>
            <a:ext cx="9026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Une entrée par les capacités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050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195" y="457200"/>
            <a:ext cx="5342710" cy="52904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69728" y="457200"/>
            <a:ext cx="51598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 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les </a:t>
            </a:r>
            <a:r>
              <a:rPr lang="fr-F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capacités mis en avant . </a:t>
            </a:r>
          </a:p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Deux 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tableaux les décrivent. </a:t>
            </a:r>
            <a:r>
              <a:rPr lang="fr-F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fr-FR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premier présente 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compétences générales en histoire et géographie, leur déclinaison (« items de compétences ») et les capacités associées à travailler sur l’ensemble du cycle de baccalauréat professionnel.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8195" y="1123406"/>
            <a:ext cx="1045028" cy="453281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49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515" y="411479"/>
            <a:ext cx="5355772" cy="55909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05749" y="809897"/>
            <a:ext cx="3840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Un accent est porté sur le numérique et des exemples de travaux sont proposés .</a:t>
            </a:r>
          </a:p>
          <a:p>
            <a:endParaRPr lang="fr-FR" sz="3200" b="1" dirty="0" smtClean="0">
              <a:solidFill>
                <a:srgbClr val="FF0000"/>
              </a:solidFill>
            </a:endParaRPr>
          </a:p>
          <a:p>
            <a:endParaRPr lang="fr-FR" sz="3200" b="1" dirty="0" smtClean="0">
              <a:solidFill>
                <a:srgbClr val="FF0000"/>
              </a:solidFill>
            </a:endParaRPr>
          </a:p>
          <a:p>
            <a:r>
              <a:rPr lang="fr-FR" sz="3200" b="1" dirty="0" smtClean="0">
                <a:solidFill>
                  <a:srgbClr val="FF0000"/>
                </a:solidFill>
              </a:rPr>
              <a:t>Importance conférée à l’oral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5878287" y="1685109"/>
            <a:ext cx="1018902" cy="509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5564777" y="2090057"/>
            <a:ext cx="1240972" cy="2233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5" idx="1"/>
          </p:cNvCxnSpPr>
          <p:nvPr/>
        </p:nvCxnSpPr>
        <p:spPr>
          <a:xfrm flipH="1">
            <a:off x="5721531" y="3318276"/>
            <a:ext cx="1084218" cy="218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22515" y="600891"/>
            <a:ext cx="1110342" cy="418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161211" y="600891"/>
            <a:ext cx="104502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502229" y="1939834"/>
            <a:ext cx="4376058" cy="3935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521823" y="4224203"/>
            <a:ext cx="404948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41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514" y="718458"/>
            <a:ext cx="5812972" cy="51990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01246" y="718458"/>
            <a:ext cx="414092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fr-FR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tableau détaille </a:t>
            </a:r>
            <a:r>
              <a:rPr lang="fr-FR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manière précise les capacités à travailler à l’intérieur de chacun de ces thèmes.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37360" y="718458"/>
            <a:ext cx="2390503" cy="330490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36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085" y="1201784"/>
            <a:ext cx="5725339" cy="51206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75211" y="1201783"/>
            <a:ext cx="1188720" cy="41801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090057" y="1075509"/>
            <a:ext cx="2368729" cy="41801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458788" y="1232263"/>
            <a:ext cx="1889762" cy="41801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014754" y="2685463"/>
            <a:ext cx="3984172" cy="2191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est obligatoire de traiter </a:t>
            </a:r>
            <a:r>
              <a:rPr lang="fr-FR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toutes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« 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notions et mots-clés 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 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capacités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 et « 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repères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 de chaque thème.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14754" y="662523"/>
            <a:ext cx="3363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éléments prescriptifs </a:t>
            </a:r>
            <a:endParaRPr lang="fr-FR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419702" y="5329646"/>
            <a:ext cx="3670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trois colonnes constituent les critères évaluables.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19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9691" y="4341925"/>
            <a:ext cx="834716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la partie « 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commentaire 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l’utilisation de tirets ne correspond nullement à un </a:t>
            </a:r>
            <a:r>
              <a:rPr lang="fr-F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pré-découpage 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séance du contenu.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696" y="344687"/>
            <a:ext cx="5839097" cy="290796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191793" y="344687"/>
            <a:ext cx="48071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 2" panose="05020102010507070707" pitchFamily="18" charset="2"/>
              </a:rPr>
              <a:t></a:t>
            </a:r>
            <a:r>
              <a:rPr lang="fr-FR" dirty="0" smtClean="0"/>
              <a:t>Le commentaire explicite les bornes temporelles et géographiques. Il s’agit d’une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guidance </a:t>
            </a:r>
          </a:p>
          <a:p>
            <a:endParaRPr lang="fr-FR" dirty="0"/>
          </a:p>
          <a:p>
            <a:r>
              <a:rPr lang="fr-FR" dirty="0" smtClean="0">
                <a:sym typeface="Wingdings 2" panose="05020102010507070707" pitchFamily="18" charset="2"/>
              </a:rPr>
              <a:t></a:t>
            </a:r>
            <a:r>
              <a:rPr lang="fr-FR" dirty="0" smtClean="0"/>
              <a:t>Il met en lumière les éléments à aborder.</a:t>
            </a:r>
          </a:p>
          <a:p>
            <a:endParaRPr lang="fr-FR" dirty="0" smtClean="0"/>
          </a:p>
          <a:p>
            <a:r>
              <a:rPr lang="fr-FR" dirty="0" smtClean="0">
                <a:sym typeface="Wingdings 2" panose="05020102010507070707" pitchFamily="18" charset="2"/>
              </a:rPr>
              <a:t></a:t>
            </a:r>
            <a:r>
              <a:rPr lang="fr-FR" dirty="0" smtClean="0"/>
              <a:t>L’enseignant est libre du choix des séances.</a:t>
            </a:r>
          </a:p>
          <a:p>
            <a:endParaRPr lang="fr-FR" dirty="0" smtClean="0"/>
          </a:p>
          <a:p>
            <a:r>
              <a:rPr lang="fr-FR" dirty="0" smtClean="0">
                <a:sym typeface="Wingdings 2" panose="05020102010507070707" pitchFamily="18" charset="2"/>
              </a:rPr>
              <a:t></a:t>
            </a:r>
            <a:r>
              <a:rPr lang="fr-FR" dirty="0" smtClean="0"/>
              <a:t>Les situations figées disparaissent. </a:t>
            </a:r>
          </a:p>
          <a:p>
            <a:endParaRPr lang="fr-FR" dirty="0" smtClean="0"/>
          </a:p>
          <a:p>
            <a:r>
              <a:rPr lang="fr-FR" dirty="0" smtClean="0">
                <a:sym typeface="Wingdings 2" panose="05020102010507070707" pitchFamily="18" charset="2"/>
              </a:rPr>
              <a:t></a:t>
            </a:r>
            <a:r>
              <a:rPr lang="fr-FR" dirty="0"/>
              <a:t>Une liberté pédagogique dans la mise en œuvre..</a:t>
            </a:r>
          </a:p>
        </p:txBody>
      </p:sp>
      <p:pic>
        <p:nvPicPr>
          <p:cNvPr id="3078" name="Picture 6" descr="attan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4330385"/>
            <a:ext cx="1652360" cy="137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8" name="Picture 44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"/>
          <a:stretch/>
        </p:blipFill>
        <p:spPr bwMode="auto">
          <a:xfrm>
            <a:off x="2280022" y="508000"/>
            <a:ext cx="6381377" cy="6235700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ZoneTexte 2"/>
          <p:cNvSpPr txBox="1"/>
          <p:nvPr/>
        </p:nvSpPr>
        <p:spPr>
          <a:xfrm>
            <a:off x="8871858" y="2204356"/>
            <a:ext cx="155121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Progressivité CAP- Bac Professionnel</a:t>
            </a:r>
          </a:p>
        </p:txBody>
      </p:sp>
    </p:spTree>
    <p:extLst>
      <p:ext uri="{BB962C8B-B14F-4D97-AF65-F5344CB8AC3E}">
        <p14:creationId xmlns:p14="http://schemas.microsoft.com/office/powerpoint/2010/main" val="12409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lubdesmediateurs.fr/wp-content/uploads/2013/03/Logos-EducNat-228x228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36" y="708660"/>
            <a:ext cx="4442458" cy="444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89074" y="209006"/>
            <a:ext cx="4049486" cy="1559001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>
                <a:solidFill>
                  <a:srgbClr val="FF0000"/>
                </a:solidFill>
              </a:rPr>
              <a:t>Programmes </a:t>
            </a:r>
            <a:br>
              <a:rPr lang="fr-FR" sz="4800" dirty="0" smtClean="0">
                <a:solidFill>
                  <a:srgbClr val="FF0000"/>
                </a:solidFill>
              </a:rPr>
            </a:b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44245" y="4843194"/>
            <a:ext cx="2939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https://cache.media.education.gouv.fr/file/SP5-MEN-11-4-2019/12/1/spe625_annexe_1105121.pdf</a:t>
            </a:r>
            <a:endParaRPr lang="fr-FR" dirty="0"/>
          </a:p>
        </p:txBody>
      </p:sp>
      <p:pic>
        <p:nvPicPr>
          <p:cNvPr id="2054" name="Picture 6" descr="Lien hypertex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42" y="321082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4"/>
          <a:stretch/>
        </p:blipFill>
        <p:spPr bwMode="auto">
          <a:xfrm>
            <a:off x="2180410" y="275356"/>
            <a:ext cx="5845990" cy="5987517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ZoneTexte 1"/>
          <p:cNvSpPr txBox="1"/>
          <p:nvPr/>
        </p:nvSpPr>
        <p:spPr>
          <a:xfrm>
            <a:off x="8356600" y="536613"/>
            <a:ext cx="20701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Progressivité CAP- Bac Professionnel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les compétences transversales ?  </a:t>
            </a:r>
          </a:p>
        </p:txBody>
      </p:sp>
      <p:sp>
        <p:nvSpPr>
          <p:cNvPr id="3" name="Ellipse 2"/>
          <p:cNvSpPr/>
          <p:nvPr/>
        </p:nvSpPr>
        <p:spPr>
          <a:xfrm>
            <a:off x="1828800" y="4457700"/>
            <a:ext cx="5156200" cy="10795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5486400" y="1583872"/>
            <a:ext cx="2870200" cy="296272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6921500" y="4997450"/>
            <a:ext cx="1574800" cy="0"/>
          </a:xfrm>
          <a:prstGeom prst="straightConnector1">
            <a:avLst/>
          </a:prstGeom>
          <a:ln w="793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496300" y="4874542"/>
            <a:ext cx="19304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Cf. le chef d’œuvre.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1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49408" y="1447800"/>
            <a:ext cx="8840792" cy="525780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Tx/>
              <a:buChar char="-"/>
            </a:pPr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b="1" dirty="0" smtClean="0"/>
              <a:t>démarches</a:t>
            </a:r>
            <a:r>
              <a:rPr lang="fr-FR" dirty="0" smtClean="0"/>
              <a:t> : </a:t>
            </a:r>
          </a:p>
          <a:p>
            <a:pPr marL="800100" lvl="1" indent="-342900" algn="l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Raisonnement inductif (situations, études de cas), </a:t>
            </a:r>
          </a:p>
          <a:p>
            <a:pPr marL="800100" lvl="1" indent="-342900" algn="l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Raisonnement déductif. </a:t>
            </a:r>
          </a:p>
          <a:p>
            <a:pPr marL="800100" lvl="1" indent="-342900" algn="l">
              <a:buFontTx/>
              <a:buChar char="-"/>
            </a:pPr>
            <a:endParaRPr lang="fr-FR" sz="10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100" dirty="0"/>
              <a:t>les </a:t>
            </a:r>
            <a:r>
              <a:rPr lang="fr-FR" sz="2100" b="1" dirty="0"/>
              <a:t>méthodes</a:t>
            </a:r>
            <a:r>
              <a:rPr lang="fr-FR" sz="2100" dirty="0"/>
              <a:t> : </a:t>
            </a:r>
          </a:p>
          <a:p>
            <a:pPr lvl="1" algn="l"/>
            <a:r>
              <a:rPr lang="fr-FR" sz="2000" dirty="0">
                <a:solidFill>
                  <a:schemeClr val="tx1"/>
                </a:solidFill>
              </a:rPr>
              <a:t>-     Travail sur documents, </a:t>
            </a:r>
          </a:p>
          <a:p>
            <a:pPr marL="800100" lvl="1" indent="-342900" algn="l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Démarche d’enquête (recherche), </a:t>
            </a:r>
          </a:p>
          <a:p>
            <a:pPr marL="800100" lvl="1" indent="-342900" algn="l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Récit (</a:t>
            </a:r>
            <a:r>
              <a:rPr lang="fr-FR" sz="2000" b="1" dirty="0">
                <a:solidFill>
                  <a:schemeClr val="tx1"/>
                </a:solidFill>
              </a:rPr>
              <a:t>oral</a:t>
            </a:r>
            <a:r>
              <a:rPr lang="fr-FR" sz="2000" dirty="0">
                <a:solidFill>
                  <a:schemeClr val="tx1"/>
                </a:solidFill>
              </a:rPr>
              <a:t>/écrit).</a:t>
            </a:r>
          </a:p>
          <a:p>
            <a:pPr marL="800100" lvl="1" indent="-342900" algn="l">
              <a:buFontTx/>
              <a:buChar char="-"/>
            </a:pPr>
            <a:endParaRPr lang="fr-FR" sz="10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dirty="0" smtClean="0"/>
              <a:t>les </a:t>
            </a:r>
            <a:r>
              <a:rPr lang="fr-FR" b="1" dirty="0" smtClean="0"/>
              <a:t>entrées</a:t>
            </a:r>
            <a:r>
              <a:rPr lang="fr-FR" dirty="0" smtClean="0"/>
              <a:t> :</a:t>
            </a:r>
          </a:p>
          <a:p>
            <a:pPr marL="800100" lvl="1" indent="-342900" algn="l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Libre choix des </a:t>
            </a:r>
            <a:r>
              <a:rPr lang="fr-FR" sz="2000" b="1" dirty="0">
                <a:solidFill>
                  <a:schemeClr val="tx1"/>
                </a:solidFill>
              </a:rPr>
              <a:t>acteurs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</a:p>
          <a:p>
            <a:pPr marL="800100" lvl="1" indent="-342900" algn="l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Libre choix des </a:t>
            </a:r>
            <a:r>
              <a:rPr lang="fr-FR" sz="2000" b="1" dirty="0">
                <a:solidFill>
                  <a:schemeClr val="tx1"/>
                </a:solidFill>
              </a:rPr>
              <a:t>lieux</a:t>
            </a:r>
            <a:r>
              <a:rPr lang="fr-FR" sz="2000" dirty="0">
                <a:solidFill>
                  <a:schemeClr val="tx1"/>
                </a:solidFill>
              </a:rPr>
              <a:t> (permettre l’exploitation des </a:t>
            </a:r>
            <a:r>
              <a:rPr lang="fr-FR" sz="2000" b="1" dirty="0">
                <a:solidFill>
                  <a:schemeClr val="tx1"/>
                </a:solidFill>
              </a:rPr>
              <a:t>archives locales</a:t>
            </a:r>
            <a:r>
              <a:rPr lang="fr-FR" sz="2000" dirty="0">
                <a:solidFill>
                  <a:schemeClr val="tx1"/>
                </a:solidFill>
              </a:rPr>
              <a:t>, des ressources des services éducatifs, des </a:t>
            </a:r>
            <a:r>
              <a:rPr lang="fr-FR" sz="2000" b="1" dirty="0">
                <a:solidFill>
                  <a:schemeClr val="tx1"/>
                </a:solidFill>
              </a:rPr>
              <a:t>musées</a:t>
            </a:r>
            <a:r>
              <a:rPr lang="fr-FR" sz="2000" dirty="0">
                <a:solidFill>
                  <a:schemeClr val="tx1"/>
                </a:solidFill>
              </a:rPr>
              <a:t>, des </a:t>
            </a:r>
            <a:r>
              <a:rPr lang="fr-FR" sz="2000" b="1" dirty="0">
                <a:solidFill>
                  <a:schemeClr val="tx1"/>
                </a:solidFill>
              </a:rPr>
              <a:t>expositions</a:t>
            </a:r>
            <a:r>
              <a:rPr lang="fr-FR" sz="2000" dirty="0">
                <a:solidFill>
                  <a:schemeClr val="tx1"/>
                </a:solidFill>
              </a:rPr>
              <a:t>…).</a:t>
            </a:r>
          </a:p>
          <a:p>
            <a:endParaRPr lang="fr-FR" sz="800" dirty="0"/>
          </a:p>
          <a:p>
            <a:pPr marL="342900" indent="-342900">
              <a:buFontTx/>
              <a:buChar char="-"/>
            </a:pPr>
            <a:r>
              <a:rPr lang="fr-FR" b="1" u="sng" dirty="0" smtClean="0">
                <a:solidFill>
                  <a:srgbClr val="FF0000"/>
                </a:solidFill>
              </a:rPr>
              <a:t>À condition que : </a:t>
            </a:r>
          </a:p>
          <a:p>
            <a:pPr marL="800100" lvl="1" indent="-342900" algn="l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L’ensemble des </a:t>
            </a:r>
            <a:r>
              <a:rPr lang="fr-FR" sz="2000" b="1" dirty="0">
                <a:solidFill>
                  <a:schemeClr val="tx1"/>
                </a:solidFill>
              </a:rPr>
              <a:t>composantes du thème </a:t>
            </a:r>
            <a:r>
              <a:rPr lang="fr-FR" sz="2000" dirty="0">
                <a:solidFill>
                  <a:schemeClr val="tx1"/>
                </a:solidFill>
              </a:rPr>
              <a:t>aient été abordées. </a:t>
            </a:r>
          </a:p>
          <a:p>
            <a:pPr marL="800100" lvl="1" indent="-342900" algn="l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Les </a:t>
            </a:r>
            <a:r>
              <a:rPr lang="fr-FR" sz="2000" b="1" dirty="0">
                <a:solidFill>
                  <a:srgbClr val="FF0000"/>
                </a:solidFill>
              </a:rPr>
              <a:t>repères</a:t>
            </a:r>
            <a:r>
              <a:rPr lang="fr-FR" sz="2000" dirty="0">
                <a:solidFill>
                  <a:schemeClr val="tx1"/>
                </a:solidFill>
              </a:rPr>
              <a:t> aient été travaillés.</a:t>
            </a:r>
          </a:p>
          <a:p>
            <a:pPr marL="800100" lvl="1" indent="-342900" algn="l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Les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FF0000"/>
                </a:solidFill>
              </a:rPr>
              <a:t>capacités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aient été mises en œuvre. </a:t>
            </a:r>
          </a:p>
          <a:p>
            <a:pPr marL="800100" lvl="1" indent="-342900">
              <a:buFontTx/>
              <a:buChar char="-"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298700" y="445244"/>
            <a:ext cx="695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LIBERTE dans : 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37500" y="1790700"/>
            <a:ext cx="2159000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C’est la diversité des démarches et des méthodes qui permet d’éviter la lassitude et de répondre à la diversité des besoins.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818087" y="6128379"/>
            <a:ext cx="3459843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RESPONSABILITE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9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b="1" dirty="0"/>
              <a:t>Une articulation histoire-géographie autour des mondialisations : LA PREMIERE MONDIALISATION xv-</a:t>
            </a:r>
            <a:r>
              <a:rPr lang="fr-FR" sz="2000" b="1" dirty="0" err="1"/>
              <a:t>xviiie</a:t>
            </a:r>
            <a:r>
              <a:rPr lang="fr-FR" sz="2000" b="1" dirty="0"/>
              <a:t> et la mondialisation actuelle.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329399" y="1654175"/>
          <a:ext cx="7681376" cy="37669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40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406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3407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Histoire 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Circulations, colonisations et révolutions (XV-XVIII</a:t>
                      </a:r>
                      <a:r>
                        <a:rPr lang="fr-FR" sz="1600" baseline="30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siècles)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Géographie 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Production mondiale et circulation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des personnes, des biens et des informations 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171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L’expansion du monde connu (XV-XVIII</a:t>
                      </a:r>
                      <a:r>
                        <a:rPr lang="fr-FR" sz="1600" baseline="30000" dirty="0" smtClean="0"/>
                        <a:t>e</a:t>
                      </a:r>
                      <a:r>
                        <a:rPr lang="fr-FR" sz="1600" baseline="0" dirty="0" smtClean="0"/>
                        <a:t> siècle).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Des réseaux de production et d’échanges mondialisés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1118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L’ Amérique et l’Europe en révolution (des</a:t>
                      </a:r>
                      <a:r>
                        <a:rPr lang="fr-FR" sz="1600" baseline="0" dirty="0" smtClean="0"/>
                        <a:t> années 1760 à 1804).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Une circulation croissante mais diverse des personnes à l’échelle planétaire.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 flipV="1">
            <a:off x="5621451" y="3534966"/>
            <a:ext cx="1196065" cy="1"/>
          </a:xfrm>
          <a:prstGeom prst="straightConnector1">
            <a:avLst/>
          </a:prstGeom>
          <a:ln>
            <a:solidFill>
              <a:srgbClr val="8800D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5726563" y="4955722"/>
            <a:ext cx="1100135" cy="0"/>
          </a:xfrm>
          <a:prstGeom prst="straightConnector1">
            <a:avLst/>
          </a:prstGeom>
          <a:ln>
            <a:solidFill>
              <a:srgbClr val="8800D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838825" y="3684984"/>
            <a:ext cx="806563" cy="952331"/>
          </a:xfrm>
          <a:prstGeom prst="straightConnector1">
            <a:avLst/>
          </a:prstGeom>
          <a:ln>
            <a:solidFill>
              <a:srgbClr val="8800D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5838825" y="3704034"/>
            <a:ext cx="725601" cy="933281"/>
          </a:xfrm>
          <a:prstGeom prst="straightConnector1">
            <a:avLst/>
          </a:prstGeom>
          <a:ln>
            <a:solidFill>
              <a:srgbClr val="8800D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>
            <a:off x="5720444" y="3799200"/>
            <a:ext cx="6119" cy="83811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6720556" y="3846825"/>
            <a:ext cx="0" cy="86677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881438" y="5819775"/>
            <a:ext cx="486727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Enjeux : faire des liens pour mieux apprendre.</a:t>
            </a:r>
          </a:p>
        </p:txBody>
      </p:sp>
    </p:spTree>
    <p:extLst>
      <p:ext uri="{BB962C8B-B14F-4D97-AF65-F5344CB8AC3E}">
        <p14:creationId xmlns:p14="http://schemas.microsoft.com/office/powerpoint/2010/main" val="420034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HISTOIRE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329401" y="1886859"/>
          <a:ext cx="7881399" cy="27803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881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209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Histoire 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Circulations, colonisations et révolutions (XV-XVIII</a:t>
                      </a:r>
                      <a:r>
                        <a:rPr lang="fr-FR" sz="1600" baseline="30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siècles)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740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L’expansion du monde connu (XV-XVIII</a:t>
                      </a:r>
                      <a:r>
                        <a:rPr lang="fr-FR" sz="1600" baseline="30000" dirty="0" smtClean="0"/>
                        <a:t>e</a:t>
                      </a:r>
                      <a:r>
                        <a:rPr lang="fr-FR" sz="1600" baseline="0" dirty="0" smtClean="0"/>
                        <a:t> siècle).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119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L’ Amérique et l’Europe en révolution (des</a:t>
                      </a:r>
                      <a:r>
                        <a:rPr lang="fr-FR" sz="1600" baseline="0" dirty="0" smtClean="0"/>
                        <a:t> années 1760 à 1804).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9703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Thème complémentaire  : </a:t>
                      </a:r>
                      <a:r>
                        <a:rPr lang="fr-FR" sz="1400" dirty="0" smtClean="0"/>
                        <a:t>« 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Métiers, compagnons, compagnonnage et chef d’œuvre au XIX</a:t>
                      </a:r>
                      <a:r>
                        <a:rPr lang="fr-FR" sz="16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siècle ».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Accolade fermante 4"/>
          <p:cNvSpPr/>
          <p:nvPr/>
        </p:nvSpPr>
        <p:spPr>
          <a:xfrm>
            <a:off x="7887800" y="2673670"/>
            <a:ext cx="194872" cy="104388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1664" y="1628800"/>
            <a:ext cx="7287344" cy="2880320"/>
          </a:xfrm>
        </p:spPr>
        <p:txBody>
          <a:bodyPr>
            <a:normAutofit/>
          </a:bodyPr>
          <a:lstStyle/>
          <a:p>
            <a:r>
              <a:rPr lang="fr-FR" sz="6600" dirty="0"/>
              <a:t>DU PROGRAMME A L’ACTIVITE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b="1" dirty="0"/>
              <a:t>L’Amérique et l’Europe en révolution (des années 1760 à 1804</a:t>
            </a:r>
          </a:p>
        </p:txBody>
      </p:sp>
      <p:pic>
        <p:nvPicPr>
          <p:cNvPr id="4" name="Image 3" descr="Résultat de recherche d'images pour &quot;ministère de l'éducation nationale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" r="10255"/>
          <a:stretch>
            <a:fillRect/>
          </a:stretch>
        </p:blipFill>
        <p:spPr bwMode="auto">
          <a:xfrm>
            <a:off x="1703513" y="908721"/>
            <a:ext cx="11525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ésultat de recherche d'images pour &quot;academie amiens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645024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703512" y="2708920"/>
            <a:ext cx="1152128" cy="5539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Région académique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Hauts-de-France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2557" y="1651061"/>
            <a:ext cx="9601200" cy="1485900"/>
          </a:xfrm>
        </p:spPr>
        <p:txBody>
          <a:bodyPr/>
          <a:lstStyle/>
          <a:p>
            <a:pPr algn="ctr"/>
            <a:r>
              <a:rPr lang="fr-FR" dirty="0" smtClean="0"/>
              <a:t>Formations Histoire-</a:t>
            </a:r>
            <a:r>
              <a:rPr lang="fr-FR" dirty="0"/>
              <a:t>G</a:t>
            </a:r>
            <a:r>
              <a:rPr lang="fr-FR" dirty="0" smtClean="0"/>
              <a:t>éographie-EMC</a:t>
            </a:r>
            <a:br>
              <a:rPr lang="fr-FR" dirty="0" smtClean="0"/>
            </a:br>
            <a:r>
              <a:rPr lang="fr-FR" dirty="0" smtClean="0"/>
              <a:t>Nouveaux programmes 2019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4460" y="3230880"/>
            <a:ext cx="9601200" cy="3200400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/>
              <a:t>Objectifs de la journée </a:t>
            </a:r>
            <a:r>
              <a:rPr lang="fr-FR" b="1" dirty="0" smtClean="0"/>
              <a:t>:</a:t>
            </a:r>
          </a:p>
          <a:p>
            <a:pPr marL="0" indent="0" algn="ctr">
              <a:buNone/>
            </a:pPr>
            <a:endParaRPr lang="fr-FR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/>
              <a:t>Place de l’histoire-géographie-EMC dans le cadre de la TVP</a:t>
            </a:r>
            <a:endParaRPr lang="fr-FR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fr-FR" b="1" dirty="0"/>
              <a:t>Expliciter les programmes, distinguer ce qui est nouveau de ce que l’on peut réinvestir</a:t>
            </a:r>
            <a:endParaRPr lang="fr-FR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fr-FR" b="1" dirty="0"/>
              <a:t>Présenter des démarches possibles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Evaluer les </a:t>
            </a:r>
            <a:r>
              <a:rPr lang="fr-FR" b="1" dirty="0" smtClean="0"/>
              <a:t>besoins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14899" y="365760"/>
            <a:ext cx="2461262" cy="128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7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2674" y="300447"/>
            <a:ext cx="8856617" cy="63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PRECONISATIONS </a:t>
            </a:r>
            <a:br>
              <a:rPr lang="fr-FR" dirty="0" smtClean="0"/>
            </a:br>
            <a:r>
              <a:rPr lang="fr-FR" dirty="0" smtClean="0"/>
              <a:t>Répartition des heures disciplinaires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Division par deux du total attribué à l’histoire-géographie et aux lettres</a:t>
            </a:r>
          </a:p>
          <a:p>
            <a:r>
              <a:rPr lang="fr-FR" sz="3200" dirty="0" smtClean="0"/>
              <a:t>Division par deux histoire et géographie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sz="3200" b="1" dirty="0" smtClean="0">
                <a:solidFill>
                  <a:schemeClr val="tx1"/>
                </a:solidFill>
              </a:rPr>
              <a:t>Egalite </a:t>
            </a:r>
            <a:r>
              <a:rPr lang="fr-FR" sz="3200" b="1" dirty="0">
                <a:solidFill>
                  <a:schemeClr val="tx1"/>
                </a:solidFill>
              </a:rPr>
              <a:t>histoire et </a:t>
            </a:r>
            <a:r>
              <a:rPr lang="fr-FR" sz="3200" b="1" dirty="0" smtClean="0">
                <a:solidFill>
                  <a:schemeClr val="tx1"/>
                </a:solidFill>
              </a:rPr>
              <a:t>géographie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sz="3200" b="1" dirty="0" smtClean="0">
                <a:solidFill>
                  <a:schemeClr val="tx1"/>
                </a:solidFill>
              </a:rPr>
              <a:t>Egalité histoire-géographie-lettres</a:t>
            </a:r>
            <a:endParaRPr lang="fr-F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Seconde bac pro </a:t>
            </a:r>
            <a:br>
              <a:rPr lang="fr-FR" dirty="0" smtClean="0"/>
            </a:br>
            <a:r>
              <a:rPr lang="fr-FR" dirty="0" smtClean="0"/>
              <a:t>45 heures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4</a:t>
            </a:r>
            <a:r>
              <a:rPr lang="fr-FR" dirty="0" smtClean="0"/>
              <a:t> thèmes à 10 heures</a:t>
            </a:r>
          </a:p>
          <a:p>
            <a:r>
              <a:rPr lang="fr-FR" dirty="0" smtClean="0"/>
              <a:t>1 thème à 5 heures (Métiers, compagnons, compagnonnage et chef-d'œuvre au XIXème siècle)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72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CAP </a:t>
            </a:r>
            <a:br>
              <a:rPr lang="fr-FR" dirty="0" smtClean="0"/>
            </a:br>
            <a:r>
              <a:rPr lang="fr-FR" dirty="0" smtClean="0"/>
              <a:t>41,25 heures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4 thèmes</a:t>
            </a:r>
          </a:p>
          <a:p>
            <a:r>
              <a:rPr lang="fr-FR" dirty="0" smtClean="0"/>
              <a:t>Donc environ 10 heures (évaluation comprise) </a:t>
            </a:r>
            <a:r>
              <a:rPr lang="fr-FR" dirty="0"/>
              <a:t>par thème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11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EMC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3581400"/>
          </a:xfrm>
        </p:spPr>
        <p:txBody>
          <a:bodyPr/>
          <a:lstStyle/>
          <a:p>
            <a:r>
              <a:rPr lang="fr-FR" dirty="0" smtClean="0"/>
              <a:t>2/3 du volume horaire environ 10 heures pour le 1</a:t>
            </a:r>
            <a:r>
              <a:rPr lang="fr-FR" baseline="30000" dirty="0" smtClean="0"/>
              <a:t>er</a:t>
            </a:r>
            <a:r>
              <a:rPr lang="fr-FR" dirty="0" smtClean="0"/>
              <a:t> objet d’étude</a:t>
            </a:r>
          </a:p>
          <a:p>
            <a:r>
              <a:rPr lang="fr-FR" dirty="0" smtClean="0"/>
              <a:t>1/3 du volume horaire environ 5 heures pour le 2</a:t>
            </a:r>
            <a:r>
              <a:rPr lang="fr-FR" baseline="30000" dirty="0" smtClean="0"/>
              <a:t>ème</a:t>
            </a:r>
            <a:r>
              <a:rPr lang="fr-FR" dirty="0" smtClean="0"/>
              <a:t> objet d’étude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/>
              <a:t>Education aux médias et à l’information est abordée dans chaque thème, elle peut constituer le fil directeur du traitement du thème ou faire l’objet d’approfondissement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103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395" y="1658011"/>
            <a:ext cx="5111500" cy="41418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400800" y="1402616"/>
            <a:ext cx="4140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</a:rPr>
              <a:t>L’esprit des programmes </a:t>
            </a:r>
            <a:endParaRPr lang="fr-FR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RÃ©sultat de recherche d'images pour &quot;programm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89" y="3099336"/>
            <a:ext cx="3170646" cy="35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7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TM10001105[[fn=Rogner]]</Template>
  <TotalTime>311</TotalTime>
  <Words>707</Words>
  <Application>Microsoft Office PowerPoint</Application>
  <PresentationFormat>Personnalisé</PresentationFormat>
  <Paragraphs>116</Paragraphs>
  <Slides>24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Crop</vt:lpstr>
      <vt:lpstr>pages de contenus</vt:lpstr>
      <vt:lpstr>1_Thème Office</vt:lpstr>
      <vt:lpstr> Histoire-Géographie EMC Nouveaux programmes </vt:lpstr>
      <vt:lpstr>Programmes  </vt:lpstr>
      <vt:lpstr>Formations Histoire-Géographie-EMC Nouveaux programmes 2019</vt:lpstr>
      <vt:lpstr>Présentation PowerPoint</vt:lpstr>
      <vt:lpstr>PRECONISATIONS  Répartition des heures disciplinaires</vt:lpstr>
      <vt:lpstr>Seconde bac pro  45 heures </vt:lpstr>
      <vt:lpstr>CAP  41,25 heures</vt:lpstr>
      <vt:lpstr>EMC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articulation histoire-géographie autour des mondialisations : LA PREMIERE MONDIALISATION xv-xviiie et la mondialisation actuelle.</vt:lpstr>
      <vt:lpstr>HISTOIRE</vt:lpstr>
      <vt:lpstr>DU PROGRAMME A L’ACTIVITE L’Amérique et l’Europe en révolution (des années 1760 à 1804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WELYKYJ</dc:creator>
  <cp:lastModifiedBy>o</cp:lastModifiedBy>
  <cp:revision>50</cp:revision>
  <dcterms:created xsi:type="dcterms:W3CDTF">2019-04-27T13:34:30Z</dcterms:created>
  <dcterms:modified xsi:type="dcterms:W3CDTF">2019-07-16T12:07:55Z</dcterms:modified>
</cp:coreProperties>
</file>