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4" r:id="rId2"/>
    <p:sldMasterId id="2147483691" r:id="rId3"/>
  </p:sldMasterIdLst>
  <p:notesMasterIdLst>
    <p:notesMasterId r:id="rId9"/>
  </p:notesMasterIdLst>
  <p:sldIdLst>
    <p:sldId id="560" r:id="rId4"/>
    <p:sldId id="281" r:id="rId5"/>
    <p:sldId id="542" r:id="rId6"/>
    <p:sldId id="544" r:id="rId7"/>
    <p:sldId id="54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>
        <p:scale>
          <a:sx n="110" d="100"/>
          <a:sy n="110" d="100"/>
        </p:scale>
        <p:origin x="-64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02993-EA31-4FD4-908A-C50F4C4BB25C}" type="datetimeFigureOut">
              <a:rPr lang="fr-FR" smtClean="0"/>
              <a:t>16/07/2019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88A5F-2185-4BF8-B86A-D2B9CAF97A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54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77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40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(tableau constitué à partir de l’ouvrage de S. Kahn, histoire</a:t>
            </a:r>
            <a:r>
              <a:rPr lang="fr-FR" baseline="0" dirty="0" smtClean="0"/>
              <a:t> de la construction européenne, PUF, 2018. 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23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5817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236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707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69379"/>
            <a:ext cx="10509249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497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8364" y="69692"/>
            <a:ext cx="10672216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903111" y="1494531"/>
            <a:ext cx="10564088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3111" y="5367338"/>
            <a:ext cx="10564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827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454146" y="976321"/>
            <a:ext cx="10526183" cy="243389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4145" y="3472208"/>
            <a:ext cx="10128253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409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3315" y="3283200"/>
            <a:ext cx="7863635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 smtClean="0"/>
              <a:t>Contacts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54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6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52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03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65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66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79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74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60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24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21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6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3867" y="1"/>
            <a:ext cx="10508533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3867" y="1476022"/>
            <a:ext cx="105085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931847" y="1295400"/>
            <a:ext cx="9565132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10496979" y="872641"/>
            <a:ext cx="856328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932241" y="1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3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527070-3FBA-446C-B0CB-3DDE8048D5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16/07/2019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03D9E91-D6AE-4ABB-8AA8-4180C20E26D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3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cache.media.education.gouv.fr/file/SP5-MEN-11-4-2019/12/1/spe625_annexe_1105121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00124" y="567274"/>
            <a:ext cx="8173936" cy="22768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4900" b="1" dirty="0"/>
              <a:t>Histoire-Géographie EMC</a:t>
            </a:r>
            <a:br>
              <a:rPr lang="fr-FR" sz="4900" b="1" dirty="0"/>
            </a:br>
            <a:r>
              <a:rPr lang="fr-FR" sz="4900" dirty="0"/>
              <a:t>Nouveaux </a:t>
            </a:r>
            <a:r>
              <a:rPr lang="fr-FR" sz="4900" dirty="0" smtClean="0"/>
              <a:t>programmes</a:t>
            </a:r>
            <a:br>
              <a:rPr lang="fr-FR" sz="4900" dirty="0" smtClean="0"/>
            </a:br>
            <a:r>
              <a:rPr lang="fr-FR" sz="3600" dirty="0" smtClean="0"/>
              <a:t>CAP Thème 2 : </a:t>
            </a:r>
            <a:br>
              <a:rPr lang="fr-FR" sz="3600" dirty="0" smtClean="0"/>
            </a:br>
            <a:r>
              <a:rPr lang="fr-FR" sz="3100" dirty="0" smtClean="0">
                <a:solidFill>
                  <a:srgbClr val="000000"/>
                </a:solidFill>
                <a:ea typeface="Times"/>
                <a:cs typeface="Arial"/>
              </a:rPr>
              <a:t>La </a:t>
            </a:r>
            <a:r>
              <a:rPr lang="fr-FR" sz="3100" dirty="0">
                <a:solidFill>
                  <a:srgbClr val="000000"/>
                </a:solidFill>
                <a:ea typeface="Times"/>
                <a:cs typeface="Arial"/>
              </a:rPr>
              <a:t>France et la construction européenne depuis </a:t>
            </a:r>
            <a:r>
              <a:rPr lang="fr-FR" sz="3100" dirty="0" smtClean="0">
                <a:solidFill>
                  <a:srgbClr val="000000"/>
                </a:solidFill>
                <a:ea typeface="Times"/>
                <a:cs typeface="Arial"/>
              </a:rPr>
              <a:t>1950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5600" y="3433564"/>
            <a:ext cx="6400800" cy="685808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Groupe des formateurs LP – Mai-juin 2019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297" t="9028" r="60156" b="77777"/>
          <a:stretch>
            <a:fillRect/>
          </a:stretch>
        </p:blipFill>
        <p:spPr bwMode="auto">
          <a:xfrm>
            <a:off x="3215640" y="4137660"/>
            <a:ext cx="58165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04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lubdesmediateurs.fr/wp-content/uploads/2013/03/Logos-EducNat-228x228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6" y="708660"/>
            <a:ext cx="4442458" cy="444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89074" y="209006"/>
            <a:ext cx="4049486" cy="1559001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Programmes </a:t>
            </a:r>
            <a:br>
              <a:rPr lang="fr-FR" sz="4800" dirty="0" smtClean="0">
                <a:solidFill>
                  <a:srgbClr val="FF0000"/>
                </a:solidFill>
              </a:rPr>
            </a:b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44245" y="4843194"/>
            <a:ext cx="2939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https://cache.media.education.gouv.fr/file/SP5-MEN-11-4-2019/12/1/spe625_annexe_1105121.pdf</a:t>
            </a:r>
            <a:endParaRPr lang="fr-FR" dirty="0"/>
          </a:p>
        </p:txBody>
      </p:sp>
      <p:pic>
        <p:nvPicPr>
          <p:cNvPr id="2054" name="Picture 6" descr="Lien hypertex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42" y="321082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L’ENSEMBLE DES PROGRAMMES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010145" y="1499357"/>
          <a:ext cx="7983298" cy="4646610"/>
        </p:xfrm>
        <a:graphic>
          <a:graphicData uri="http://schemas.openxmlformats.org/drawingml/2006/table">
            <a:tbl>
              <a:tblPr firstRow="1" firstCol="1" bandRow="1"/>
              <a:tblGrid>
                <a:gridCol w="1283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7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526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6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Histoire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La France depuis 1789 : de l’affirmation démocratique à la construction européenne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Géographie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Transports, mobilités et </a:t>
                      </a:r>
                      <a:r>
                        <a:rPr lang="fr-FR" sz="1600" b="1" i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espaces urbains</a:t>
                      </a:r>
                      <a:endParaRPr lang="fr-FR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62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Thème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La France de la Révolution française à la V</a:t>
                      </a:r>
                      <a:r>
                        <a:rPr lang="fr-FR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e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 République : l’affirmation démocratique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Transports </a:t>
                      </a: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et mobilités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Thème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 </a:t>
                      </a:r>
                      <a:endParaRPr lang="fr-FR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La 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France et la construction européenne depuis 1950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 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Espaces urbains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"/>
                          <a:cs typeface="Arial"/>
                        </a:rPr>
                        <a:t> : acteurs et enjeux 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481403" y="5974458"/>
            <a:ext cx="1888761" cy="646331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EMC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924206" y="4172050"/>
            <a:ext cx="271322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Echelle mondiale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635648" y="5467267"/>
            <a:ext cx="329033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 l’échelle du territoire national 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036040" y="4172051"/>
            <a:ext cx="779489" cy="849655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>
            <a:off x="5931108" y="5336498"/>
            <a:ext cx="1020580" cy="0"/>
          </a:xfrm>
          <a:prstGeom prst="straightConnector1">
            <a:avLst/>
          </a:prstGeom>
          <a:ln w="53975">
            <a:solidFill>
              <a:srgbClr val="FFFF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6036040" y="4249606"/>
            <a:ext cx="915649" cy="796977"/>
          </a:xfrm>
          <a:prstGeom prst="straightConnector1">
            <a:avLst/>
          </a:prstGeom>
          <a:ln w="53975">
            <a:solidFill>
              <a:srgbClr val="FFFF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1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1524000" y="1588485"/>
          <a:ext cx="9144000" cy="3574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74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65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1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1950 : CECA : mutualisation des politiques publiques charbonnières et sidérurgiques. 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1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1957 : CEE : mutualisation des politiques commerciales, douanières et agricoles.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1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1987 : Acte unique: mutualisation des territoires économiques, des frontières, des normes de production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1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1992 : 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effectLst/>
                        </a:rPr>
                        <a:t>Union Européenne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: 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mutualisation des parts de souveraineté (monétaire, policière, militaire, diplomatique, judiciaire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  <a:effectLst/>
                        </a:rPr>
                        <a:t>), marché unique.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2007</a:t>
                      </a:r>
                      <a:r>
                        <a:rPr lang="fr-FR" sz="20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: traité de Lisbonne : mutualisation des souverainetés 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874001" y="1588484"/>
            <a:ext cx="279399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Mutualisations sectorielles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8940800" y="1957817"/>
            <a:ext cx="0" cy="2710717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874000" y="4668534"/>
            <a:ext cx="26289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Mutualisation des souverainetés</a:t>
            </a:r>
          </a:p>
        </p:txBody>
      </p:sp>
      <p:sp>
        <p:nvSpPr>
          <p:cNvPr id="10" name="Ellipse 9"/>
          <p:cNvSpPr/>
          <p:nvPr/>
        </p:nvSpPr>
        <p:spPr>
          <a:xfrm>
            <a:off x="9029699" y="3014724"/>
            <a:ext cx="1638301" cy="596900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Une révolution 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000000"/>
                </a:solidFill>
                <a:ea typeface="Times"/>
                <a:cs typeface="Arial"/>
              </a:rPr>
              <a:t>La France et la construction européenne depuis 1950.  les enjeux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89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9400" y="2"/>
            <a:ext cx="7881400" cy="749299"/>
          </a:xfrm>
        </p:spPr>
        <p:txBody>
          <a:bodyPr/>
          <a:lstStyle/>
          <a:p>
            <a:r>
              <a:rPr lang="fr-FR" dirty="0" smtClean="0"/>
              <a:t>Une triple crise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1619726" y="812800"/>
          <a:ext cx="9048274" cy="604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58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158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66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94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Crise politique et démocratique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depuis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Crise économique et sociale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depuis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Crise géopolitique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depuis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5093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-Montée des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eurosceptiques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et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populistes</a:t>
                      </a: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Déficit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démocratique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 : le traité de Lisbonne a été adopté 4 ans après que le traité constitutionnel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ait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été refusé en France et aux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Pays-Bas :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sentiment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de trahison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démocratique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Ex :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Brexit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en 2016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- Volonté de certains partis de transformer l’Europe de l’intérieur en remettant en cause les valeurs de l’Union européenne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(Hongrie de V.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  <a:effectLst/>
                        </a:rPr>
                        <a:t>Orban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Chômage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, déclassement, précarité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des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États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en difficulté (cf. Grèce, Espagne, Portugal, Irlande…) : crise des dettes souveraines (cf. dettes liées à l’intégration européenne…) . </a:t>
                      </a: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-Les États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se sont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endettés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 pour sauver les banques en 2008 mais ensuite il a fallu faire des économies drastiques (Cf. Grèce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=== &gt;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Nouvelles disparités N/S et maintien des clivages E/O</a:t>
                      </a:r>
                      <a:endParaRPr lang="fr-FR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Défis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 liés à l’attraction migratoire bien que l’UE accueille peu de migrants. Des tensions entre les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États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sur la politique à suivre. 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La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Russie :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nationalisme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 en situation de confrontation </a:t>
                      </a: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avec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l’Union Européenne.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De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nouvelles menaces 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(es attentats de djihadistes)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 Quelle politique de défense 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à l’heure du désengagement américain ? 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293100" y="6057900"/>
            <a:ext cx="191770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Des défis internes et externes.</a:t>
            </a:r>
          </a:p>
        </p:txBody>
      </p:sp>
    </p:spTree>
    <p:extLst>
      <p:ext uri="{BB962C8B-B14F-4D97-AF65-F5344CB8AC3E}">
        <p14:creationId xmlns:p14="http://schemas.microsoft.com/office/powerpoint/2010/main" val="24057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TM10001105[[fn=Rogner]]</Template>
  <TotalTime>327</TotalTime>
  <Words>145</Words>
  <Application>Microsoft Office PowerPoint</Application>
  <PresentationFormat>Personnalisé</PresentationFormat>
  <Paragraphs>61</Paragraphs>
  <Slides>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Crop</vt:lpstr>
      <vt:lpstr>pages de contenus</vt:lpstr>
      <vt:lpstr>1_Thème Office</vt:lpstr>
      <vt:lpstr> Histoire-Géographie EMC Nouveaux programmes CAP Thème 2 :  La France et la construction européenne depuis 1950 </vt:lpstr>
      <vt:lpstr>Programmes  </vt:lpstr>
      <vt:lpstr>L’ENSEMBLE DES PROGRAMMES</vt:lpstr>
      <vt:lpstr>La France et la construction européenne depuis 1950.  les enjeux</vt:lpstr>
      <vt:lpstr>Une triple crise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WELYKYJ</dc:creator>
  <cp:lastModifiedBy>o</cp:lastModifiedBy>
  <cp:revision>58</cp:revision>
  <dcterms:created xsi:type="dcterms:W3CDTF">2019-04-27T13:34:30Z</dcterms:created>
  <dcterms:modified xsi:type="dcterms:W3CDTF">2019-07-16T12:24:39Z</dcterms:modified>
</cp:coreProperties>
</file>