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6" r:id="rId2"/>
    <p:sldMasterId id="2147483672" r:id="rId3"/>
    <p:sldMasterId id="2147483678" r:id="rId4"/>
    <p:sldMasterId id="2147483684" r:id="rId5"/>
    <p:sldMasterId id="2147483691" r:id="rId6"/>
  </p:sldMasterIdLst>
  <p:notesMasterIdLst>
    <p:notesMasterId r:id="rId43"/>
  </p:notesMasterIdLst>
  <p:sldIdLst>
    <p:sldId id="560" r:id="rId7"/>
    <p:sldId id="281" r:id="rId8"/>
    <p:sldId id="540" r:id="rId9"/>
    <p:sldId id="539" r:id="rId10"/>
    <p:sldId id="510" r:id="rId11"/>
    <p:sldId id="521" r:id="rId12"/>
    <p:sldId id="522" r:id="rId13"/>
    <p:sldId id="532" r:id="rId14"/>
    <p:sldId id="524" r:id="rId15"/>
    <p:sldId id="525" r:id="rId16"/>
    <p:sldId id="526" r:id="rId17"/>
    <p:sldId id="527" r:id="rId18"/>
    <p:sldId id="528" r:id="rId19"/>
    <p:sldId id="529" r:id="rId20"/>
    <p:sldId id="530" r:id="rId21"/>
    <p:sldId id="256" r:id="rId22"/>
    <p:sldId id="257" r:id="rId23"/>
    <p:sldId id="258" r:id="rId24"/>
    <p:sldId id="260" r:id="rId25"/>
    <p:sldId id="270" r:id="rId26"/>
    <p:sldId id="261" r:id="rId27"/>
    <p:sldId id="278" r:id="rId28"/>
    <p:sldId id="273" r:id="rId29"/>
    <p:sldId id="277" r:id="rId30"/>
    <p:sldId id="275" r:id="rId31"/>
    <p:sldId id="274" r:id="rId32"/>
    <p:sldId id="263" r:id="rId33"/>
    <p:sldId id="264" r:id="rId34"/>
    <p:sldId id="265" r:id="rId35"/>
    <p:sldId id="266" r:id="rId36"/>
    <p:sldId id="272" r:id="rId37"/>
    <p:sldId id="267" r:id="rId38"/>
    <p:sldId id="268" r:id="rId39"/>
    <p:sldId id="269" r:id="rId40"/>
    <p:sldId id="279" r:id="rId41"/>
    <p:sldId id="280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18" autoAdjust="0"/>
    <p:restoredTop sz="94660"/>
  </p:normalViewPr>
  <p:slideViewPr>
    <p:cSldViewPr snapToGrid="0">
      <p:cViewPr>
        <p:scale>
          <a:sx n="110" d="100"/>
          <a:sy n="110" d="100"/>
        </p:scale>
        <p:origin x="-648" y="-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602993-EA31-4FD4-908A-C50F4C4BB25C}" type="datetimeFigureOut">
              <a:rPr lang="fr-FR" smtClean="0"/>
              <a:t>16/07/2019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088A5F-2185-4BF8-B86A-D2B9CAF97A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9544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7BDEA-8EA0-FE4F-8E67-406CE035A26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3386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7/16/2019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‹N°›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7/16/2019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7/16/2019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7/16/2019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3499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784" y="2125980"/>
            <a:ext cx="1036755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568" y="3840480"/>
            <a:ext cx="853798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30429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8646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856" y="1577340"/>
            <a:ext cx="530574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1518" y="1577340"/>
            <a:ext cx="530574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7/16/2019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8700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7/16/2019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6703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7/16/2019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088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83548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0764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7/16/2019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7/16/2019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67150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7/16/2019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79077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7/16/2019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89443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5167" y="2125980"/>
            <a:ext cx="1037190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30337" y="3840480"/>
            <a:ext cx="85415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79843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95095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10112" y="1577340"/>
            <a:ext cx="530797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4156" y="1577340"/>
            <a:ext cx="530797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7/16/2019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26918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7/16/2019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26171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7/16/2019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49433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6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1073152" y="1471083"/>
            <a:ext cx="10509249" cy="4598988"/>
          </a:xfrm>
        </p:spPr>
        <p:txBody>
          <a:bodyPr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Char char="■"/>
              <a:tabLst/>
              <a:defRPr>
                <a:solidFill>
                  <a:srgbClr val="683086"/>
                </a:solidFill>
              </a:defRPr>
            </a:lvl1pPr>
            <a:lvl2pPr marL="627063" marR="0" indent="-1698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 Italic"/>
              <a:buChar char="■"/>
              <a:tabLst/>
              <a:defRPr/>
            </a:lvl2pPr>
            <a:lvl3pPr marL="627063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3pPr>
            <a:lvl4pPr marL="627063" marR="0" indent="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"/>
              <a:buChar char="–"/>
              <a:tabLst/>
              <a:defRPr/>
            </a:lvl4pPr>
            <a:lvl5pPr marL="8064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5pPr>
          </a:lstStyle>
          <a:p>
            <a:pPr lvl="0"/>
            <a:r>
              <a:rPr lang="fr-FR" dirty="0" smtClean="0"/>
              <a:t> 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12360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ge de contenu avec texte et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1073867" y="1476297"/>
            <a:ext cx="10508533" cy="4525963"/>
          </a:xfrm>
        </p:spPr>
        <p:txBody>
          <a:bodyPr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Char char="■"/>
              <a:tabLst/>
              <a:defRPr>
                <a:solidFill>
                  <a:srgbClr val="683086"/>
                </a:solidFill>
              </a:defRPr>
            </a:lvl1pPr>
            <a:lvl2pPr marL="627063" marR="0" indent="-1698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 Italic"/>
              <a:buChar char="■"/>
              <a:tabLst/>
              <a:defRPr/>
            </a:lvl2pPr>
            <a:lvl3pPr marL="627063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3pPr>
            <a:lvl4pPr marL="627063" marR="0" indent="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"/>
              <a:buChar char="–"/>
              <a:tabLst/>
              <a:defRPr/>
            </a:lvl4pPr>
            <a:lvl5pPr marL="8064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5pPr>
          </a:lstStyle>
          <a:p>
            <a:pPr lvl="0"/>
            <a:r>
              <a:rPr lang="fr-FR" dirty="0" smtClean="0"/>
              <a:t> 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6707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7/16/2019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1073152" y="1469379"/>
            <a:ext cx="10509249" cy="4397375"/>
          </a:xfrm>
        </p:spPr>
        <p:txBody>
          <a:bodyPr/>
          <a:lstStyle>
            <a:lvl1pPr>
              <a:buClr>
                <a:srgbClr val="683086"/>
              </a:buCl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fr-FR" dirty="0" smtClean="0"/>
              <a:t> Cliquez pour modifier les styles du texte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04979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8364" y="69692"/>
            <a:ext cx="10672216" cy="828574"/>
          </a:xfrm>
        </p:spPr>
        <p:txBody>
          <a:bodyPr anchor="b">
            <a:normAutofit/>
          </a:bodyPr>
          <a:lstStyle>
            <a:lvl1pPr algn="l">
              <a:defRPr sz="3000" b="0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903111" y="1494531"/>
            <a:ext cx="10564088" cy="32330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903111" y="5367338"/>
            <a:ext cx="1056408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882735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de présentation ou d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454146" y="976321"/>
            <a:ext cx="10526183" cy="2433895"/>
          </a:xfrm>
        </p:spPr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54145" y="3472208"/>
            <a:ext cx="10128253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68308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74099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ge de fin -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463315" y="3283200"/>
            <a:ext cx="7863635" cy="2108160"/>
          </a:xfrm>
        </p:spPr>
        <p:txBody>
          <a:bodyPr anchor="t" anchorCtr="0">
            <a:normAutofit/>
          </a:bodyPr>
          <a:lstStyle>
            <a:lvl1pPr>
              <a:defRPr sz="1500" baseline="0"/>
            </a:lvl1pPr>
          </a:lstStyle>
          <a:p>
            <a:r>
              <a:rPr lang="fr-FR" dirty="0" smtClean="0"/>
              <a:t>Contacts :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85461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27070-3FBA-446C-B0CB-3DDE8048D5D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16/07/2019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D9E91-D6AE-4ABB-8AA8-4180C20E26D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7614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27070-3FBA-446C-B0CB-3DDE8048D5D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16/07/2019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D9E91-D6AE-4ABB-8AA8-4180C20E26D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1527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27070-3FBA-446C-B0CB-3DDE8048D5D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16/07/2019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D9E91-D6AE-4ABB-8AA8-4180C20E26D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1035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27070-3FBA-446C-B0CB-3DDE8048D5D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16/07/2019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D9E91-D6AE-4ABB-8AA8-4180C20E26D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2656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27070-3FBA-446C-B0CB-3DDE8048D5D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16/07/2019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D9E91-D6AE-4ABB-8AA8-4180C20E26D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6668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27070-3FBA-446C-B0CB-3DDE8048D5D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16/07/2019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D9E91-D6AE-4ABB-8AA8-4180C20E26D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179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7/16/2019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27070-3FBA-446C-B0CB-3DDE8048D5D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16/07/2019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D9E91-D6AE-4ABB-8AA8-4180C20E26D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7745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27070-3FBA-446C-B0CB-3DDE8048D5D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16/07/2019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D9E91-D6AE-4ABB-8AA8-4180C20E26D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1602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27070-3FBA-446C-B0CB-3DDE8048D5D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16/07/2019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D9E91-D6AE-4ABB-8AA8-4180C20E26D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6241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27070-3FBA-446C-B0CB-3DDE8048D5D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16/07/2019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D9E91-D6AE-4ABB-8AA8-4180C20E26D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6211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27070-3FBA-446C-B0CB-3DDE8048D5D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16/07/2019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D9E91-D6AE-4ABB-8AA8-4180C20E26D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962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7/16/2019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7/16/2019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7/16/2019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7/16/2019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7/16/2019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7/16/2019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5" r:id="rId12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51456" y="292553"/>
            <a:ext cx="6363757" cy="3314787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17" name="bk object 17"/>
          <p:cNvSpPr/>
          <p:nvPr/>
        </p:nvSpPr>
        <p:spPr>
          <a:xfrm>
            <a:off x="351456" y="292553"/>
            <a:ext cx="6363917" cy="3315039"/>
          </a:xfrm>
          <a:custGeom>
            <a:avLst/>
            <a:gdLst/>
            <a:ahLst/>
            <a:cxnLst/>
            <a:rect l="l" t="t" r="r" b="b"/>
            <a:pathLst>
              <a:path w="7888605" h="5172075">
                <a:moveTo>
                  <a:pt x="0" y="0"/>
                </a:moveTo>
                <a:lnTo>
                  <a:pt x="0" y="5171681"/>
                </a:lnTo>
                <a:lnTo>
                  <a:pt x="7888407" y="5171681"/>
                </a:lnTo>
                <a:lnTo>
                  <a:pt x="7888407" y="0"/>
                </a:lnTo>
                <a:lnTo>
                  <a:pt x="0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18" name="bk object 18"/>
          <p:cNvSpPr/>
          <p:nvPr/>
        </p:nvSpPr>
        <p:spPr>
          <a:xfrm>
            <a:off x="3008240" y="2998302"/>
            <a:ext cx="2647918" cy="609283"/>
          </a:xfrm>
          <a:custGeom>
            <a:avLst/>
            <a:gdLst/>
            <a:ahLst/>
            <a:cxnLst/>
            <a:rect l="l" t="t" r="r" b="b"/>
            <a:pathLst>
              <a:path w="3282315" h="950595">
                <a:moveTo>
                  <a:pt x="0" y="0"/>
                </a:moveTo>
                <a:lnTo>
                  <a:pt x="3282306" y="0"/>
                </a:lnTo>
                <a:lnTo>
                  <a:pt x="3282306" y="950211"/>
                </a:lnTo>
                <a:lnTo>
                  <a:pt x="0" y="95021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19" name="bk object 19"/>
          <p:cNvSpPr/>
          <p:nvPr/>
        </p:nvSpPr>
        <p:spPr>
          <a:xfrm>
            <a:off x="5881344" y="1940748"/>
            <a:ext cx="943087" cy="181930"/>
          </a:xfrm>
          <a:custGeom>
            <a:avLst/>
            <a:gdLst/>
            <a:ahLst/>
            <a:cxnLst/>
            <a:rect l="l" t="t" r="r" b="b"/>
            <a:pathLst>
              <a:path w="1169034" h="283845">
                <a:moveTo>
                  <a:pt x="0" y="0"/>
                </a:moveTo>
                <a:lnTo>
                  <a:pt x="1168778" y="0"/>
                </a:lnTo>
                <a:lnTo>
                  <a:pt x="1168778" y="283336"/>
                </a:lnTo>
                <a:lnTo>
                  <a:pt x="0" y="28333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20" name="bk object 20"/>
          <p:cNvSpPr/>
          <p:nvPr/>
        </p:nvSpPr>
        <p:spPr>
          <a:xfrm>
            <a:off x="6715214" y="292553"/>
            <a:ext cx="5112956" cy="2293462"/>
          </a:xfrm>
          <a:custGeom>
            <a:avLst/>
            <a:gdLst/>
            <a:ahLst/>
            <a:cxnLst/>
            <a:rect l="l" t="t" r="r" b="b"/>
            <a:pathLst>
              <a:path w="6337934" h="3578225">
                <a:moveTo>
                  <a:pt x="0" y="0"/>
                </a:moveTo>
                <a:lnTo>
                  <a:pt x="0" y="3577962"/>
                </a:lnTo>
                <a:lnTo>
                  <a:pt x="6337918" y="3577962"/>
                </a:lnTo>
                <a:lnTo>
                  <a:pt x="6337918" y="0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856" y="274320"/>
            <a:ext cx="1097741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856" y="1577340"/>
            <a:ext cx="1097741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022" y="6377940"/>
            <a:ext cx="390307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856" y="6377940"/>
            <a:ext cx="280533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1928" y="6377940"/>
            <a:ext cx="280533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4041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93019">
        <a:defRPr>
          <a:latin typeface="+mn-lt"/>
          <a:ea typeface="+mn-ea"/>
          <a:cs typeface="+mn-cs"/>
        </a:defRPr>
      </a:lvl2pPr>
      <a:lvl3pPr marL="586039">
        <a:defRPr>
          <a:latin typeface="+mn-lt"/>
          <a:ea typeface="+mn-ea"/>
          <a:cs typeface="+mn-cs"/>
        </a:defRPr>
      </a:lvl3pPr>
      <a:lvl4pPr marL="879058">
        <a:defRPr>
          <a:latin typeface="+mn-lt"/>
          <a:ea typeface="+mn-ea"/>
          <a:cs typeface="+mn-cs"/>
        </a:defRPr>
      </a:lvl4pPr>
      <a:lvl5pPr marL="1172078">
        <a:defRPr>
          <a:latin typeface="+mn-lt"/>
          <a:ea typeface="+mn-ea"/>
          <a:cs typeface="+mn-cs"/>
        </a:defRPr>
      </a:lvl5pPr>
      <a:lvl6pPr marL="1465097">
        <a:defRPr>
          <a:latin typeface="+mn-lt"/>
          <a:ea typeface="+mn-ea"/>
          <a:cs typeface="+mn-cs"/>
        </a:defRPr>
      </a:lvl6pPr>
      <a:lvl7pPr marL="1758117">
        <a:defRPr>
          <a:latin typeface="+mn-lt"/>
          <a:ea typeface="+mn-ea"/>
          <a:cs typeface="+mn-cs"/>
        </a:defRPr>
      </a:lvl7pPr>
      <a:lvl8pPr marL="2051136">
        <a:defRPr>
          <a:latin typeface="+mn-lt"/>
          <a:ea typeface="+mn-ea"/>
          <a:cs typeface="+mn-cs"/>
        </a:defRPr>
      </a:lvl8pPr>
      <a:lvl9pPr marL="234415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93019">
        <a:defRPr>
          <a:latin typeface="+mn-lt"/>
          <a:ea typeface="+mn-ea"/>
          <a:cs typeface="+mn-cs"/>
        </a:defRPr>
      </a:lvl2pPr>
      <a:lvl3pPr marL="586039">
        <a:defRPr>
          <a:latin typeface="+mn-lt"/>
          <a:ea typeface="+mn-ea"/>
          <a:cs typeface="+mn-cs"/>
        </a:defRPr>
      </a:lvl3pPr>
      <a:lvl4pPr marL="879058">
        <a:defRPr>
          <a:latin typeface="+mn-lt"/>
          <a:ea typeface="+mn-ea"/>
          <a:cs typeface="+mn-cs"/>
        </a:defRPr>
      </a:lvl4pPr>
      <a:lvl5pPr marL="1172078">
        <a:defRPr>
          <a:latin typeface="+mn-lt"/>
          <a:ea typeface="+mn-ea"/>
          <a:cs typeface="+mn-cs"/>
        </a:defRPr>
      </a:lvl5pPr>
      <a:lvl6pPr marL="1465097">
        <a:defRPr>
          <a:latin typeface="+mn-lt"/>
          <a:ea typeface="+mn-ea"/>
          <a:cs typeface="+mn-cs"/>
        </a:defRPr>
      </a:lvl6pPr>
      <a:lvl7pPr marL="1758117">
        <a:defRPr>
          <a:latin typeface="+mn-lt"/>
          <a:ea typeface="+mn-ea"/>
          <a:cs typeface="+mn-cs"/>
        </a:defRPr>
      </a:lvl7pPr>
      <a:lvl8pPr marL="2051136">
        <a:defRPr>
          <a:latin typeface="+mn-lt"/>
          <a:ea typeface="+mn-ea"/>
          <a:cs typeface="+mn-cs"/>
        </a:defRPr>
      </a:lvl8pPr>
      <a:lvl9pPr marL="2344156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2890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93202">
        <a:defRPr>
          <a:latin typeface="+mn-lt"/>
          <a:ea typeface="+mn-ea"/>
          <a:cs typeface="+mn-cs"/>
        </a:defRPr>
      </a:lvl2pPr>
      <a:lvl3pPr marL="586405">
        <a:defRPr>
          <a:latin typeface="+mn-lt"/>
          <a:ea typeface="+mn-ea"/>
          <a:cs typeface="+mn-cs"/>
        </a:defRPr>
      </a:lvl3pPr>
      <a:lvl4pPr marL="879607">
        <a:defRPr>
          <a:latin typeface="+mn-lt"/>
          <a:ea typeface="+mn-ea"/>
          <a:cs typeface="+mn-cs"/>
        </a:defRPr>
      </a:lvl4pPr>
      <a:lvl5pPr marL="1172809">
        <a:defRPr>
          <a:latin typeface="+mn-lt"/>
          <a:ea typeface="+mn-ea"/>
          <a:cs typeface="+mn-cs"/>
        </a:defRPr>
      </a:lvl5pPr>
      <a:lvl6pPr marL="1466012">
        <a:defRPr>
          <a:latin typeface="+mn-lt"/>
          <a:ea typeface="+mn-ea"/>
          <a:cs typeface="+mn-cs"/>
        </a:defRPr>
      </a:lvl6pPr>
      <a:lvl7pPr marL="1759214">
        <a:defRPr>
          <a:latin typeface="+mn-lt"/>
          <a:ea typeface="+mn-ea"/>
          <a:cs typeface="+mn-cs"/>
        </a:defRPr>
      </a:lvl7pPr>
      <a:lvl8pPr marL="2052417">
        <a:defRPr>
          <a:latin typeface="+mn-lt"/>
          <a:ea typeface="+mn-ea"/>
          <a:cs typeface="+mn-cs"/>
        </a:defRPr>
      </a:lvl8pPr>
      <a:lvl9pPr marL="234561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93202">
        <a:defRPr>
          <a:latin typeface="+mn-lt"/>
          <a:ea typeface="+mn-ea"/>
          <a:cs typeface="+mn-cs"/>
        </a:defRPr>
      </a:lvl2pPr>
      <a:lvl3pPr marL="586405">
        <a:defRPr>
          <a:latin typeface="+mn-lt"/>
          <a:ea typeface="+mn-ea"/>
          <a:cs typeface="+mn-cs"/>
        </a:defRPr>
      </a:lvl3pPr>
      <a:lvl4pPr marL="879607">
        <a:defRPr>
          <a:latin typeface="+mn-lt"/>
          <a:ea typeface="+mn-ea"/>
          <a:cs typeface="+mn-cs"/>
        </a:defRPr>
      </a:lvl4pPr>
      <a:lvl5pPr marL="1172809">
        <a:defRPr>
          <a:latin typeface="+mn-lt"/>
          <a:ea typeface="+mn-ea"/>
          <a:cs typeface="+mn-cs"/>
        </a:defRPr>
      </a:lvl5pPr>
      <a:lvl6pPr marL="1466012">
        <a:defRPr>
          <a:latin typeface="+mn-lt"/>
          <a:ea typeface="+mn-ea"/>
          <a:cs typeface="+mn-cs"/>
        </a:defRPr>
      </a:lvl6pPr>
      <a:lvl7pPr marL="1759214">
        <a:defRPr>
          <a:latin typeface="+mn-lt"/>
          <a:ea typeface="+mn-ea"/>
          <a:cs typeface="+mn-cs"/>
        </a:defRPr>
      </a:lvl7pPr>
      <a:lvl8pPr marL="2052417">
        <a:defRPr>
          <a:latin typeface="+mn-lt"/>
          <a:ea typeface="+mn-ea"/>
          <a:cs typeface="+mn-cs"/>
        </a:defRPr>
      </a:lvl8pPr>
      <a:lvl9pPr marL="2345619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0112" y="274320"/>
            <a:ext cx="1098202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0112" y="1577340"/>
            <a:ext cx="1098202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8763" y="6377940"/>
            <a:ext cx="390471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10112" y="6377940"/>
            <a:ext cx="280651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5617" y="6377940"/>
            <a:ext cx="280651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243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93202">
        <a:defRPr>
          <a:latin typeface="+mn-lt"/>
          <a:ea typeface="+mn-ea"/>
          <a:cs typeface="+mn-cs"/>
        </a:defRPr>
      </a:lvl2pPr>
      <a:lvl3pPr marL="586405">
        <a:defRPr>
          <a:latin typeface="+mn-lt"/>
          <a:ea typeface="+mn-ea"/>
          <a:cs typeface="+mn-cs"/>
        </a:defRPr>
      </a:lvl3pPr>
      <a:lvl4pPr marL="879607">
        <a:defRPr>
          <a:latin typeface="+mn-lt"/>
          <a:ea typeface="+mn-ea"/>
          <a:cs typeface="+mn-cs"/>
        </a:defRPr>
      </a:lvl4pPr>
      <a:lvl5pPr marL="1172809">
        <a:defRPr>
          <a:latin typeface="+mn-lt"/>
          <a:ea typeface="+mn-ea"/>
          <a:cs typeface="+mn-cs"/>
        </a:defRPr>
      </a:lvl5pPr>
      <a:lvl6pPr marL="1466012">
        <a:defRPr>
          <a:latin typeface="+mn-lt"/>
          <a:ea typeface="+mn-ea"/>
          <a:cs typeface="+mn-cs"/>
        </a:defRPr>
      </a:lvl6pPr>
      <a:lvl7pPr marL="1759214">
        <a:defRPr>
          <a:latin typeface="+mn-lt"/>
          <a:ea typeface="+mn-ea"/>
          <a:cs typeface="+mn-cs"/>
        </a:defRPr>
      </a:lvl7pPr>
      <a:lvl8pPr marL="2052417">
        <a:defRPr>
          <a:latin typeface="+mn-lt"/>
          <a:ea typeface="+mn-ea"/>
          <a:cs typeface="+mn-cs"/>
        </a:defRPr>
      </a:lvl8pPr>
      <a:lvl9pPr marL="234561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93202">
        <a:defRPr>
          <a:latin typeface="+mn-lt"/>
          <a:ea typeface="+mn-ea"/>
          <a:cs typeface="+mn-cs"/>
        </a:defRPr>
      </a:lvl2pPr>
      <a:lvl3pPr marL="586405">
        <a:defRPr>
          <a:latin typeface="+mn-lt"/>
          <a:ea typeface="+mn-ea"/>
          <a:cs typeface="+mn-cs"/>
        </a:defRPr>
      </a:lvl3pPr>
      <a:lvl4pPr marL="879607">
        <a:defRPr>
          <a:latin typeface="+mn-lt"/>
          <a:ea typeface="+mn-ea"/>
          <a:cs typeface="+mn-cs"/>
        </a:defRPr>
      </a:lvl4pPr>
      <a:lvl5pPr marL="1172809">
        <a:defRPr>
          <a:latin typeface="+mn-lt"/>
          <a:ea typeface="+mn-ea"/>
          <a:cs typeface="+mn-cs"/>
        </a:defRPr>
      </a:lvl5pPr>
      <a:lvl6pPr marL="1466012">
        <a:defRPr>
          <a:latin typeface="+mn-lt"/>
          <a:ea typeface="+mn-ea"/>
          <a:cs typeface="+mn-cs"/>
        </a:defRPr>
      </a:lvl6pPr>
      <a:lvl7pPr marL="1759214">
        <a:defRPr>
          <a:latin typeface="+mn-lt"/>
          <a:ea typeface="+mn-ea"/>
          <a:cs typeface="+mn-cs"/>
        </a:defRPr>
      </a:lvl7pPr>
      <a:lvl8pPr marL="2052417">
        <a:defRPr>
          <a:latin typeface="+mn-lt"/>
          <a:ea typeface="+mn-ea"/>
          <a:cs typeface="+mn-cs"/>
        </a:defRPr>
      </a:lvl8pPr>
      <a:lvl9pPr marL="2345619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073867" y="1"/>
            <a:ext cx="10508533" cy="12869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73867" y="1476022"/>
            <a:ext cx="1050853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 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cxnSp>
        <p:nvCxnSpPr>
          <p:cNvPr id="13" name="Connecteur droit 12"/>
          <p:cNvCxnSpPr/>
          <p:nvPr/>
        </p:nvCxnSpPr>
        <p:spPr>
          <a:xfrm>
            <a:off x="931847" y="1295400"/>
            <a:ext cx="9565132" cy="0"/>
          </a:xfrm>
          <a:prstGeom prst="line">
            <a:avLst/>
          </a:prstGeom>
          <a:ln w="57150" cap="rnd" cmpd="sng">
            <a:solidFill>
              <a:srgbClr val="683086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V="1">
            <a:off x="10496979" y="872641"/>
            <a:ext cx="856328" cy="419889"/>
          </a:xfrm>
          <a:prstGeom prst="line">
            <a:avLst/>
          </a:prstGeom>
          <a:ln w="57150" cap="rnd" cmpd="sng">
            <a:solidFill>
              <a:srgbClr val="683086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H="1" flipV="1">
            <a:off x="932241" y="1"/>
            <a:ext cx="1" cy="1286937"/>
          </a:xfrm>
          <a:prstGeom prst="line">
            <a:avLst/>
          </a:prstGeom>
          <a:ln w="57150" cap="rnd" cmpd="sng">
            <a:solidFill>
              <a:srgbClr val="683086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319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latinLnBrk="0" hangingPunct="1">
        <a:spcBef>
          <a:spcPct val="0"/>
        </a:spcBef>
        <a:buNone/>
        <a:defRPr sz="300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177800" indent="-177800" algn="l" defTabSz="457200" rtl="0" eaLnBrk="1" latinLnBrk="0" hangingPunct="1">
        <a:spcBef>
          <a:spcPct val="20000"/>
        </a:spcBef>
        <a:buSzPct val="100000"/>
        <a:buFont typeface="Arial"/>
        <a:buChar char="■"/>
        <a:defRPr sz="2000" kern="1200">
          <a:solidFill>
            <a:srgbClr val="683086"/>
          </a:solidFill>
          <a:latin typeface="+mn-lt"/>
          <a:ea typeface="+mn-ea"/>
          <a:cs typeface="+mn-cs"/>
        </a:defRPr>
      </a:lvl1pPr>
      <a:lvl2pPr marL="627063" indent="-169863" algn="l" defTabSz="457200" rtl="0" eaLnBrk="1" latinLnBrk="0" hangingPunct="1">
        <a:spcBef>
          <a:spcPct val="20000"/>
        </a:spcBef>
        <a:buClr>
          <a:srgbClr val="683086"/>
        </a:buClr>
        <a:buFont typeface="Arial Italic"/>
        <a:buChar char="■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27063" indent="0" algn="l" defTabSz="457200" rtl="0" eaLnBrk="1" latinLnBrk="0" hangingPunct="1">
        <a:spcBef>
          <a:spcPct val="20000"/>
        </a:spcBef>
        <a:buFont typeface="Arial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627063" indent="177800" algn="l" defTabSz="457200" rtl="0" eaLnBrk="1" latinLnBrk="0" hangingPunct="1">
        <a:spcBef>
          <a:spcPct val="20000"/>
        </a:spcBef>
        <a:buClr>
          <a:srgbClr val="683086"/>
        </a:buClr>
        <a:buFont typeface="Arial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806450" indent="0" algn="l" defTabSz="457200" rtl="0" eaLnBrk="1" latinLnBrk="0" hangingPunct="1">
        <a:spcBef>
          <a:spcPct val="20000"/>
        </a:spcBef>
        <a:buFont typeface="Arial"/>
        <a:buNone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6527070-3FBA-446C-B0CB-3DDE8048D5D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914400"/>
              <a:t>16/07/2019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03D9E91-D6AE-4ABB-8AA8-4180C20E26D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038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sdgsinaction.com/fr.html" TargetMode="Externa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hyperlink" Target="http://www.courrier-picard.fr/173355/article/2019-03-22/amiens-sur-la-nouvelle-route-de-la-soie" TargetMode="Externa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hyperlink" Target="https://cache.media.education.gouv.fr/file/SP5-MEN-11-4-2019/12/1/spe625_annexe_1105121.pdf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gif"/><Relationship Id="rId2" Type="http://schemas.openxmlformats.org/officeDocument/2006/relationships/hyperlink" Target="https://www.unicef.be/fr/lhistoire-de-hiba-10-ans-enfant-refugie-syrien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emonde.fr/proche-orient/video/2015/10/27/comprendre-la-situation-en-syrie-en-5-minutes_4798012_3218.html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hyperlink" Target="http://geoconfluences.ens-lyon.fr/actualites/veille/revues-de-presse/crise-migratoire-au-venezuela-ressources-pour-comprendr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hyperlink" Target="https://www.lemonde.fr/ameriques/video/2018/08/24/venezuela-la-crise-migratoire-expliquee-en-chiffres_5345772_3222.html" TargetMode="Externa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banquemondiale.org/fr/news/feature/2018/03/19/meet-the-human-faces-of-climate-migration" TargetMode="External"/><Relationship Id="rId4" Type="http://schemas.openxmlformats.org/officeDocument/2006/relationships/hyperlink" Target="https://www.francetvinfo.fr/monde/europe/migrants/143-millions-de-migrants-climatiques-en-2050-lalerte-de-la-banque-mondiale_2669374.html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geoconfluences.ens-lyon.fr/glossaire/migrants-environnementaux-migration-environnementale" TargetMode="External"/><Relationship Id="rId3" Type="http://schemas.openxmlformats.org/officeDocument/2006/relationships/hyperlink" Target="http://www.environmentalmigration.iom.int/fr" TargetMode="External"/><Relationship Id="rId7" Type="http://schemas.openxmlformats.org/officeDocument/2006/relationships/image" Target="../media/image49.png"/><Relationship Id="rId2" Type="http://schemas.openxmlformats.org/officeDocument/2006/relationships/hyperlink" Target="http://geoconfluences.ens-lyon.fr/informations-scientifiques/dossiers-regionaux/etats-unis-espaces-de-la-puissance-espaces-en-crises/corpus-documentaire/risques-littoraux-et-amenagement-en-louisian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ladocumentationfrancaise.fr/pages-europe/d000528-migrations-et-climat.-quel-enjeu-pour-l-europe-par-francois-gemenne/article" TargetMode="External"/><Relationship Id="rId5" Type="http://schemas.openxmlformats.org/officeDocument/2006/relationships/hyperlink" Target="http://www.gisti.org/IMG/pdf/je_08refugies-environnementaux.pdf" TargetMode="External"/><Relationship Id="rId4" Type="http://schemas.openxmlformats.org/officeDocument/2006/relationships/hyperlink" Target="http://www.environmentalmigration.iom.int/fr/node/227" TargetMode="External"/><Relationship Id="rId9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afe-geo.net/impact-migratoire-du-changement-climatique-au-burkina-faso/" TargetMode="External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hyperlink" Target="http://cafe-geo.net/impact-migratoire-du-changement-climatique-au-burkina-fas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histoire-immigration.fr/ressources/la-revue-hommes-migrations" TargetMode="External"/><Relationship Id="rId13" Type="http://schemas.openxmlformats.org/officeDocument/2006/relationships/image" Target="../media/image61.png"/><Relationship Id="rId18" Type="http://schemas.openxmlformats.org/officeDocument/2006/relationships/image" Target="../media/image63.jpeg"/><Relationship Id="rId3" Type="http://schemas.openxmlformats.org/officeDocument/2006/relationships/hyperlink" Target="http://www.migreurop.org/rubrique266.html" TargetMode="External"/><Relationship Id="rId7" Type="http://schemas.openxmlformats.org/officeDocument/2006/relationships/image" Target="../media/image59.png"/><Relationship Id="rId12" Type="http://schemas.openxmlformats.org/officeDocument/2006/relationships/hyperlink" Target="https://www.ined.fr/fr/tout-savoir-population/graphiques-cartes/migrations-monde/" TargetMode="External"/><Relationship Id="rId17" Type="http://schemas.openxmlformats.org/officeDocument/2006/relationships/hyperlink" Target="https://info.erasmusplus.fr/" TargetMode="External"/><Relationship Id="rId2" Type="http://schemas.openxmlformats.org/officeDocument/2006/relationships/image" Target="../media/image57.png"/><Relationship Id="rId16" Type="http://schemas.openxmlformats.org/officeDocument/2006/relationships/hyperlink" Target="https://www.touteleurope.eu/actualite/581-000-nouveaux-demandeurs-d-asile-dans-l-union-europeenne-en-2018.html" TargetMode="External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nhcr.org/fr/" TargetMode="External"/><Relationship Id="rId11" Type="http://schemas.openxmlformats.org/officeDocument/2006/relationships/image" Target="../media/image60.png"/><Relationship Id="rId5" Type="http://schemas.openxmlformats.org/officeDocument/2006/relationships/hyperlink" Target="https://www.iom.int/fr" TargetMode="External"/><Relationship Id="rId15" Type="http://schemas.openxmlformats.org/officeDocument/2006/relationships/hyperlink" Target="http://www.oecd.org/fr/migrations/" TargetMode="External"/><Relationship Id="rId10" Type="http://schemas.openxmlformats.org/officeDocument/2006/relationships/image" Target="../media/image49.png"/><Relationship Id="rId19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hyperlink" Target="http://geoconfluences.ens-lyon.fr/actualites/veille/les-refugies-en-europe-des-chiffres-et-des-cartes" TargetMode="External"/><Relationship Id="rId1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utrement.com/Auteurs/wihtol-de-wenden-catherine" TargetMode="Externa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://metrocosm.com/global-immigration-map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eilleinfotourisme.fr/" TargetMode="External"/><Relationship Id="rId3" Type="http://schemas.openxmlformats.org/officeDocument/2006/relationships/hyperlink" Target="https://www.entreprises.gouv.fr/etudes-et-statistiques/memento-du-tourisme-edition-2018" TargetMode="External"/><Relationship Id="rId7" Type="http://schemas.openxmlformats.org/officeDocument/2006/relationships/image" Target="../media/image73.jpeg"/><Relationship Id="rId12" Type="http://schemas.openxmlformats.org/officeDocument/2006/relationships/image" Target="../media/image65.png"/><Relationship Id="rId2" Type="http://schemas.openxmlformats.org/officeDocument/2006/relationships/hyperlink" Target="https://www.economie.gouv.fr/cedef/les-sites-essentiels-tourism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5.jpeg"/><Relationship Id="rId5" Type="http://schemas.openxmlformats.org/officeDocument/2006/relationships/hyperlink" Target="http://www.atout-france.fr/" TargetMode="External"/><Relationship Id="rId10" Type="http://schemas.openxmlformats.org/officeDocument/2006/relationships/image" Target="../media/image74.png"/><Relationship Id="rId4" Type="http://schemas.openxmlformats.org/officeDocument/2006/relationships/hyperlink" Target="http://www2.unwto.org/fr" TargetMode="External"/><Relationship Id="rId9" Type="http://schemas.openxmlformats.org/officeDocument/2006/relationships/hyperlink" Target="https://www.entreprises.gouv.fr/files/files/directions_services/etudes-et-statistiques/stats-tourisme/memento/2018/MEMENTO_TOURISME_Edt2018-WEB.pdf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6.png"/><Relationship Id="rId7" Type="http://schemas.openxmlformats.org/officeDocument/2006/relationships/hyperlink" Target="https://www.lemonde.fr/climat/article/2018/05/07/le-tourisme-fait-s-envoler-le-rechauffement-planetaire_5295656_1652612.html" TargetMode="External"/><Relationship Id="rId2" Type="http://schemas.openxmlformats.org/officeDocument/2006/relationships/hyperlink" Target="https://www.climatmundi.fr/calcul-des-emissions-de-co2-avion-_l_FR_r_12_va_1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hyperlink" Target="https://eco-calculateur.dta.aviation-civile.gouv.fr/" TargetMode="External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hyperlink" Target="https://framasoft.org/fr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jpeg"/><Relationship Id="rId9" Type="http://schemas.openxmlformats.org/officeDocument/2006/relationships/image" Target="../media/image88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hyperlink" Target="http://www.rfi.fr/hebdo/20170721-huile-palme-bras-fer-entre-france-asie-sud-est-malaisie-hulot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rspo.org/" TargetMode="External"/><Relationship Id="rId5" Type="http://schemas.openxmlformats.org/officeDocument/2006/relationships/hyperlink" Target="http://www.ecologique-solidaire.gouv.fr/sites/default/files/2017.07.06%20-%20Plan%20Climat.pdf" TargetMode="External"/><Relationship Id="rId4" Type="http://schemas.openxmlformats.org/officeDocument/2006/relationships/hyperlink" Target="http://www.rfi.fr/auteur/marine-jeannin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jp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100124" y="567274"/>
            <a:ext cx="7772400" cy="2276872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sz="4900" b="1" dirty="0"/>
              <a:t>Histoire-Géographie EMC</a:t>
            </a:r>
            <a:br>
              <a:rPr lang="fr-FR" sz="4900" b="1" dirty="0"/>
            </a:br>
            <a:r>
              <a:rPr lang="fr-FR" sz="4900" dirty="0"/>
              <a:t>Nouveaux </a:t>
            </a:r>
            <a:r>
              <a:rPr lang="fr-FR" sz="4900" dirty="0" smtClean="0"/>
              <a:t>programmes</a:t>
            </a:r>
            <a:r>
              <a:rPr lang="fr-FR" dirty="0"/>
              <a:t/>
            </a:r>
            <a:br>
              <a:rPr lang="fr-FR" dirty="0"/>
            </a:br>
            <a:r>
              <a:rPr lang="fr-FR" sz="3100" b="1" dirty="0"/>
              <a:t>Thème 2 : Une circulation croissante mais diverse des personnes à l’échelle planétaire</a:t>
            </a:r>
            <a:endParaRPr lang="fr-FR" sz="31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895600" y="3433564"/>
            <a:ext cx="6400800" cy="685808"/>
          </a:xfrm>
        </p:spPr>
        <p:txBody>
          <a:bodyPr>
            <a:normAutofit fontScale="85000" lnSpcReduction="10000"/>
          </a:bodyPr>
          <a:lstStyle/>
          <a:p>
            <a:r>
              <a:rPr lang="fr-FR" dirty="0" smtClean="0">
                <a:solidFill>
                  <a:schemeClr val="tx1"/>
                </a:solidFill>
              </a:rPr>
              <a:t>Groupe des formateurs LP – Mai-juin 2019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4297" t="9028" r="60156" b="77777"/>
          <a:stretch>
            <a:fillRect/>
          </a:stretch>
        </p:blipFill>
        <p:spPr bwMode="auto">
          <a:xfrm>
            <a:off x="3215640" y="4137660"/>
            <a:ext cx="581655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6043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57966" y="398444"/>
            <a:ext cx="2758268" cy="393677"/>
          </a:xfrm>
          <a:prstGeom prst="rect">
            <a:avLst/>
          </a:prstGeom>
        </p:spPr>
        <p:txBody>
          <a:bodyPr vert="horz" wrap="square" lIns="0" tIns="8552" rIns="0" bIns="0" rtlCol="0">
            <a:spAutoFit/>
          </a:bodyPr>
          <a:lstStyle/>
          <a:p>
            <a:pPr marL="1830479" defTabSz="586405">
              <a:spcBef>
                <a:spcPts val="67"/>
              </a:spcBef>
            </a:pPr>
            <a:r>
              <a:rPr sz="898" b="1" dirty="0">
                <a:solidFill>
                  <a:prstClr val="black"/>
                </a:solidFill>
                <a:latin typeface="Calibri"/>
                <a:cs typeface="Calibri"/>
              </a:rPr>
              <a:t>Sur les </a:t>
            </a:r>
            <a:r>
              <a:rPr sz="898" b="1" spc="-3" dirty="0">
                <a:solidFill>
                  <a:prstClr val="black"/>
                </a:solidFill>
                <a:latin typeface="Calibri"/>
                <a:cs typeface="Calibri"/>
              </a:rPr>
              <a:t>ODD</a:t>
            </a:r>
            <a:r>
              <a:rPr sz="898" b="1" spc="-22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898" b="1" dirty="0">
                <a:solidFill>
                  <a:prstClr val="black"/>
                </a:solidFill>
                <a:latin typeface="Calibri"/>
                <a:cs typeface="Calibri"/>
              </a:rPr>
              <a:t>:</a:t>
            </a:r>
            <a:endParaRPr sz="898">
              <a:solidFill>
                <a:prstClr val="black"/>
              </a:solidFill>
              <a:latin typeface="Calibri"/>
              <a:cs typeface="Calibri"/>
            </a:endParaRPr>
          </a:p>
          <a:p>
            <a:pPr defTabSz="586405">
              <a:spcBef>
                <a:spcPts val="6"/>
              </a:spcBef>
            </a:pPr>
            <a:endParaRPr sz="834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145" defTabSz="586405"/>
            <a:r>
              <a:rPr sz="770" b="1" u="sng" spc="-468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</a:t>
            </a:r>
            <a:r>
              <a:rPr sz="770" b="1" spc="32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b="1" u="sng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pplication </a:t>
            </a:r>
            <a:r>
              <a:rPr sz="770" b="1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ODD en </a:t>
            </a:r>
            <a:r>
              <a:rPr sz="770" b="1" u="sng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action </a:t>
            </a:r>
            <a:r>
              <a:rPr sz="770" b="1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:</a:t>
            </a:r>
            <a:r>
              <a:rPr sz="770" b="1" u="sng" spc="5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70" b="1" u="sng" spc="-414" dirty="0">
                <a:solidFill>
                  <a:srgbClr val="0562C1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</a:t>
            </a:r>
            <a:r>
              <a:rPr sz="770" b="1" spc="269" dirty="0">
                <a:solidFill>
                  <a:srgbClr val="0562C1"/>
                </a:solidFill>
                <a:latin typeface="Calibri"/>
                <a:cs typeface="Calibri"/>
              </a:rPr>
              <a:t> </a:t>
            </a:r>
            <a:r>
              <a:rPr sz="770" b="1" u="sng" spc="-3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</a:rPr>
              <a:t>ttps://</a:t>
            </a:r>
            <a:r>
              <a:rPr sz="770" b="1" u="sng" spc="-3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2"/>
              </a:rPr>
              <a:t>www.sdgsinaction.com/fr.html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957966" y="2791678"/>
            <a:ext cx="4273625" cy="3238698"/>
          </a:xfrm>
          <a:prstGeom prst="rect">
            <a:avLst/>
          </a:prstGeom>
        </p:spPr>
        <p:txBody>
          <a:bodyPr vert="horz" wrap="square" lIns="0" tIns="7738" rIns="0" bIns="0" rtlCol="0">
            <a:spAutoFit/>
          </a:bodyPr>
          <a:lstStyle/>
          <a:p>
            <a:pPr marL="8145" marR="46424" defTabSz="586405">
              <a:lnSpc>
                <a:spcPct val="142900"/>
              </a:lnSpc>
              <a:spcBef>
                <a:spcPts val="61"/>
              </a:spcBef>
            </a:pP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Téléchargez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l’application ODD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en Action et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aidez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à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réaliser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les Objectifs de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développement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durable –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la liste mondiale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des  choses à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faire pour mettre fin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à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la pauvreté, lutter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contre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les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inégalités et régler le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problème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du changement</a:t>
            </a:r>
            <a:r>
              <a:rPr sz="673" spc="64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climatique.</a:t>
            </a:r>
            <a:endParaRPr sz="67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145" defTabSz="586405">
              <a:spcBef>
                <a:spcPts val="346"/>
              </a:spcBef>
            </a:pP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L’application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des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ODD </a:t>
            </a:r>
            <a:r>
              <a:rPr sz="673" spc="3" dirty="0">
                <a:solidFill>
                  <a:prstClr val="black"/>
                </a:solidFill>
                <a:latin typeface="Times New Roman"/>
                <a:cs typeface="Times New Roman"/>
              </a:rPr>
              <a:t>en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Action comprend</a:t>
            </a:r>
            <a:r>
              <a:rPr sz="673" spc="-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:</a:t>
            </a:r>
            <a:endParaRPr sz="67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145" marR="267139" defTabSz="586405">
              <a:lnSpc>
                <a:spcPct val="142900"/>
              </a:lnSpc>
              <a:buFontTx/>
              <a:buChar char="-"/>
              <a:tabLst>
                <a:tab pos="57419" algn="l"/>
              </a:tabLst>
            </a:pP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Des informations précises sur chacun des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17 objectifs, comme leur objectif,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des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vidéos explicatives,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des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faits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et des 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chiffres,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et des suggestions </a:t>
            </a:r>
            <a:r>
              <a:rPr sz="673" spc="-6" dirty="0">
                <a:solidFill>
                  <a:prstClr val="black"/>
                </a:solidFill>
                <a:latin typeface="Times New Roman"/>
                <a:cs typeface="Times New Roman"/>
              </a:rPr>
              <a:t>sur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comment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aider à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les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atteindre.</a:t>
            </a:r>
            <a:endParaRPr sz="67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145" marR="177958" defTabSz="586405">
              <a:lnSpc>
                <a:spcPct val="142900"/>
              </a:lnSpc>
              <a:buFontTx/>
              <a:buChar char="-"/>
              <a:tabLst>
                <a:tab pos="58233" algn="l"/>
              </a:tabLst>
            </a:pPr>
            <a:r>
              <a:rPr sz="673" spc="-6" dirty="0">
                <a:solidFill>
                  <a:prstClr val="black"/>
                </a:solidFill>
                <a:latin typeface="Times New Roman"/>
                <a:cs typeface="Times New Roman"/>
              </a:rPr>
              <a:t>Les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dernières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informations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du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monde sur le développement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durable,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pour comprendre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l’apport de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l’innovation dans la  réalisation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des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objectifs, interagir avec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les gens autour du monde et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obtenir les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dernières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nouvelles.</a:t>
            </a:r>
            <a:endParaRPr sz="67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57826" indent="-50089" defTabSz="586405">
              <a:spcBef>
                <a:spcPts val="346"/>
              </a:spcBef>
              <a:buFontTx/>
              <a:buChar char="-"/>
              <a:tabLst>
                <a:tab pos="58233" algn="l"/>
              </a:tabLst>
            </a:pPr>
            <a:r>
              <a:rPr sz="673" spc="-6" dirty="0">
                <a:solidFill>
                  <a:prstClr val="black"/>
                </a:solidFill>
                <a:latin typeface="Times New Roman"/>
                <a:cs typeface="Times New Roman"/>
              </a:rPr>
              <a:t>La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possibilité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de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choisir les objectifs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que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vous avez le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plus à cœur et de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recevoir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des notifications sur ces</a:t>
            </a:r>
            <a:r>
              <a:rPr sz="673" spc="7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objectifs.</a:t>
            </a:r>
            <a:endParaRPr sz="67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57826" indent="-50089" defTabSz="586405">
              <a:spcBef>
                <a:spcPts val="346"/>
              </a:spcBef>
              <a:buFontTx/>
              <a:buChar char="-"/>
              <a:tabLst>
                <a:tab pos="58233" algn="l"/>
              </a:tabLst>
            </a:pP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L’accès à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la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Plus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Grande Leçon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du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Monde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qui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explique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chaque Objectif de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développement</a:t>
            </a:r>
            <a:r>
              <a:rPr sz="673" spc="-2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durable.</a:t>
            </a:r>
            <a:endParaRPr sz="67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57826" indent="-50089" defTabSz="586405">
              <a:spcBef>
                <a:spcPts val="346"/>
              </a:spcBef>
              <a:buFontTx/>
              <a:buChar char="-"/>
              <a:tabLst>
                <a:tab pos="58233" algn="l"/>
              </a:tabLst>
            </a:pPr>
            <a:r>
              <a:rPr sz="673" spc="-6" dirty="0">
                <a:solidFill>
                  <a:prstClr val="black"/>
                </a:solidFill>
                <a:latin typeface="Times New Roman"/>
                <a:cs typeface="Times New Roman"/>
              </a:rPr>
              <a:t>La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possibilité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de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trouver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les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actions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et les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événements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près de chez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vous,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auxquels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vous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joindre pour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soutenir les</a:t>
            </a:r>
            <a:r>
              <a:rPr sz="673" spc="109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objectifs.</a:t>
            </a:r>
            <a:endParaRPr sz="67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57826" indent="-50089" defTabSz="586405">
              <a:spcBef>
                <a:spcPts val="346"/>
              </a:spcBef>
              <a:buFontTx/>
              <a:buChar char="-"/>
              <a:tabLst>
                <a:tab pos="58233" algn="l"/>
              </a:tabLst>
            </a:pPr>
            <a:r>
              <a:rPr sz="673" spc="-6" dirty="0">
                <a:solidFill>
                  <a:prstClr val="black"/>
                </a:solidFill>
                <a:latin typeface="Times New Roman"/>
                <a:cs typeface="Times New Roman"/>
              </a:rPr>
              <a:t>La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possibilité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de créer des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actions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à organiser près de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chez vous,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et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d'inviter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les autres à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vous</a:t>
            </a:r>
            <a:r>
              <a:rPr sz="673" spc="1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rejoindre.</a:t>
            </a:r>
            <a:endParaRPr sz="67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57012" indent="-49274" defTabSz="586405">
              <a:spcBef>
                <a:spcPts val="346"/>
              </a:spcBef>
              <a:buFontTx/>
              <a:buChar char="-"/>
              <a:tabLst>
                <a:tab pos="57419" algn="l"/>
              </a:tabLst>
            </a:pP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Traduction disponible dans les 6 langues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officielles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des Nations Unies : arabe,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chinois, anglais, français,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russe,</a:t>
            </a:r>
            <a:r>
              <a:rPr sz="673" spc="38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espagnol.</a:t>
            </a:r>
            <a:endParaRPr sz="67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586405">
              <a:spcBef>
                <a:spcPts val="10"/>
              </a:spcBef>
            </a:pPr>
            <a:endParaRPr sz="994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145" marR="3258" defTabSz="586405">
              <a:lnSpc>
                <a:spcPct val="142900"/>
              </a:lnSpc>
              <a:spcBef>
                <a:spcPts val="3"/>
              </a:spcBef>
            </a:pP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À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propos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des Objectifs de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développement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durable :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Lors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du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sommet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historique des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Nations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Unies tenu en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septembre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2015,  les leaders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mondiaux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ont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adopté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à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l’unanimité le Programme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de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développement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durable à l’horizon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2030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des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Nations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Unies,  incluant les 17 Objectifs de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développement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durable. En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alignant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les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priorités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nationales </a:t>
            </a:r>
            <a:r>
              <a:rPr sz="673" spc="3" dirty="0">
                <a:solidFill>
                  <a:prstClr val="black"/>
                </a:solidFill>
                <a:latin typeface="Times New Roman"/>
                <a:cs typeface="Times New Roman"/>
              </a:rPr>
              <a:t>au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programme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2030 et en 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collaborant avec le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secteur </a:t>
            </a:r>
            <a:r>
              <a:rPr sz="673" spc="-6" dirty="0">
                <a:solidFill>
                  <a:prstClr val="black"/>
                </a:solidFill>
                <a:latin typeface="Times New Roman"/>
                <a:cs typeface="Times New Roman"/>
              </a:rPr>
              <a:t>privé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et la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société civile, les gouvernements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ont commencé à faire des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efforts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pour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mettre fin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à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la  pauvreté, lutter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contre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les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inégalités et régler le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problème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du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changement climatique avant</a:t>
            </a:r>
            <a:r>
              <a:rPr sz="673" spc="3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2030.</a:t>
            </a:r>
            <a:endParaRPr sz="67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586405">
              <a:spcBef>
                <a:spcPts val="10"/>
              </a:spcBef>
            </a:pPr>
            <a:endParaRPr sz="994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145" marR="10181" defTabSz="586405">
              <a:lnSpc>
                <a:spcPct val="142900"/>
              </a:lnSpc>
            </a:pP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À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propos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de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l’application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: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L’application ODD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en Action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vous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est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offerte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par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la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GSMA,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qui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représente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les intérêts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de près  de 800 opérateurs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mobiles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dans le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monde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entier, et par Project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Everyone,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une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campagne globale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à but non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lucratif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qui aide à  diffuser le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message </a:t>
            </a:r>
            <a:r>
              <a:rPr sz="673" dirty="0">
                <a:solidFill>
                  <a:prstClr val="black"/>
                </a:solidFill>
                <a:latin typeface="Times New Roman"/>
                <a:cs typeface="Times New Roman"/>
              </a:rPr>
              <a:t>des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Objectifs</a:t>
            </a:r>
            <a:r>
              <a:rPr sz="673" spc="-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673" spc="-3" dirty="0">
                <a:solidFill>
                  <a:prstClr val="black"/>
                </a:solidFill>
                <a:latin typeface="Times New Roman"/>
                <a:cs typeface="Times New Roman"/>
              </a:rPr>
              <a:t>mondiaux.</a:t>
            </a:r>
            <a:endParaRPr sz="67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966111" y="909948"/>
            <a:ext cx="4251634" cy="1893198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464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57965" y="3294443"/>
            <a:ext cx="2791255" cy="126719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 defTabSz="586405">
              <a:spcBef>
                <a:spcPts val="64"/>
              </a:spcBef>
            </a:pPr>
            <a:r>
              <a:rPr sz="770" dirty="0">
                <a:solidFill>
                  <a:prstClr val="black"/>
                </a:solidFill>
                <a:latin typeface="Times New Roman"/>
                <a:cs typeface="Times New Roman"/>
              </a:rPr>
              <a:t>Pour y </a:t>
            </a:r>
            <a:r>
              <a:rPr sz="770" spc="-3" dirty="0">
                <a:solidFill>
                  <a:prstClr val="black"/>
                </a:solidFill>
                <a:latin typeface="Times New Roman"/>
                <a:cs typeface="Times New Roman"/>
              </a:rPr>
              <a:t>accéder </a:t>
            </a:r>
            <a:r>
              <a:rPr sz="770" dirty="0">
                <a:solidFill>
                  <a:prstClr val="black"/>
                </a:solidFill>
                <a:latin typeface="Times New Roman"/>
                <a:cs typeface="Times New Roman"/>
              </a:rPr>
              <a:t>: « </a:t>
            </a:r>
            <a:r>
              <a:rPr sz="770" spc="-3" dirty="0">
                <a:solidFill>
                  <a:prstClr val="black"/>
                </a:solidFill>
                <a:latin typeface="Times New Roman"/>
                <a:cs typeface="Times New Roman"/>
              </a:rPr>
              <a:t>TheSustainableDevelopmentGoalsReport2018-FR</a:t>
            </a:r>
            <a:r>
              <a:rPr sz="770" spc="67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770" dirty="0">
                <a:solidFill>
                  <a:prstClr val="black"/>
                </a:solidFill>
                <a:latin typeface="Times New Roman"/>
                <a:cs typeface="Times New Roman"/>
              </a:rPr>
              <a:t>»</a:t>
            </a:r>
            <a:endParaRPr sz="77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300930" y="455559"/>
            <a:ext cx="1701946" cy="802211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966111" y="3609201"/>
            <a:ext cx="4227553" cy="2151518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966111" y="451760"/>
            <a:ext cx="2214759" cy="2787301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75983" y="1416234"/>
            <a:ext cx="2052512" cy="1777867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772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57966" y="388670"/>
            <a:ext cx="2141292" cy="353704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 defTabSz="586405">
              <a:spcBef>
                <a:spcPts val="64"/>
              </a:spcBef>
            </a:pPr>
            <a:r>
              <a:rPr sz="770" dirty="0">
                <a:solidFill>
                  <a:prstClr val="black"/>
                </a:solidFill>
                <a:latin typeface="Times New Roman"/>
                <a:cs typeface="Times New Roman"/>
              </a:rPr>
              <a:t>Plus </a:t>
            </a:r>
            <a:r>
              <a:rPr sz="770" spc="-3" dirty="0">
                <a:solidFill>
                  <a:prstClr val="black"/>
                </a:solidFill>
                <a:latin typeface="Times New Roman"/>
                <a:cs typeface="Times New Roman"/>
              </a:rPr>
              <a:t>synthétique, </a:t>
            </a:r>
            <a:r>
              <a:rPr sz="770" dirty="0">
                <a:solidFill>
                  <a:prstClr val="black"/>
                </a:solidFill>
                <a:latin typeface="Times New Roman"/>
                <a:cs typeface="Times New Roman"/>
              </a:rPr>
              <a:t>plus visuel…</a:t>
            </a:r>
            <a:endParaRPr sz="77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586405">
              <a:spcBef>
                <a:spcPts val="35"/>
              </a:spcBef>
            </a:pPr>
            <a:endParaRPr sz="705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145" defTabSz="586405"/>
            <a:r>
              <a:rPr sz="770" u="sng" spc="-38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Times New Roman"/>
                <a:cs typeface="Times New Roman"/>
              </a:rPr>
              <a:t>h</a:t>
            </a:r>
            <a:r>
              <a:rPr sz="770" spc="257" dirty="0">
                <a:solidFill>
                  <a:srgbClr val="0562C1"/>
                </a:solidFill>
                <a:latin typeface="Times New Roman"/>
                <a:cs typeface="Times New Roman"/>
              </a:rPr>
              <a:t> </a:t>
            </a:r>
            <a:r>
              <a:rPr sz="770" u="sng" spc="-3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Times New Roman"/>
                <a:cs typeface="Times New Roman"/>
              </a:rPr>
              <a:t>ttps://issuu.com/unpublications/docs/sdg_french_yak</a:t>
            </a:r>
            <a:endParaRPr sz="77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957966" y="4417460"/>
            <a:ext cx="4269553" cy="1992870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 defTabSz="586405">
              <a:lnSpc>
                <a:spcPts val="891"/>
              </a:lnSpc>
              <a:spcBef>
                <a:spcPts val="64"/>
              </a:spcBef>
            </a:pPr>
            <a:r>
              <a:rPr sz="770" b="1" dirty="0">
                <a:solidFill>
                  <a:prstClr val="black"/>
                </a:solidFill>
                <a:latin typeface="Times New Roman"/>
                <a:cs typeface="Times New Roman"/>
              </a:rPr>
              <a:t>On pourrait </a:t>
            </a:r>
            <a:r>
              <a:rPr sz="770" b="1" spc="-3" dirty="0">
                <a:solidFill>
                  <a:prstClr val="black"/>
                </a:solidFill>
                <a:latin typeface="Times New Roman"/>
                <a:cs typeface="Times New Roman"/>
              </a:rPr>
              <a:t>imaginer </a:t>
            </a:r>
            <a:r>
              <a:rPr sz="770" b="1" spc="3" dirty="0">
                <a:solidFill>
                  <a:prstClr val="black"/>
                </a:solidFill>
                <a:latin typeface="Times New Roman"/>
                <a:cs typeface="Times New Roman"/>
              </a:rPr>
              <a:t>le </a:t>
            </a:r>
            <a:r>
              <a:rPr sz="770" b="1" spc="-3" dirty="0">
                <a:solidFill>
                  <a:prstClr val="black"/>
                </a:solidFill>
                <a:latin typeface="Times New Roman"/>
                <a:cs typeface="Times New Roman"/>
              </a:rPr>
              <a:t>travail </a:t>
            </a:r>
            <a:r>
              <a:rPr sz="770" b="1" dirty="0">
                <a:solidFill>
                  <a:prstClr val="black"/>
                </a:solidFill>
                <a:latin typeface="Times New Roman"/>
                <a:cs typeface="Times New Roman"/>
              </a:rPr>
              <a:t>suivant</a:t>
            </a:r>
            <a:r>
              <a:rPr sz="770" b="1" spc="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770" b="1" dirty="0">
                <a:solidFill>
                  <a:prstClr val="black"/>
                </a:solidFill>
                <a:latin typeface="Times New Roman"/>
                <a:cs typeface="Times New Roman"/>
              </a:rPr>
              <a:t>:</a:t>
            </a:r>
            <a:endParaRPr sz="77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145" marR="56604" defTabSz="586405">
              <a:lnSpc>
                <a:spcPts val="885"/>
              </a:lnSpc>
              <a:spcBef>
                <a:spcPts val="29"/>
              </a:spcBef>
            </a:pPr>
            <a:r>
              <a:rPr sz="770" dirty="0">
                <a:solidFill>
                  <a:prstClr val="black"/>
                </a:solidFill>
                <a:latin typeface="Times New Roman"/>
                <a:cs typeface="Times New Roman"/>
              </a:rPr>
              <a:t>Premier temps : mettre en </a:t>
            </a:r>
            <a:r>
              <a:rPr sz="770" spc="-3" dirty="0">
                <a:solidFill>
                  <a:prstClr val="black"/>
                </a:solidFill>
                <a:latin typeface="Times New Roman"/>
                <a:cs typeface="Times New Roman"/>
              </a:rPr>
              <a:t>parallèle </a:t>
            </a:r>
            <a:r>
              <a:rPr sz="770" dirty="0">
                <a:solidFill>
                  <a:prstClr val="black"/>
                </a:solidFill>
                <a:latin typeface="Times New Roman"/>
                <a:cs typeface="Times New Roman"/>
              </a:rPr>
              <a:t>les 2 </a:t>
            </a:r>
            <a:r>
              <a:rPr sz="770" spc="-3" dirty="0">
                <a:solidFill>
                  <a:prstClr val="black"/>
                </a:solidFill>
                <a:latin typeface="Times New Roman"/>
                <a:cs typeface="Times New Roman"/>
              </a:rPr>
              <a:t>sources </a:t>
            </a:r>
            <a:r>
              <a:rPr sz="770" dirty="0">
                <a:solidFill>
                  <a:prstClr val="black"/>
                </a:solidFill>
                <a:latin typeface="Times New Roman"/>
                <a:cs typeface="Times New Roman"/>
              </a:rPr>
              <a:t>(Rapport 2018 et </a:t>
            </a:r>
            <a:r>
              <a:rPr sz="770" spc="-3" dirty="0">
                <a:solidFill>
                  <a:prstClr val="black"/>
                </a:solidFill>
                <a:latin typeface="Times New Roman"/>
                <a:cs typeface="Times New Roman"/>
              </a:rPr>
              <a:t>version YAK ci-dessus) </a:t>
            </a:r>
            <a:r>
              <a:rPr sz="770" dirty="0">
                <a:solidFill>
                  <a:prstClr val="black"/>
                </a:solidFill>
                <a:latin typeface="Times New Roman"/>
                <a:cs typeface="Times New Roman"/>
              </a:rPr>
              <a:t>pour établir leur  </a:t>
            </a:r>
            <a:r>
              <a:rPr sz="770" spc="-3" dirty="0">
                <a:solidFill>
                  <a:prstClr val="black"/>
                </a:solidFill>
                <a:latin typeface="Times New Roman"/>
                <a:cs typeface="Times New Roman"/>
              </a:rPr>
              <a:t>complémentarité </a:t>
            </a:r>
            <a:r>
              <a:rPr sz="770" dirty="0">
                <a:solidFill>
                  <a:prstClr val="black"/>
                </a:solidFill>
                <a:latin typeface="Times New Roman"/>
                <a:cs typeface="Times New Roman"/>
              </a:rPr>
              <a:t>sur 1</a:t>
            </a:r>
            <a:r>
              <a:rPr sz="770" spc="-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770" dirty="0">
                <a:solidFill>
                  <a:prstClr val="black"/>
                </a:solidFill>
                <a:latin typeface="Times New Roman"/>
                <a:cs typeface="Times New Roman"/>
              </a:rPr>
              <a:t>ODD</a:t>
            </a:r>
            <a:endParaRPr sz="77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145" defTabSz="586405">
              <a:lnSpc>
                <a:spcPts val="843"/>
              </a:lnSpc>
            </a:pPr>
            <a:r>
              <a:rPr sz="770" dirty="0">
                <a:solidFill>
                  <a:prstClr val="black"/>
                </a:solidFill>
                <a:latin typeface="Times New Roman"/>
                <a:cs typeface="Times New Roman"/>
              </a:rPr>
              <a:t>Second </a:t>
            </a:r>
            <a:r>
              <a:rPr sz="770" spc="-3" dirty="0">
                <a:solidFill>
                  <a:prstClr val="black"/>
                </a:solidFill>
                <a:latin typeface="Times New Roman"/>
                <a:cs typeface="Times New Roman"/>
              </a:rPr>
              <a:t>temps </a:t>
            </a:r>
            <a:r>
              <a:rPr sz="770" dirty="0">
                <a:solidFill>
                  <a:prstClr val="black"/>
                </a:solidFill>
                <a:latin typeface="Times New Roman"/>
                <a:cs typeface="Times New Roman"/>
              </a:rPr>
              <a:t>: </a:t>
            </a:r>
            <a:r>
              <a:rPr sz="770" spc="-3" dirty="0">
                <a:solidFill>
                  <a:prstClr val="black"/>
                </a:solidFill>
                <a:latin typeface="Times New Roman"/>
                <a:cs typeface="Times New Roman"/>
              </a:rPr>
              <a:t>travail </a:t>
            </a:r>
            <a:r>
              <a:rPr sz="770" dirty="0">
                <a:solidFill>
                  <a:prstClr val="black"/>
                </a:solidFill>
                <a:latin typeface="Times New Roman"/>
                <a:cs typeface="Times New Roman"/>
              </a:rPr>
              <a:t>sur documents </a:t>
            </a:r>
            <a:r>
              <a:rPr sz="770" spc="-3" dirty="0">
                <a:solidFill>
                  <a:prstClr val="black"/>
                </a:solidFill>
                <a:latin typeface="Times New Roman"/>
                <a:cs typeface="Times New Roman"/>
              </a:rPr>
              <a:t>relatifs </a:t>
            </a:r>
            <a:r>
              <a:rPr sz="770" dirty="0">
                <a:solidFill>
                  <a:prstClr val="black"/>
                </a:solidFill>
                <a:latin typeface="Times New Roman"/>
                <a:cs typeface="Times New Roman"/>
              </a:rPr>
              <a:t>à un </a:t>
            </a:r>
            <a:r>
              <a:rPr sz="770" spc="-3" dirty="0">
                <a:solidFill>
                  <a:prstClr val="black"/>
                </a:solidFill>
                <a:latin typeface="Times New Roman"/>
                <a:cs typeface="Times New Roman"/>
              </a:rPr>
              <a:t>autre</a:t>
            </a:r>
            <a:r>
              <a:rPr sz="770" spc="2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770" dirty="0">
                <a:solidFill>
                  <a:prstClr val="black"/>
                </a:solidFill>
                <a:latin typeface="Times New Roman"/>
                <a:cs typeface="Times New Roman"/>
              </a:rPr>
              <a:t>ODD</a:t>
            </a:r>
            <a:endParaRPr sz="77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145" defTabSz="586405">
              <a:lnSpc>
                <a:spcPts val="904"/>
              </a:lnSpc>
            </a:pPr>
            <a:r>
              <a:rPr sz="770" dirty="0">
                <a:solidFill>
                  <a:prstClr val="black"/>
                </a:solidFill>
                <a:latin typeface="Times New Roman"/>
                <a:cs typeface="Times New Roman"/>
              </a:rPr>
              <a:t>Troisième </a:t>
            </a:r>
            <a:r>
              <a:rPr sz="770" spc="-3" dirty="0">
                <a:solidFill>
                  <a:prstClr val="black"/>
                </a:solidFill>
                <a:latin typeface="Times New Roman"/>
                <a:cs typeface="Times New Roman"/>
              </a:rPr>
              <a:t>temps </a:t>
            </a:r>
            <a:r>
              <a:rPr sz="770" dirty="0">
                <a:solidFill>
                  <a:prstClr val="black"/>
                </a:solidFill>
                <a:latin typeface="Times New Roman"/>
                <a:cs typeface="Times New Roman"/>
              </a:rPr>
              <a:t>: </a:t>
            </a:r>
            <a:r>
              <a:rPr sz="770" spc="-3" dirty="0">
                <a:solidFill>
                  <a:prstClr val="black"/>
                </a:solidFill>
                <a:latin typeface="Times New Roman"/>
                <a:cs typeface="Times New Roman"/>
              </a:rPr>
              <a:t>rédaction </a:t>
            </a:r>
            <a:r>
              <a:rPr sz="770" dirty="0">
                <a:solidFill>
                  <a:prstClr val="black"/>
                </a:solidFill>
                <a:latin typeface="Times New Roman"/>
                <a:cs typeface="Times New Roman"/>
              </a:rPr>
              <a:t>d’un texte à la </a:t>
            </a:r>
            <a:r>
              <a:rPr sz="770" spc="-3" dirty="0">
                <a:solidFill>
                  <a:prstClr val="black"/>
                </a:solidFill>
                <a:latin typeface="Times New Roman"/>
                <a:cs typeface="Times New Roman"/>
              </a:rPr>
              <a:t>façon </a:t>
            </a:r>
            <a:r>
              <a:rPr sz="770" spc="3" dirty="0">
                <a:solidFill>
                  <a:prstClr val="black"/>
                </a:solidFill>
                <a:latin typeface="Times New Roman"/>
                <a:cs typeface="Times New Roman"/>
              </a:rPr>
              <a:t>de </a:t>
            </a:r>
            <a:r>
              <a:rPr sz="770" spc="-3" dirty="0">
                <a:solidFill>
                  <a:prstClr val="black"/>
                </a:solidFill>
                <a:latin typeface="Times New Roman"/>
                <a:cs typeface="Times New Roman"/>
              </a:rPr>
              <a:t>YAK </a:t>
            </a:r>
            <a:r>
              <a:rPr sz="770" dirty="0">
                <a:solidFill>
                  <a:prstClr val="black"/>
                </a:solidFill>
                <a:latin typeface="Times New Roman"/>
                <a:cs typeface="Times New Roman"/>
              </a:rPr>
              <a:t>pour présenter les </a:t>
            </a:r>
            <a:r>
              <a:rPr sz="770" spc="-3" dirty="0">
                <a:solidFill>
                  <a:prstClr val="black"/>
                </a:solidFill>
                <a:latin typeface="Times New Roman"/>
                <a:cs typeface="Times New Roman"/>
              </a:rPr>
              <a:t>enjeux </a:t>
            </a:r>
            <a:r>
              <a:rPr sz="770" dirty="0">
                <a:solidFill>
                  <a:prstClr val="black"/>
                </a:solidFill>
                <a:latin typeface="Times New Roman"/>
                <a:cs typeface="Times New Roman"/>
              </a:rPr>
              <a:t>de </a:t>
            </a:r>
            <a:r>
              <a:rPr sz="770" spc="-3" dirty="0">
                <a:solidFill>
                  <a:prstClr val="black"/>
                </a:solidFill>
                <a:latin typeface="Times New Roman"/>
                <a:cs typeface="Times New Roman"/>
              </a:rPr>
              <a:t>l’ODD</a:t>
            </a:r>
            <a:r>
              <a:rPr sz="770" spc="1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770" dirty="0">
                <a:solidFill>
                  <a:prstClr val="black"/>
                </a:solidFill>
                <a:latin typeface="Times New Roman"/>
                <a:cs typeface="Times New Roman"/>
              </a:rPr>
              <a:t>étudié</a:t>
            </a:r>
            <a:endParaRPr sz="77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586405"/>
            <a:endParaRPr sz="834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586405">
              <a:spcBef>
                <a:spcPts val="13"/>
              </a:spcBef>
            </a:pPr>
            <a:endParaRPr sz="67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145" defTabSz="586405">
              <a:lnSpc>
                <a:spcPts val="911"/>
              </a:lnSpc>
              <a:spcBef>
                <a:spcPts val="3"/>
              </a:spcBef>
            </a:pPr>
            <a:r>
              <a:rPr sz="770" b="1" dirty="0">
                <a:solidFill>
                  <a:prstClr val="black"/>
                </a:solidFill>
                <a:latin typeface="Times New Roman"/>
                <a:cs typeface="Times New Roman"/>
              </a:rPr>
              <a:t>Et</a:t>
            </a:r>
            <a:r>
              <a:rPr sz="770" b="1" spc="-3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770" b="1" dirty="0">
                <a:solidFill>
                  <a:prstClr val="black"/>
                </a:solidFill>
                <a:latin typeface="Times New Roman"/>
                <a:cs typeface="Times New Roman"/>
              </a:rPr>
              <a:t>aussi…</a:t>
            </a:r>
            <a:endParaRPr sz="77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095844" defTabSz="586405">
              <a:lnSpc>
                <a:spcPts val="911"/>
              </a:lnSpc>
            </a:pP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Yvette Veyret, Paul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Arnould,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Atlas du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développement durable,</a:t>
            </a:r>
            <a:r>
              <a:rPr sz="770" spc="-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Société,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marL="1095844" defTabSz="586405">
              <a:spcBef>
                <a:spcPts val="22"/>
              </a:spcBef>
            </a:pP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économie,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environnement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: un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monde en transition </a:t>
            </a:r>
            <a:r>
              <a:rPr sz="770" b="1" spc="-3" dirty="0">
                <a:solidFill>
                  <a:prstClr val="black"/>
                </a:solidFill>
                <a:latin typeface="Calibri"/>
                <a:cs typeface="Calibri"/>
              </a:rPr>
              <a:t>Paru </a:t>
            </a:r>
            <a:r>
              <a:rPr sz="770" b="1" spc="3" dirty="0">
                <a:solidFill>
                  <a:prstClr val="black"/>
                </a:solidFill>
                <a:latin typeface="Calibri"/>
                <a:cs typeface="Calibri"/>
              </a:rPr>
              <a:t>le </a:t>
            </a:r>
            <a:r>
              <a:rPr sz="770" b="1" spc="-3" dirty="0">
                <a:solidFill>
                  <a:prstClr val="black"/>
                </a:solidFill>
                <a:latin typeface="Calibri"/>
                <a:cs typeface="Calibri"/>
              </a:rPr>
              <a:t>20 mars</a:t>
            </a:r>
            <a:r>
              <a:rPr sz="770" b="1" spc="2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b="1" dirty="0">
                <a:solidFill>
                  <a:prstClr val="black"/>
                </a:solidFill>
                <a:latin typeface="Calibri"/>
                <a:cs typeface="Calibri"/>
              </a:rPr>
              <a:t>2019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defTabSz="586405">
              <a:spcBef>
                <a:spcPts val="16"/>
              </a:spcBef>
            </a:pPr>
            <a:endParaRPr sz="80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095844" marR="3258" defTabSz="586405">
              <a:lnSpc>
                <a:spcPct val="101699"/>
              </a:lnSpc>
            </a:pP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Introduction sur «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Inscrire </a:t>
            </a:r>
            <a:r>
              <a:rPr sz="770" spc="3" dirty="0">
                <a:solidFill>
                  <a:prstClr val="black"/>
                </a:solidFill>
                <a:latin typeface="Calibri"/>
                <a:cs typeface="Calibri"/>
              </a:rPr>
              <a:t>le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durable dans la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durée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»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et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« Nouveaux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objectifs du  développement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durable, ODD</a:t>
            </a:r>
            <a:r>
              <a:rPr sz="770" spc="-1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»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marL="1095844" defTabSz="586405">
              <a:spcBef>
                <a:spcPts val="16"/>
              </a:spcBef>
            </a:pP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3 parties</a:t>
            </a:r>
            <a:r>
              <a:rPr sz="770" spc="-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: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marL="1161407" indent="-65563" defTabSz="586405">
              <a:spcBef>
                <a:spcPts val="16"/>
              </a:spcBef>
              <a:buFont typeface="Times New Roman"/>
              <a:buChar char="-"/>
              <a:tabLst>
                <a:tab pos="1161407" algn="l"/>
              </a:tabLst>
            </a:pP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Un monde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inégalitaire,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loin du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développement</a:t>
            </a:r>
            <a:r>
              <a:rPr sz="770" spc="1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durable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marL="1161407" indent="-65563" defTabSz="586405">
              <a:spcBef>
                <a:spcPts val="13"/>
              </a:spcBef>
              <a:buFont typeface="Times New Roman"/>
              <a:buChar char="-"/>
              <a:tabLst>
                <a:tab pos="1161407" algn="l"/>
              </a:tabLst>
            </a:pP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Des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réponses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globales pour un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développement</a:t>
            </a:r>
            <a:r>
              <a:rPr sz="770" spc="-1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durable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marL="1161407" indent="-65563" defTabSz="586405">
              <a:spcBef>
                <a:spcPts val="16"/>
              </a:spcBef>
              <a:buFont typeface="Times New Roman"/>
              <a:buChar char="-"/>
              <a:tabLst>
                <a:tab pos="1161407" algn="l"/>
              </a:tabLst>
            </a:pP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L’échelle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locale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: </a:t>
            </a:r>
            <a:r>
              <a:rPr sz="770" spc="3" dirty="0">
                <a:solidFill>
                  <a:prstClr val="black"/>
                </a:solidFill>
                <a:latin typeface="Calibri"/>
                <a:cs typeface="Calibri"/>
              </a:rPr>
              <a:t>la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France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et le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développement</a:t>
            </a:r>
            <a:r>
              <a:rPr sz="770" spc="-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durable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966110" y="855214"/>
            <a:ext cx="3225378" cy="1544271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966110" y="2511885"/>
            <a:ext cx="3215604" cy="1807188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108650" y="5375630"/>
            <a:ext cx="743030" cy="1031143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269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99018" y="416856"/>
            <a:ext cx="338420" cy="0"/>
          </a:xfrm>
          <a:custGeom>
            <a:avLst/>
            <a:gdLst/>
            <a:ahLst/>
            <a:cxnLst/>
            <a:rect l="l" t="t" r="r" b="b"/>
            <a:pathLst>
              <a:path w="527685">
                <a:moveTo>
                  <a:pt x="0" y="0"/>
                </a:moveTo>
                <a:lnTo>
                  <a:pt x="527304" y="0"/>
                </a:lnTo>
              </a:path>
            </a:pathLst>
          </a:custGeom>
          <a:ln w="1676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957966" y="276270"/>
            <a:ext cx="4195842" cy="1775273"/>
          </a:xfrm>
          <a:prstGeom prst="rect">
            <a:avLst/>
          </a:prstGeom>
        </p:spPr>
        <p:txBody>
          <a:bodyPr vert="horz" wrap="square" lIns="0" tIns="8552" rIns="0" bIns="0" rtlCol="0">
            <a:spAutoFit/>
          </a:bodyPr>
          <a:lstStyle/>
          <a:p>
            <a:pPr marL="8145" defTabSz="586405">
              <a:spcBef>
                <a:spcPts val="67"/>
              </a:spcBef>
            </a:pPr>
            <a:r>
              <a:rPr sz="898" b="1" u="heavy" spc="-552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</a:t>
            </a:r>
            <a:r>
              <a:rPr sz="898" b="1" spc="337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898" b="1" u="heavy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our </a:t>
            </a:r>
            <a:r>
              <a:rPr sz="898" b="1" u="heavy" spc="-6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la </a:t>
            </a:r>
            <a:r>
              <a:rPr sz="898" b="1" u="heavy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formation </a:t>
            </a:r>
            <a:r>
              <a:rPr sz="898" b="1" u="heavy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: activité sur </a:t>
            </a:r>
            <a:r>
              <a:rPr sz="898" b="1" u="heavy" spc="-6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le </a:t>
            </a:r>
            <a:r>
              <a:rPr sz="898" b="1" u="heavy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</a:t>
            </a:r>
            <a:r>
              <a:rPr sz="898" b="1" spc="-3" dirty="0">
                <a:solidFill>
                  <a:srgbClr val="FF0000"/>
                </a:solidFill>
                <a:latin typeface="Times New Roman"/>
                <a:cs typeface="Times New Roman"/>
              </a:rPr>
              <a:t>utella</a:t>
            </a:r>
            <a:r>
              <a:rPr sz="898" b="1" spc="6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898" b="1" dirty="0">
                <a:solidFill>
                  <a:srgbClr val="FF0000"/>
                </a:solidFill>
                <a:latin typeface="Times New Roman"/>
                <a:cs typeface="Times New Roman"/>
              </a:rPr>
              <a:t>:</a:t>
            </a:r>
            <a:endParaRPr sz="898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145" marR="416999" defTabSz="586405">
              <a:lnSpc>
                <a:spcPct val="191700"/>
              </a:lnSpc>
              <a:spcBef>
                <a:spcPts val="135"/>
              </a:spcBef>
            </a:pPr>
            <a:r>
              <a:rPr sz="770" dirty="0">
                <a:solidFill>
                  <a:prstClr val="black"/>
                </a:solidFill>
                <a:latin typeface="Times New Roman"/>
                <a:cs typeface="Times New Roman"/>
              </a:rPr>
              <a:t>Mise en situation des </a:t>
            </a:r>
            <a:r>
              <a:rPr sz="770" spc="-3" dirty="0">
                <a:solidFill>
                  <a:prstClr val="black"/>
                </a:solidFill>
                <a:latin typeface="Times New Roman"/>
                <a:cs typeface="Times New Roman"/>
              </a:rPr>
              <a:t>enseignants </a:t>
            </a:r>
            <a:r>
              <a:rPr sz="770" dirty="0">
                <a:solidFill>
                  <a:prstClr val="black"/>
                </a:solidFill>
                <a:latin typeface="Times New Roman"/>
                <a:cs typeface="Times New Roman"/>
              </a:rPr>
              <a:t>en 3 </a:t>
            </a:r>
            <a:r>
              <a:rPr sz="770" spc="-3" dirty="0">
                <a:solidFill>
                  <a:prstClr val="black"/>
                </a:solidFill>
                <a:latin typeface="Times New Roman"/>
                <a:cs typeface="Times New Roman"/>
              </a:rPr>
              <a:t>groupes </a:t>
            </a:r>
            <a:r>
              <a:rPr sz="770" dirty="0">
                <a:solidFill>
                  <a:prstClr val="black"/>
                </a:solidFill>
                <a:latin typeface="Times New Roman"/>
                <a:cs typeface="Times New Roman"/>
              </a:rPr>
              <a:t>: 2 en mode « élève » / 1 en mode « </a:t>
            </a:r>
            <a:r>
              <a:rPr sz="770" spc="-3" dirty="0">
                <a:solidFill>
                  <a:prstClr val="black"/>
                </a:solidFill>
                <a:latin typeface="Times New Roman"/>
                <a:cs typeface="Times New Roman"/>
              </a:rPr>
              <a:t>enseignant </a:t>
            </a:r>
            <a:r>
              <a:rPr sz="770" dirty="0">
                <a:solidFill>
                  <a:prstClr val="black"/>
                </a:solidFill>
                <a:latin typeface="Times New Roman"/>
                <a:cs typeface="Times New Roman"/>
              </a:rPr>
              <a:t>»  2 Modes « </a:t>
            </a:r>
            <a:r>
              <a:rPr sz="770" spc="-3" dirty="0">
                <a:solidFill>
                  <a:prstClr val="black"/>
                </a:solidFill>
                <a:latin typeface="Times New Roman"/>
                <a:cs typeface="Times New Roman"/>
              </a:rPr>
              <a:t>élève </a:t>
            </a:r>
            <a:r>
              <a:rPr sz="770" dirty="0">
                <a:solidFill>
                  <a:prstClr val="black"/>
                </a:solidFill>
                <a:latin typeface="Times New Roman"/>
                <a:cs typeface="Times New Roman"/>
              </a:rPr>
              <a:t>» </a:t>
            </a:r>
            <a:r>
              <a:rPr sz="770" spc="-3" dirty="0">
                <a:solidFill>
                  <a:prstClr val="black"/>
                </a:solidFill>
                <a:latin typeface="Times New Roman"/>
                <a:cs typeface="Times New Roman"/>
              </a:rPr>
              <a:t>Voir </a:t>
            </a:r>
            <a:r>
              <a:rPr sz="770" dirty="0">
                <a:solidFill>
                  <a:prstClr val="black"/>
                </a:solidFill>
                <a:latin typeface="Times New Roman"/>
                <a:cs typeface="Times New Roman"/>
              </a:rPr>
              <a:t>ci-dessus </a:t>
            </a:r>
            <a:r>
              <a:rPr sz="770" spc="-3" dirty="0">
                <a:solidFill>
                  <a:prstClr val="black"/>
                </a:solidFill>
                <a:latin typeface="Times New Roman"/>
                <a:cs typeface="Times New Roman"/>
              </a:rPr>
              <a:t>Géo-reporter </a:t>
            </a:r>
            <a:r>
              <a:rPr sz="770" dirty="0">
                <a:solidFill>
                  <a:prstClr val="black"/>
                </a:solidFill>
                <a:latin typeface="Times New Roman"/>
                <a:cs typeface="Times New Roman"/>
              </a:rPr>
              <a:t>/ Expert</a:t>
            </a:r>
            <a:r>
              <a:rPr sz="770" spc="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770" spc="-3" dirty="0">
                <a:solidFill>
                  <a:prstClr val="black"/>
                </a:solidFill>
                <a:latin typeface="Times New Roman"/>
                <a:cs typeface="Times New Roman"/>
              </a:rPr>
              <a:t>continental</a:t>
            </a:r>
            <a:endParaRPr sz="77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586405">
              <a:spcBef>
                <a:spcPts val="35"/>
              </a:spcBef>
            </a:pPr>
            <a:endParaRPr sz="705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145" defTabSz="586405"/>
            <a:r>
              <a:rPr sz="770" dirty="0">
                <a:solidFill>
                  <a:prstClr val="black"/>
                </a:solidFill>
                <a:latin typeface="Times New Roman"/>
                <a:cs typeface="Times New Roman"/>
              </a:rPr>
              <a:t>Mode « </a:t>
            </a:r>
            <a:r>
              <a:rPr sz="770" spc="-3" dirty="0">
                <a:solidFill>
                  <a:prstClr val="black"/>
                </a:solidFill>
                <a:latin typeface="Times New Roman"/>
                <a:cs typeface="Times New Roman"/>
              </a:rPr>
              <a:t>prof </a:t>
            </a:r>
            <a:r>
              <a:rPr sz="770" dirty="0">
                <a:solidFill>
                  <a:prstClr val="black"/>
                </a:solidFill>
                <a:latin typeface="Times New Roman"/>
                <a:cs typeface="Times New Roman"/>
              </a:rPr>
              <a:t>»</a:t>
            </a:r>
            <a:r>
              <a:rPr sz="770" spc="-1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770" dirty="0">
                <a:solidFill>
                  <a:prstClr val="black"/>
                </a:solidFill>
                <a:latin typeface="Times New Roman"/>
                <a:cs typeface="Times New Roman"/>
              </a:rPr>
              <a:t>:</a:t>
            </a:r>
            <a:endParaRPr sz="77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586405">
              <a:spcBef>
                <a:spcPts val="29"/>
              </a:spcBef>
            </a:pPr>
            <a:endParaRPr sz="737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301347" indent="-146601" defTabSz="586405">
              <a:buFontTx/>
              <a:buChar char="-"/>
              <a:tabLst>
                <a:tab pos="300940" algn="l"/>
                <a:tab pos="301347" algn="l"/>
              </a:tabLst>
            </a:pP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Observation de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l’organisation, du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travail des «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élèves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» ;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marL="301347" indent="-146601" defTabSz="586405">
              <a:spcBef>
                <a:spcPts val="16"/>
              </a:spcBef>
              <a:buFontTx/>
              <a:buChar char="-"/>
              <a:tabLst>
                <a:tab pos="300940" algn="l"/>
                <a:tab pos="301347" algn="l"/>
              </a:tabLst>
            </a:pP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Posture de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l’enseignant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dans ce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type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de travail, gestes professionnels à</a:t>
            </a:r>
            <a:r>
              <a:rPr sz="770" spc="-1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accomplir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marL="301347" indent="-146601" defTabSz="586405">
              <a:spcBef>
                <a:spcPts val="16"/>
              </a:spcBef>
              <a:buFontTx/>
              <a:buChar char="-"/>
              <a:tabLst>
                <a:tab pos="300940" algn="l"/>
                <a:tab pos="301347" algn="l"/>
              </a:tabLst>
            </a:pP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Trouver les notions et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mots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clés,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capacités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travaillées,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compétences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mises en jeu dans </a:t>
            </a:r>
            <a:r>
              <a:rPr sz="770" spc="3" dirty="0">
                <a:solidFill>
                  <a:prstClr val="black"/>
                </a:solidFill>
                <a:latin typeface="Calibri"/>
                <a:cs typeface="Calibri"/>
              </a:rPr>
              <a:t>la</a:t>
            </a:r>
            <a:r>
              <a:rPr sz="770" spc="-1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séance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marL="301347" marR="3258" indent="-146601" defTabSz="586405">
              <a:lnSpc>
                <a:spcPts val="949"/>
              </a:lnSpc>
              <a:spcBef>
                <a:spcPts val="26"/>
              </a:spcBef>
              <a:buFont typeface="Calibri"/>
              <a:buChar char="-"/>
              <a:tabLst>
                <a:tab pos="323337" algn="l"/>
                <a:tab pos="323744" algn="l"/>
              </a:tabLst>
            </a:pPr>
            <a:r>
              <a:rPr sz="1154" dirty="0">
                <a:solidFill>
                  <a:prstClr val="black"/>
                </a:solidFill>
                <a:latin typeface="Calibri"/>
              </a:rPr>
              <a:t>	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Réfléchir à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l’évaluation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de ce travail :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attitude(s),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autonomie,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collaboration,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travail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sur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documents  (+ =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spc="3" dirty="0">
                <a:solidFill>
                  <a:prstClr val="black"/>
                </a:solidFill>
                <a:latin typeface="Calibri"/>
                <a:cs typeface="Calibri"/>
              </a:rPr>
              <a:t>-)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marL="301347" indent="-146601" defTabSz="586405">
              <a:lnSpc>
                <a:spcPts val="901"/>
              </a:lnSpc>
              <a:buFontTx/>
              <a:buChar char="-"/>
              <a:tabLst>
                <a:tab pos="300940" algn="l"/>
                <a:tab pos="301347" algn="l"/>
              </a:tabLst>
            </a:pP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Orienter, répondre aux</a:t>
            </a:r>
            <a:r>
              <a:rPr sz="770" spc="-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questions…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marL="301347" indent="-146601" defTabSz="586405">
              <a:spcBef>
                <a:spcPts val="13"/>
              </a:spcBef>
              <a:buFontTx/>
              <a:buChar char="-"/>
              <a:tabLst>
                <a:tab pos="300940" algn="l"/>
                <a:tab pos="301347" algn="l"/>
              </a:tabLst>
            </a:pP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Critique de l’exercice,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des</a:t>
            </a:r>
            <a:r>
              <a:rPr sz="770" spc="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supports…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87999" y="2385473"/>
            <a:ext cx="218690" cy="126719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 defTabSz="586405">
              <a:spcBef>
                <a:spcPts val="64"/>
              </a:spcBef>
            </a:pPr>
            <a:r>
              <a:rPr sz="770" dirty="0">
                <a:solidFill>
                  <a:prstClr val="black"/>
                </a:solidFill>
                <a:latin typeface="Times New Roman"/>
                <a:cs typeface="Times New Roman"/>
              </a:rPr>
              <a:t>Sui</a:t>
            </a:r>
            <a:r>
              <a:rPr sz="770" spc="6" dirty="0">
                <a:solidFill>
                  <a:prstClr val="black"/>
                </a:solidFill>
                <a:latin typeface="Times New Roman"/>
                <a:cs typeface="Times New Roman"/>
              </a:rPr>
              <a:t>t</a:t>
            </a:r>
            <a:r>
              <a:rPr sz="770" dirty="0">
                <a:solidFill>
                  <a:prstClr val="black"/>
                </a:solidFill>
                <a:latin typeface="Times New Roman"/>
                <a:cs typeface="Times New Roman"/>
              </a:rPr>
              <a:t>e</a:t>
            </a:r>
            <a:endParaRPr sz="77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786982" y="2779689"/>
            <a:ext cx="610867" cy="1961698"/>
          </a:xfrm>
          <a:custGeom>
            <a:avLst/>
            <a:gdLst/>
            <a:ahLst/>
            <a:cxnLst/>
            <a:rect l="l" t="t" r="r" b="b"/>
            <a:pathLst>
              <a:path w="952500" h="3058795">
                <a:moveTo>
                  <a:pt x="714756" y="2581656"/>
                </a:moveTo>
                <a:lnTo>
                  <a:pt x="237744" y="2581656"/>
                </a:lnTo>
                <a:lnTo>
                  <a:pt x="237744" y="0"/>
                </a:lnTo>
                <a:lnTo>
                  <a:pt x="714756" y="0"/>
                </a:lnTo>
                <a:lnTo>
                  <a:pt x="714756" y="2581656"/>
                </a:lnTo>
                <a:close/>
              </a:path>
              <a:path w="952500" h="3058795">
                <a:moveTo>
                  <a:pt x="475488" y="3058667"/>
                </a:moveTo>
                <a:lnTo>
                  <a:pt x="0" y="2581656"/>
                </a:lnTo>
                <a:lnTo>
                  <a:pt x="952500" y="2581656"/>
                </a:lnTo>
                <a:lnTo>
                  <a:pt x="475488" y="3058667"/>
                </a:lnTo>
                <a:close/>
              </a:path>
            </a:pathLst>
          </a:custGeom>
          <a:solidFill>
            <a:srgbClr val="4472C3"/>
          </a:solid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777209" y="2775779"/>
            <a:ext cx="630415" cy="1971471"/>
          </a:xfrm>
          <a:custGeom>
            <a:avLst/>
            <a:gdLst/>
            <a:ahLst/>
            <a:cxnLst/>
            <a:rect l="l" t="t" r="r" b="b"/>
            <a:pathLst>
              <a:path w="982979" h="3074034">
                <a:moveTo>
                  <a:pt x="246888" y="2587752"/>
                </a:moveTo>
                <a:lnTo>
                  <a:pt x="246888" y="0"/>
                </a:lnTo>
                <a:lnTo>
                  <a:pt x="736092" y="0"/>
                </a:lnTo>
                <a:lnTo>
                  <a:pt x="736092" y="6096"/>
                </a:lnTo>
                <a:lnTo>
                  <a:pt x="259080" y="6096"/>
                </a:lnTo>
                <a:lnTo>
                  <a:pt x="252983" y="13716"/>
                </a:lnTo>
                <a:lnTo>
                  <a:pt x="259080" y="13716"/>
                </a:lnTo>
                <a:lnTo>
                  <a:pt x="259080" y="2581656"/>
                </a:lnTo>
                <a:lnTo>
                  <a:pt x="252983" y="2581656"/>
                </a:lnTo>
                <a:lnTo>
                  <a:pt x="246888" y="2587752"/>
                </a:lnTo>
                <a:close/>
              </a:path>
              <a:path w="982979" h="3074034">
                <a:moveTo>
                  <a:pt x="259080" y="13716"/>
                </a:moveTo>
                <a:lnTo>
                  <a:pt x="252983" y="13716"/>
                </a:lnTo>
                <a:lnTo>
                  <a:pt x="259080" y="6096"/>
                </a:lnTo>
                <a:lnTo>
                  <a:pt x="259080" y="13716"/>
                </a:lnTo>
                <a:close/>
              </a:path>
              <a:path w="982979" h="3074034">
                <a:moveTo>
                  <a:pt x="723900" y="13716"/>
                </a:moveTo>
                <a:lnTo>
                  <a:pt x="259080" y="13716"/>
                </a:lnTo>
                <a:lnTo>
                  <a:pt x="259080" y="6096"/>
                </a:lnTo>
                <a:lnTo>
                  <a:pt x="723900" y="6096"/>
                </a:lnTo>
                <a:lnTo>
                  <a:pt x="723900" y="13716"/>
                </a:lnTo>
                <a:close/>
              </a:path>
              <a:path w="982979" h="3074034">
                <a:moveTo>
                  <a:pt x="952534" y="2593848"/>
                </a:moveTo>
                <a:lnTo>
                  <a:pt x="723900" y="2593848"/>
                </a:lnTo>
                <a:lnTo>
                  <a:pt x="723900" y="6096"/>
                </a:lnTo>
                <a:lnTo>
                  <a:pt x="729996" y="13716"/>
                </a:lnTo>
                <a:lnTo>
                  <a:pt x="736092" y="13716"/>
                </a:lnTo>
                <a:lnTo>
                  <a:pt x="736092" y="2581656"/>
                </a:lnTo>
                <a:lnTo>
                  <a:pt x="729996" y="2581656"/>
                </a:lnTo>
                <a:lnTo>
                  <a:pt x="736092" y="2587752"/>
                </a:lnTo>
                <a:lnTo>
                  <a:pt x="958610" y="2587752"/>
                </a:lnTo>
                <a:lnTo>
                  <a:pt x="952534" y="2593848"/>
                </a:lnTo>
                <a:close/>
              </a:path>
              <a:path w="982979" h="3074034">
                <a:moveTo>
                  <a:pt x="736092" y="13716"/>
                </a:moveTo>
                <a:lnTo>
                  <a:pt x="729996" y="13716"/>
                </a:lnTo>
                <a:lnTo>
                  <a:pt x="723900" y="6096"/>
                </a:lnTo>
                <a:lnTo>
                  <a:pt x="736092" y="6096"/>
                </a:lnTo>
                <a:lnTo>
                  <a:pt x="736092" y="13716"/>
                </a:lnTo>
                <a:close/>
              </a:path>
              <a:path w="982979" h="3074034">
                <a:moveTo>
                  <a:pt x="490728" y="3073908"/>
                </a:moveTo>
                <a:lnTo>
                  <a:pt x="0" y="2581656"/>
                </a:lnTo>
                <a:lnTo>
                  <a:pt x="246888" y="2581656"/>
                </a:lnTo>
                <a:lnTo>
                  <a:pt x="246888" y="2583180"/>
                </a:lnTo>
                <a:lnTo>
                  <a:pt x="19812" y="2583180"/>
                </a:lnTo>
                <a:lnTo>
                  <a:pt x="15240" y="2593848"/>
                </a:lnTo>
                <a:lnTo>
                  <a:pt x="30445" y="2593848"/>
                </a:lnTo>
                <a:lnTo>
                  <a:pt x="491490" y="3056369"/>
                </a:lnTo>
                <a:lnTo>
                  <a:pt x="487680" y="3060192"/>
                </a:lnTo>
                <a:lnTo>
                  <a:pt x="504443" y="3060192"/>
                </a:lnTo>
                <a:lnTo>
                  <a:pt x="490728" y="3073908"/>
                </a:lnTo>
                <a:close/>
              </a:path>
              <a:path w="982979" h="3074034">
                <a:moveTo>
                  <a:pt x="259080" y="2587752"/>
                </a:moveTo>
                <a:lnTo>
                  <a:pt x="246888" y="2587752"/>
                </a:lnTo>
                <a:lnTo>
                  <a:pt x="252983" y="2581656"/>
                </a:lnTo>
                <a:lnTo>
                  <a:pt x="259080" y="2581656"/>
                </a:lnTo>
                <a:lnTo>
                  <a:pt x="259080" y="2587752"/>
                </a:lnTo>
                <a:close/>
              </a:path>
              <a:path w="982979" h="3074034">
                <a:moveTo>
                  <a:pt x="736092" y="2587752"/>
                </a:moveTo>
                <a:lnTo>
                  <a:pt x="729996" y="2581656"/>
                </a:lnTo>
                <a:lnTo>
                  <a:pt x="736092" y="2581656"/>
                </a:lnTo>
                <a:lnTo>
                  <a:pt x="736092" y="2587752"/>
                </a:lnTo>
                <a:close/>
              </a:path>
              <a:path w="982979" h="3074034">
                <a:moveTo>
                  <a:pt x="958610" y="2587752"/>
                </a:moveTo>
                <a:lnTo>
                  <a:pt x="736092" y="2587752"/>
                </a:lnTo>
                <a:lnTo>
                  <a:pt x="736092" y="2581656"/>
                </a:lnTo>
                <a:lnTo>
                  <a:pt x="982980" y="2581656"/>
                </a:lnTo>
                <a:lnTo>
                  <a:pt x="981456" y="2583180"/>
                </a:lnTo>
                <a:lnTo>
                  <a:pt x="963168" y="2583180"/>
                </a:lnTo>
                <a:lnTo>
                  <a:pt x="958610" y="2587752"/>
                </a:lnTo>
                <a:close/>
              </a:path>
              <a:path w="982979" h="3074034">
                <a:moveTo>
                  <a:pt x="30445" y="2593848"/>
                </a:moveTo>
                <a:lnTo>
                  <a:pt x="15240" y="2593848"/>
                </a:lnTo>
                <a:lnTo>
                  <a:pt x="19812" y="2583180"/>
                </a:lnTo>
                <a:lnTo>
                  <a:pt x="30445" y="2593848"/>
                </a:lnTo>
                <a:close/>
              </a:path>
              <a:path w="982979" h="3074034">
                <a:moveTo>
                  <a:pt x="259080" y="2593848"/>
                </a:moveTo>
                <a:lnTo>
                  <a:pt x="30445" y="2593848"/>
                </a:lnTo>
                <a:lnTo>
                  <a:pt x="19812" y="2583180"/>
                </a:lnTo>
                <a:lnTo>
                  <a:pt x="246888" y="2583180"/>
                </a:lnTo>
                <a:lnTo>
                  <a:pt x="246888" y="2587752"/>
                </a:lnTo>
                <a:lnTo>
                  <a:pt x="259080" y="2587752"/>
                </a:lnTo>
                <a:lnTo>
                  <a:pt x="259080" y="2593848"/>
                </a:lnTo>
                <a:close/>
              </a:path>
              <a:path w="982979" h="3074034">
                <a:moveTo>
                  <a:pt x="504443" y="3060192"/>
                </a:moveTo>
                <a:lnTo>
                  <a:pt x="495300" y="3060192"/>
                </a:lnTo>
                <a:lnTo>
                  <a:pt x="491490" y="3056369"/>
                </a:lnTo>
                <a:lnTo>
                  <a:pt x="963168" y="2583180"/>
                </a:lnTo>
                <a:lnTo>
                  <a:pt x="967740" y="2593848"/>
                </a:lnTo>
                <a:lnTo>
                  <a:pt x="970788" y="2593848"/>
                </a:lnTo>
                <a:lnTo>
                  <a:pt x="504443" y="3060192"/>
                </a:lnTo>
                <a:close/>
              </a:path>
              <a:path w="982979" h="3074034">
                <a:moveTo>
                  <a:pt x="970788" y="2593848"/>
                </a:moveTo>
                <a:lnTo>
                  <a:pt x="967740" y="2593848"/>
                </a:lnTo>
                <a:lnTo>
                  <a:pt x="963168" y="2583180"/>
                </a:lnTo>
                <a:lnTo>
                  <a:pt x="981456" y="2583180"/>
                </a:lnTo>
                <a:lnTo>
                  <a:pt x="970788" y="2593848"/>
                </a:lnTo>
                <a:close/>
              </a:path>
              <a:path w="982979" h="3074034">
                <a:moveTo>
                  <a:pt x="495300" y="3060192"/>
                </a:moveTo>
                <a:lnTo>
                  <a:pt x="487680" y="3060192"/>
                </a:lnTo>
                <a:lnTo>
                  <a:pt x="491490" y="3056369"/>
                </a:lnTo>
                <a:lnTo>
                  <a:pt x="495300" y="3060192"/>
                </a:lnTo>
                <a:close/>
              </a:path>
            </a:pathLst>
          </a:custGeom>
          <a:solidFill>
            <a:srgbClr val="2F528E"/>
          </a:solid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200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17241" y="392580"/>
            <a:ext cx="4216611" cy="6053658"/>
          </a:xfrm>
          <a:prstGeom prst="rect">
            <a:avLst/>
          </a:prstGeom>
        </p:spPr>
        <p:txBody>
          <a:bodyPr vert="horz" wrap="square" lIns="0" tIns="6109" rIns="0" bIns="0" rtlCol="0">
            <a:spAutoFit/>
          </a:bodyPr>
          <a:lstStyle/>
          <a:p>
            <a:pPr marL="1079962" marR="529393" indent="-401932" defTabSz="586405">
              <a:lnSpc>
                <a:spcPct val="101699"/>
              </a:lnSpc>
              <a:spcBef>
                <a:spcPts val="48"/>
              </a:spcBef>
            </a:pPr>
            <a:r>
              <a:rPr sz="770" b="1" u="sng" spc="-41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</a:t>
            </a:r>
            <a:r>
              <a:rPr sz="770" b="1" spc="247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b="1" u="sng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roposition </a:t>
            </a:r>
            <a:r>
              <a:rPr sz="770" b="1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de </a:t>
            </a:r>
            <a:r>
              <a:rPr sz="770" b="1" u="sng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découpage </a:t>
            </a:r>
            <a:r>
              <a:rPr sz="770" b="1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et déroulement de </a:t>
            </a:r>
            <a:r>
              <a:rPr sz="770" b="1" u="sng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séquences </a:t>
            </a:r>
            <a:r>
              <a:rPr sz="770" b="1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pour le thème 1 : </a:t>
            </a:r>
            <a:r>
              <a:rPr sz="770" b="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b="1" u="sng" spc="-487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</a:t>
            </a:r>
            <a:r>
              <a:rPr sz="770" b="1" spc="32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b="1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es </a:t>
            </a:r>
            <a:r>
              <a:rPr sz="770" b="1" u="sng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réseaux </a:t>
            </a:r>
            <a:r>
              <a:rPr sz="770" b="1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de </a:t>
            </a:r>
            <a:r>
              <a:rPr sz="770" b="1" u="sng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production </a:t>
            </a:r>
            <a:r>
              <a:rPr sz="770" b="1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et d’échanges </a:t>
            </a:r>
            <a:r>
              <a:rPr sz="770" b="1" u="sng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mondialisés.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defTabSz="586405">
              <a:spcBef>
                <a:spcPts val="32"/>
              </a:spcBef>
            </a:pPr>
            <a:endParaRPr sz="80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48867" defTabSz="586405"/>
            <a:r>
              <a:rPr sz="770" b="1" u="sng" spc="-366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</a:t>
            </a:r>
            <a:r>
              <a:rPr sz="770" b="1" spc="19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b="1" u="sng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équence </a:t>
            </a:r>
            <a:r>
              <a:rPr sz="770" b="1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1 : </a:t>
            </a:r>
            <a:r>
              <a:rPr sz="770" b="1" u="sng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Tous </a:t>
            </a:r>
            <a:r>
              <a:rPr sz="770" b="1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des acteurs de la </a:t>
            </a:r>
            <a:r>
              <a:rPr sz="770" b="1" u="sng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mondialisation</a:t>
            </a:r>
            <a:r>
              <a:rPr sz="770" b="1" u="sng" spc="29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70" b="1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?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defTabSz="586405">
              <a:spcBef>
                <a:spcPts val="32"/>
              </a:spcBef>
            </a:pPr>
            <a:endParaRPr sz="80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95468" defTabSz="586405">
              <a:tabLst>
                <a:tab pos="341662" algn="l"/>
              </a:tabLst>
            </a:pP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-	Séance 1 : Nutella,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succès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mondial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d’un produit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?</a:t>
            </a:r>
            <a:r>
              <a:rPr sz="770" spc="-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b="1" dirty="0">
                <a:solidFill>
                  <a:prstClr val="black"/>
                </a:solidFill>
                <a:latin typeface="Calibri"/>
                <a:cs typeface="Calibri"/>
              </a:rPr>
              <a:t>(2H30)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marL="48867" marR="28099" defTabSz="586405">
              <a:lnSpc>
                <a:spcPct val="101699"/>
              </a:lnSpc>
            </a:pP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Séance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d’entrée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dans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le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thème,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mise </a:t>
            </a:r>
            <a:r>
              <a:rPr sz="770" i="1" spc="3" dirty="0">
                <a:solidFill>
                  <a:prstClr val="black"/>
                </a:solidFill>
                <a:latin typeface="Calibri"/>
                <a:cs typeface="Calibri"/>
              </a:rPr>
              <a:t>en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activité des élèves pour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qu’ils soient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confrontés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aux réalités de la 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mondialisation </a:t>
            </a:r>
            <a:r>
              <a:rPr sz="770" i="1" spc="3" dirty="0">
                <a:solidFill>
                  <a:prstClr val="black"/>
                </a:solidFill>
                <a:latin typeface="Calibri"/>
                <a:cs typeface="Calibri"/>
              </a:rPr>
              <a:t>et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de ses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enjeux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en lien avec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les ODD. Prise </a:t>
            </a:r>
            <a:r>
              <a:rPr sz="770" i="1" spc="3" dirty="0">
                <a:solidFill>
                  <a:prstClr val="black"/>
                </a:solidFill>
                <a:latin typeface="Calibri"/>
                <a:cs typeface="Calibri"/>
              </a:rPr>
              <a:t>en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compte de la </a:t>
            </a:r>
            <a:r>
              <a:rPr sz="770" b="1" i="1" dirty="0">
                <a:solidFill>
                  <a:prstClr val="black"/>
                </a:solidFill>
                <a:latin typeface="Calibri"/>
                <a:cs typeface="Calibri"/>
              </a:rPr>
              <a:t>complexité d’une</a:t>
            </a:r>
            <a:r>
              <a:rPr sz="770" b="1" i="1" spc="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b="1" i="1" dirty="0">
                <a:solidFill>
                  <a:prstClr val="black"/>
                </a:solidFill>
                <a:latin typeface="Calibri"/>
                <a:cs typeface="Calibri"/>
              </a:rPr>
              <a:t>situation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marL="48867" defTabSz="586405">
              <a:spcBef>
                <a:spcPts val="22"/>
              </a:spcBef>
            </a:pP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impliquant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différentes échelles,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différents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enjeux et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domaines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marL="48867" marR="1621572" defTabSz="586405">
              <a:lnSpc>
                <a:spcPct val="203300"/>
              </a:lnSpc>
            </a:pP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Conception, production,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consommation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à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l’échelle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de la planète  Jeu des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acteurs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defTabSz="586405">
              <a:spcBef>
                <a:spcPts val="16"/>
              </a:spcBef>
            </a:pPr>
            <a:endParaRPr sz="80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48867" marR="275284" defTabSz="586405">
              <a:lnSpc>
                <a:spcPct val="101699"/>
              </a:lnSpc>
            </a:pP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Enjeux de </a:t>
            </a:r>
            <a:r>
              <a:rPr sz="770" spc="3" dirty="0">
                <a:solidFill>
                  <a:prstClr val="black"/>
                </a:solidFill>
                <a:latin typeface="Calibri"/>
                <a:cs typeface="Calibri"/>
              </a:rPr>
              <a:t>la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mondialisation en lien avec un développement durable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: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piliers économique,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social et  environnemental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des ODD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defTabSz="586405">
              <a:spcBef>
                <a:spcPts val="32"/>
              </a:spcBef>
            </a:pPr>
            <a:endParaRPr sz="80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95468" defTabSz="586405">
              <a:spcBef>
                <a:spcPts val="3"/>
              </a:spcBef>
              <a:tabLst>
                <a:tab pos="341662" algn="l"/>
              </a:tabLst>
            </a:pP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-	Séance 2 : Vers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une mondialisation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durable pour </a:t>
            </a:r>
            <a:r>
              <a:rPr sz="770" spc="3" dirty="0">
                <a:solidFill>
                  <a:prstClr val="black"/>
                </a:solidFill>
                <a:latin typeface="Calibri"/>
                <a:cs typeface="Calibri"/>
              </a:rPr>
              <a:t>tous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?</a:t>
            </a:r>
            <a:r>
              <a:rPr sz="770" spc="-3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b="1" dirty="0">
                <a:solidFill>
                  <a:prstClr val="black"/>
                </a:solidFill>
                <a:latin typeface="Calibri"/>
                <a:cs typeface="Calibri"/>
              </a:rPr>
              <a:t>(2H)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defTabSz="586405">
              <a:spcBef>
                <a:spcPts val="16"/>
              </a:spcBef>
            </a:pPr>
            <a:endParaRPr sz="80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48867" marR="110358" defTabSz="586405">
              <a:lnSpc>
                <a:spcPct val="101699"/>
              </a:lnSpc>
            </a:pP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Séance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plus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théorique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pour revenir sur les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notions abordées,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les définir,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envisager d’autres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exemples et  synthétiser.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defTabSz="586405">
              <a:spcBef>
                <a:spcPts val="22"/>
              </a:spcBef>
            </a:pPr>
            <a:endParaRPr sz="80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48867" marR="232119" defTabSz="586405">
              <a:lnSpc>
                <a:spcPct val="101699"/>
              </a:lnSpc>
            </a:pP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Commentaire du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programme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: « </a:t>
            </a:r>
            <a:r>
              <a:rPr sz="770" spc="3" dirty="0">
                <a:solidFill>
                  <a:prstClr val="black"/>
                </a:solidFill>
                <a:latin typeface="Calibri"/>
                <a:cs typeface="Calibri"/>
              </a:rPr>
              <a:t>La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mondialisation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de </a:t>
            </a:r>
            <a:r>
              <a:rPr sz="770" spc="3" dirty="0">
                <a:solidFill>
                  <a:prstClr val="black"/>
                </a:solidFill>
                <a:latin typeface="Calibri"/>
                <a:cs typeface="Calibri"/>
              </a:rPr>
              <a:t>la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production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et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l’expansion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des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échanges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ne  concernent pas de la même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manière tous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les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pays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et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territoires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en raison de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barrières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politiques,  économiques,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administratives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»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(et culturelles)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marL="48867" marR="19547" defTabSz="586405">
              <a:lnSpc>
                <a:spcPct val="203300"/>
              </a:lnSpc>
              <a:spcBef>
                <a:spcPts val="3"/>
              </a:spcBef>
            </a:pP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Les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différents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acteurs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et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leur rôle : FTN, Etats et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collectivités, Habitants/consommateurs,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ONG,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Lobbies… 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Limites à la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 mondialisation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defTabSz="586405">
              <a:spcBef>
                <a:spcPts val="32"/>
              </a:spcBef>
            </a:pPr>
            <a:endParaRPr sz="80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48867" defTabSz="586405"/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Les ODD </a:t>
            </a:r>
            <a:r>
              <a:rPr sz="770" spc="3" dirty="0">
                <a:solidFill>
                  <a:prstClr val="black"/>
                </a:solidFill>
                <a:latin typeface="Calibri"/>
                <a:cs typeface="Calibri"/>
              </a:rPr>
              <a:t>et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La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mondialisation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face aux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ODD,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la </a:t>
            </a:r>
            <a:r>
              <a:rPr sz="770" b="1" spc="-3" dirty="0">
                <a:solidFill>
                  <a:prstClr val="black"/>
                </a:solidFill>
                <a:latin typeface="Calibri"/>
                <a:cs typeface="Calibri"/>
              </a:rPr>
              <a:t>notion </a:t>
            </a:r>
            <a:r>
              <a:rPr sz="770" b="1" dirty="0">
                <a:solidFill>
                  <a:prstClr val="black"/>
                </a:solidFill>
                <a:latin typeface="Calibri"/>
                <a:cs typeface="Calibri"/>
              </a:rPr>
              <a:t>de</a:t>
            </a:r>
            <a:r>
              <a:rPr sz="770" b="1" spc="-3" dirty="0">
                <a:solidFill>
                  <a:prstClr val="black"/>
                </a:solidFill>
                <a:latin typeface="Calibri"/>
                <a:cs typeface="Calibri"/>
              </a:rPr>
              <a:t> transition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defTabSz="586405">
              <a:spcBef>
                <a:spcPts val="32"/>
              </a:spcBef>
            </a:pPr>
            <a:endParaRPr sz="80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95468" defTabSz="586405">
              <a:tabLst>
                <a:tab pos="341662" algn="l"/>
              </a:tabLst>
            </a:pP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-	Evaluation +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reprise collective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puis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individuelle avec différenciation.</a:t>
            </a:r>
            <a:r>
              <a:rPr sz="770" spc="1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b="1" spc="-3" dirty="0">
                <a:solidFill>
                  <a:prstClr val="black"/>
                </a:solidFill>
                <a:latin typeface="Calibri"/>
                <a:cs typeface="Calibri"/>
              </a:rPr>
              <a:t>(1H30)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defTabSz="586405">
              <a:spcBef>
                <a:spcPts val="16"/>
              </a:spcBef>
            </a:pPr>
            <a:endParaRPr sz="80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48867" marR="1312081" defTabSz="586405">
              <a:lnSpc>
                <a:spcPct val="101699"/>
              </a:lnSpc>
            </a:pP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Nommer 3 types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d’acteurs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de la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mondialisation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et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leur rôle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dans celle-ci  Localiser sur un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planisphère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: mers et océans</a:t>
            </a:r>
            <a:r>
              <a:rPr sz="770" spc="-1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principaux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marL="48867" marR="182844" defTabSz="586405">
              <a:lnSpc>
                <a:spcPct val="101699"/>
              </a:lnSpc>
              <a:spcBef>
                <a:spcPts val="6"/>
              </a:spcBef>
            </a:pP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A partir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d’un exemple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: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circuit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mondial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d’un Jean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(Conception,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Production,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Consommation, 2</a:t>
            </a:r>
            <a:r>
              <a:rPr sz="770" baseline="27777" dirty="0">
                <a:solidFill>
                  <a:prstClr val="black"/>
                </a:solidFill>
                <a:latin typeface="Calibri"/>
                <a:cs typeface="Calibri"/>
              </a:rPr>
              <a:t>e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vie…) :  décrire le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circuit mondial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du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produit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marL="48867" marR="2734519" defTabSz="586405">
              <a:lnSpc>
                <a:spcPct val="101699"/>
              </a:lnSpc>
            </a:pP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Faire le lien avec les ODD</a:t>
            </a:r>
            <a:r>
              <a:rPr sz="770" spc="-48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concernés 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Documents</a:t>
            </a:r>
            <a:r>
              <a:rPr sz="770" spc="-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: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marL="48867" marR="330667" defTabSz="586405">
              <a:lnSpc>
                <a:spcPct val="101699"/>
              </a:lnSpc>
            </a:pP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Carte du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circuit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mondial du Jean avec enjeux </a:t>
            </a:r>
            <a:r>
              <a:rPr sz="770" spc="-6" dirty="0">
                <a:solidFill>
                  <a:prstClr val="black"/>
                </a:solidFill>
                <a:latin typeface="Calibri"/>
                <a:cs typeface="Calibri"/>
              </a:rPr>
              <a:t>ODD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(Pollutions, transports,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conditions de travail…)  Texte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sur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les Fripes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et </a:t>
            </a:r>
            <a:r>
              <a:rPr sz="770" spc="3" dirty="0">
                <a:solidFill>
                  <a:prstClr val="black"/>
                </a:solidFill>
                <a:latin typeface="Calibri"/>
                <a:cs typeface="Calibri"/>
              </a:rPr>
              <a:t>la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seconde vie des vêtements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en</a:t>
            </a:r>
            <a:r>
              <a:rPr sz="770" spc="-1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Afrique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defTabSz="586405">
              <a:spcBef>
                <a:spcPts val="16"/>
              </a:spcBef>
            </a:pPr>
            <a:endParaRPr sz="80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48867" marR="180808" defTabSz="586405">
              <a:lnSpc>
                <a:spcPct val="101699"/>
              </a:lnSpc>
            </a:pP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Reprise :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Travail noté qui a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pour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objectif de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réactiver/repréciser/réexpliquer </a:t>
            </a:r>
            <a:r>
              <a:rPr sz="770" i="1" spc="3" dirty="0">
                <a:solidFill>
                  <a:prstClr val="black"/>
                </a:solidFill>
                <a:latin typeface="Calibri"/>
                <a:cs typeface="Calibri"/>
              </a:rPr>
              <a:t>les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différentes notions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et 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retravailler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les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capacités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et compétences.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marL="48867" defTabSz="586405">
              <a:spcBef>
                <a:spcPts val="16"/>
              </a:spcBef>
            </a:pP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Correction individuelle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des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éléments de cours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avec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le cahier (devoir</a:t>
            </a:r>
            <a:r>
              <a:rPr sz="770" spc="-3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maison)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marL="48867" marR="30949" defTabSz="586405">
              <a:lnSpc>
                <a:spcPct val="101699"/>
              </a:lnSpc>
            </a:pP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Travail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collectif avec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les élèves qui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ont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éprouvé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des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difficultés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liées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à </a:t>
            </a:r>
            <a:r>
              <a:rPr sz="770" spc="3" dirty="0">
                <a:solidFill>
                  <a:prstClr val="black"/>
                </a:solidFill>
                <a:latin typeface="Calibri"/>
                <a:cs typeface="Calibri"/>
              </a:rPr>
              <a:t>la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description du circuit mondial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du  produit :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Recherche </a:t>
            </a:r>
            <a:r>
              <a:rPr sz="770" spc="3" dirty="0">
                <a:solidFill>
                  <a:prstClr val="black"/>
                </a:solidFill>
                <a:latin typeface="Calibri"/>
                <a:cs typeface="Calibri"/>
              </a:rPr>
              <a:t>et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compréhension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des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informations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(en vue de</a:t>
            </a:r>
            <a:r>
              <a:rPr sz="770" spc="-22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l’écriture)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marL="48867" marR="98141" defTabSz="586405">
              <a:lnSpc>
                <a:spcPct val="101699"/>
              </a:lnSpc>
            </a:pP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Travail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individuel pour les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élèves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en réussite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: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amélioration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du texte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produit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avec prise en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compte d’un  document complémentaire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sur </a:t>
            </a:r>
            <a:r>
              <a:rPr sz="770" spc="3" dirty="0">
                <a:solidFill>
                  <a:prstClr val="black"/>
                </a:solidFill>
                <a:latin typeface="Calibri"/>
                <a:cs typeface="Calibri"/>
              </a:rPr>
              <a:t>le</a:t>
            </a:r>
            <a:r>
              <a:rPr sz="770" spc="-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thème.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79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57966" y="399422"/>
            <a:ext cx="4264258" cy="6056675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15067" algn="ctr" defTabSz="586405">
              <a:spcBef>
                <a:spcPts val="64"/>
              </a:spcBef>
            </a:pPr>
            <a:r>
              <a:rPr sz="770" b="1" u="sng" spc="-366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</a:t>
            </a:r>
            <a:r>
              <a:rPr sz="770" b="1" spc="19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b="1" u="sng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équence </a:t>
            </a:r>
            <a:r>
              <a:rPr sz="770" b="1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2 : Des flux et des lieux</a:t>
            </a:r>
            <a:r>
              <a:rPr sz="770" b="1" u="sng" spc="-19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70" b="1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connectés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defTabSz="586405">
              <a:spcBef>
                <a:spcPts val="16"/>
              </a:spcBef>
            </a:pPr>
            <a:endParaRPr sz="80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145" marR="41944" defTabSz="586405">
              <a:lnSpc>
                <a:spcPct val="101699"/>
              </a:lnSpc>
            </a:pP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On réinvestira les éléments liés aux acteurs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dans </a:t>
            </a:r>
            <a:r>
              <a:rPr sz="770" i="1" spc="3" dirty="0">
                <a:solidFill>
                  <a:prstClr val="black"/>
                </a:solidFill>
                <a:latin typeface="Calibri"/>
                <a:cs typeface="Calibri"/>
              </a:rPr>
              <a:t>une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approche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plus spatiale. La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démarche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est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inversée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: on 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pose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les éléments de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connaissances générales avant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de s’intéresser au cas de </a:t>
            </a:r>
            <a:r>
              <a:rPr sz="770" i="1" spc="3" dirty="0">
                <a:solidFill>
                  <a:prstClr val="black"/>
                </a:solidFill>
                <a:latin typeface="Calibri"/>
                <a:cs typeface="Calibri"/>
              </a:rPr>
              <a:t>la</a:t>
            </a:r>
            <a:r>
              <a:rPr sz="770" i="1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Chine.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defTabSz="586405">
              <a:spcBef>
                <a:spcPts val="32"/>
              </a:spcBef>
            </a:pPr>
            <a:endParaRPr sz="80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54746" defTabSz="586405">
              <a:tabLst>
                <a:tab pos="300940" algn="l"/>
              </a:tabLst>
            </a:pP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-	Séance 1 :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Espaces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reliés, espaces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connectés</a:t>
            </a:r>
            <a:r>
              <a:rPr sz="770" spc="-1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b="1" spc="-3" dirty="0">
                <a:solidFill>
                  <a:prstClr val="black"/>
                </a:solidFill>
                <a:latin typeface="Calibri"/>
                <a:cs typeface="Calibri"/>
              </a:rPr>
              <a:t>(1h30)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defTabSz="586405">
              <a:spcBef>
                <a:spcPts val="26"/>
              </a:spcBef>
            </a:pPr>
            <a:endParaRPr sz="80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145" marR="3258" defTabSz="586405">
              <a:lnSpc>
                <a:spcPct val="101699"/>
              </a:lnSpc>
            </a:pP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Travail sur </a:t>
            </a:r>
            <a:r>
              <a:rPr sz="770" spc="3" dirty="0">
                <a:solidFill>
                  <a:prstClr val="black"/>
                </a:solidFill>
                <a:latin typeface="Calibri"/>
                <a:cs typeface="Calibri"/>
              </a:rPr>
              <a:t>des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cartes </a:t>
            </a:r>
            <a:r>
              <a:rPr sz="770" b="1" dirty="0">
                <a:solidFill>
                  <a:prstClr val="black"/>
                </a:solidFill>
                <a:latin typeface="Calibri"/>
                <a:cs typeface="Calibri"/>
              </a:rPr>
              <a:t>à </a:t>
            </a:r>
            <a:r>
              <a:rPr sz="770" b="1" spc="-3" dirty="0">
                <a:solidFill>
                  <a:prstClr val="black"/>
                </a:solidFill>
                <a:latin typeface="Calibri"/>
                <a:cs typeface="Calibri"/>
              </a:rPr>
              <a:t>différentes </a:t>
            </a:r>
            <a:r>
              <a:rPr sz="770" b="1" dirty="0">
                <a:solidFill>
                  <a:prstClr val="black"/>
                </a:solidFill>
                <a:latin typeface="Calibri"/>
                <a:cs typeface="Calibri"/>
              </a:rPr>
              <a:t>échelles et avec </a:t>
            </a:r>
            <a:r>
              <a:rPr sz="770" b="1" spc="3" dirty="0">
                <a:solidFill>
                  <a:prstClr val="black"/>
                </a:solidFill>
                <a:latin typeface="Calibri"/>
                <a:cs typeface="Calibri"/>
              </a:rPr>
              <a:t>des </a:t>
            </a:r>
            <a:r>
              <a:rPr sz="770" b="1" dirty="0">
                <a:solidFill>
                  <a:prstClr val="black"/>
                </a:solidFill>
                <a:latin typeface="Calibri"/>
                <a:cs typeface="Calibri"/>
              </a:rPr>
              <a:t>projections </a:t>
            </a:r>
            <a:r>
              <a:rPr sz="770" b="1" spc="-3" dirty="0">
                <a:solidFill>
                  <a:prstClr val="black"/>
                </a:solidFill>
                <a:latin typeface="Calibri"/>
                <a:cs typeface="Calibri"/>
              </a:rPr>
              <a:t>différentes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pour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aborder les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mots clés,  notions et repères</a:t>
            </a:r>
            <a:r>
              <a:rPr sz="770" spc="-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: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defTabSz="586405">
              <a:spcBef>
                <a:spcPts val="32"/>
              </a:spcBef>
            </a:pPr>
            <a:endParaRPr sz="80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145" defTabSz="586405"/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Flux,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liaisons transocéaniques,</a:t>
            </a:r>
            <a:r>
              <a:rPr sz="770" spc="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satellitaires…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marL="8145" defTabSz="586405">
              <a:spcBef>
                <a:spcPts val="16"/>
              </a:spcBef>
            </a:pP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Révolution des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transports, révolution numérique,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plate-forme</a:t>
            </a:r>
            <a:r>
              <a:rPr sz="770" spc="-1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multimodale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marL="8145" defTabSz="586405">
              <a:spcBef>
                <a:spcPts val="13"/>
              </a:spcBef>
            </a:pP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Grandes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métropoles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les mieux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connectées, façades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maritimes,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grands ports,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aéroports,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mers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et</a:t>
            </a:r>
            <a:r>
              <a:rPr sz="770" spc="32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océans…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defTabSz="586405">
              <a:spcBef>
                <a:spcPts val="32"/>
              </a:spcBef>
            </a:pPr>
            <a:endParaRPr sz="80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145" defTabSz="586405">
              <a:spcBef>
                <a:spcPts val="3"/>
              </a:spcBef>
            </a:pPr>
            <a:r>
              <a:rPr sz="770" u="sng" spc="-41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</a:t>
            </a:r>
            <a:r>
              <a:rPr sz="770" spc="24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apacité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: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marL="8145" defTabSz="586405">
              <a:spcBef>
                <a:spcPts val="13"/>
              </a:spcBef>
            </a:pP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Identifier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l’échelle appropriée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pour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étudier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les principaux</a:t>
            </a:r>
            <a:r>
              <a:rPr sz="770" spc="-1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flux.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defTabSz="586405"/>
            <a:endParaRPr sz="77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586405">
              <a:spcBef>
                <a:spcPts val="13"/>
              </a:spcBef>
            </a:pPr>
            <a:endParaRPr sz="866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54746" defTabSz="586405">
              <a:tabLst>
                <a:tab pos="300940" algn="l"/>
              </a:tabLst>
            </a:pP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-	Séance 2 : </a:t>
            </a:r>
            <a:r>
              <a:rPr sz="770" spc="3" dirty="0">
                <a:solidFill>
                  <a:prstClr val="black"/>
                </a:solidFill>
                <a:latin typeface="Calibri"/>
                <a:cs typeface="Calibri"/>
              </a:rPr>
              <a:t>La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Chine reliée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au Monde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et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les nouvelles routes de la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Soie </a:t>
            </a:r>
            <a:r>
              <a:rPr sz="770" b="1" spc="-3" dirty="0">
                <a:solidFill>
                  <a:prstClr val="black"/>
                </a:solidFill>
                <a:latin typeface="Calibri"/>
                <a:cs typeface="Calibri"/>
              </a:rPr>
              <a:t>(1H30)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defTabSz="586405">
              <a:spcBef>
                <a:spcPts val="10"/>
              </a:spcBef>
            </a:pPr>
            <a:endParaRPr sz="80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962827" marR="65971" defTabSz="586405">
              <a:lnSpc>
                <a:spcPct val="102499"/>
              </a:lnSpc>
            </a:pP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Travail à différentes échelles sur les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différents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liens</a:t>
            </a:r>
            <a:r>
              <a:rPr sz="770" spc="-5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avec  le monde… portuaires,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aéroportuaires,</a:t>
            </a:r>
            <a:r>
              <a:rPr sz="770" spc="-22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internet…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defTabSz="586405">
              <a:spcBef>
                <a:spcPts val="16"/>
              </a:spcBef>
            </a:pPr>
            <a:endParaRPr sz="80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962827" marR="452020" defTabSz="586405">
              <a:lnSpc>
                <a:spcPct val="101699"/>
              </a:lnSpc>
            </a:pP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Compléter </a:t>
            </a:r>
            <a:r>
              <a:rPr sz="770" spc="3" dirty="0">
                <a:solidFill>
                  <a:prstClr val="black"/>
                </a:solidFill>
                <a:latin typeface="Calibri"/>
                <a:cs typeface="Calibri"/>
              </a:rPr>
              <a:t>le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croquis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d’un espace portuaire </a:t>
            </a:r>
            <a:r>
              <a:rPr sz="770" spc="3" dirty="0">
                <a:solidFill>
                  <a:prstClr val="black"/>
                </a:solidFill>
                <a:latin typeface="Calibri"/>
                <a:cs typeface="Calibri"/>
              </a:rPr>
              <a:t>ou 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aéroportuaire et sa</a:t>
            </a:r>
            <a:r>
              <a:rPr sz="770" spc="-1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légende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marL="1962827" marR="71672" defTabSz="586405">
              <a:lnSpc>
                <a:spcPct val="203300"/>
              </a:lnSpc>
              <a:spcBef>
                <a:spcPts val="3"/>
              </a:spcBef>
            </a:pP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Projet « nouvelles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routes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de la Soie »,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contenu,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enjeux…  Documents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sur </a:t>
            </a:r>
            <a:r>
              <a:rPr sz="770" spc="-6" dirty="0">
                <a:solidFill>
                  <a:prstClr val="black"/>
                </a:solidFill>
                <a:latin typeface="Calibri"/>
                <a:cs typeface="Calibri"/>
              </a:rPr>
              <a:t>le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sujet</a:t>
            </a:r>
            <a:r>
              <a:rPr sz="770" spc="1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: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marL="8145" defTabSz="586405">
              <a:spcBef>
                <a:spcPts val="13"/>
              </a:spcBef>
            </a:pP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G. Fléchet, La Chine trace les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nouvelles routes de </a:t>
            </a:r>
            <a:r>
              <a:rPr sz="770" spc="3" dirty="0">
                <a:solidFill>
                  <a:prstClr val="black"/>
                </a:solidFill>
                <a:latin typeface="Calibri"/>
                <a:cs typeface="Calibri"/>
              </a:rPr>
              <a:t>la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soie, article Le journal CNRS, Décembre</a:t>
            </a:r>
            <a:r>
              <a:rPr sz="770" spc="-5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2017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marL="8145" defTabSz="586405">
              <a:spcBef>
                <a:spcPts val="16"/>
              </a:spcBef>
            </a:pP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L. Carroué, Atlas de </a:t>
            </a:r>
            <a:r>
              <a:rPr sz="770" spc="3" dirty="0">
                <a:solidFill>
                  <a:prstClr val="black"/>
                </a:solidFill>
                <a:latin typeface="Calibri"/>
                <a:cs typeface="Calibri"/>
              </a:rPr>
              <a:t>la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mondialisation,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Une seule terre, des mondes, Autrement,</a:t>
            </a:r>
            <a:r>
              <a:rPr sz="770" spc="-5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2018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marL="8145" marR="333925" defTabSz="586405">
              <a:lnSpc>
                <a:spcPct val="101699"/>
              </a:lnSpc>
            </a:pP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A. Choplin, O.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Pliez, </a:t>
            </a:r>
            <a:r>
              <a:rPr sz="770" spc="3" dirty="0">
                <a:solidFill>
                  <a:prstClr val="black"/>
                </a:solidFill>
                <a:latin typeface="Calibri"/>
                <a:cs typeface="Calibri"/>
              </a:rPr>
              <a:t>La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mondialisation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des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pauvres,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Loin de Wall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Street et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de Davos, Seuil,2018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  <a:hlinkClick r:id="rId2"/>
              </a:rPr>
              <a:t>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  <a:hlinkClick r:id="rId2"/>
              </a:rPr>
              <a:t>http://www.courrier-picard.fr/173355/article/2019-03-22/amiens-sur-la-nouvelle-route-de-la-soie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defTabSz="586405">
              <a:spcBef>
                <a:spcPts val="32"/>
              </a:spcBef>
            </a:pPr>
            <a:endParaRPr sz="80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54746" defTabSz="586405">
              <a:tabLst>
                <a:tab pos="300940" algn="l"/>
              </a:tabLst>
            </a:pP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-	Evaluation +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reprise collective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puis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individuelle avec différenciation</a:t>
            </a:r>
            <a:r>
              <a:rPr sz="770" spc="22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b="1" dirty="0">
                <a:solidFill>
                  <a:prstClr val="black"/>
                </a:solidFill>
                <a:latin typeface="Calibri"/>
                <a:cs typeface="Calibri"/>
              </a:rPr>
              <a:t>(1H30)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defTabSz="586405">
              <a:spcBef>
                <a:spcPts val="26"/>
              </a:spcBef>
            </a:pPr>
            <a:endParaRPr sz="80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145" marR="1399227" defTabSz="586405">
              <a:lnSpc>
                <a:spcPct val="101699"/>
              </a:lnSpc>
            </a:pP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Définir notions (flux,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révolution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numérique,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révolution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des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transports…) 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Localiser les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principaux repères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sur le</a:t>
            </a:r>
            <a:r>
              <a:rPr sz="770" spc="-1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planisphère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marL="8145" marR="469938" defTabSz="586405">
              <a:lnSpc>
                <a:spcPct val="101699"/>
              </a:lnSpc>
            </a:pP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Identifier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l’échelle appropriée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pour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étudier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les principaux flux : choix entre différentes cartes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et  justification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marL="8145" defTabSz="586405">
              <a:spcBef>
                <a:spcPts val="13"/>
              </a:spcBef>
            </a:pP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Compléter </a:t>
            </a:r>
            <a:r>
              <a:rPr sz="770" spc="3" dirty="0">
                <a:solidFill>
                  <a:prstClr val="black"/>
                </a:solidFill>
                <a:latin typeface="Calibri"/>
                <a:cs typeface="Calibri"/>
              </a:rPr>
              <a:t>le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croquis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d’un espace portuaire </a:t>
            </a:r>
            <a:r>
              <a:rPr sz="770" spc="3" dirty="0">
                <a:solidFill>
                  <a:prstClr val="black"/>
                </a:solidFill>
                <a:latin typeface="Calibri"/>
                <a:cs typeface="Calibri"/>
              </a:rPr>
              <a:t>ou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aéroportuaire et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sa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légende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à partir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des</a:t>
            </a:r>
            <a:r>
              <a:rPr sz="770" spc="1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documents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defTabSz="586405">
              <a:spcBef>
                <a:spcPts val="19"/>
              </a:spcBef>
            </a:pPr>
            <a:endParaRPr sz="80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145" marR="269175" defTabSz="586405">
              <a:lnSpc>
                <a:spcPct val="101699"/>
              </a:lnSpc>
            </a:pP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Reprise :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Travail noté qui a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pour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objectif de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réactiver/repréciser/réexpliquer </a:t>
            </a:r>
            <a:r>
              <a:rPr sz="770" i="1" spc="3" dirty="0">
                <a:solidFill>
                  <a:prstClr val="black"/>
                </a:solidFill>
                <a:latin typeface="Calibri"/>
                <a:cs typeface="Calibri"/>
              </a:rPr>
              <a:t>les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différentes notions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et 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retravailler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les</a:t>
            </a:r>
            <a:r>
              <a:rPr sz="770" i="1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capacités.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marL="8145" defTabSz="586405">
              <a:spcBef>
                <a:spcPts val="16"/>
              </a:spcBef>
            </a:pP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Correction individuelle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des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éléments de cours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avec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le cahier (devoir</a:t>
            </a:r>
            <a:r>
              <a:rPr sz="770" spc="-3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maison)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marL="8145" defTabSz="586405">
              <a:spcBef>
                <a:spcPts val="13"/>
              </a:spcBef>
            </a:pP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Travail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collectif avec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les élèves qui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ont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éprouvé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des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difficultés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liées aux échelles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et au</a:t>
            </a:r>
            <a:r>
              <a:rPr sz="770" spc="32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croquis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marL="8145" marR="177958" defTabSz="586405">
              <a:lnSpc>
                <a:spcPct val="101699"/>
              </a:lnSpc>
            </a:pP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Travail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individuel pour les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élèves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en réussite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: réalisation d’un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croquis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sur un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autre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espace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portuaire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ou  aéroportuaire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(Sur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support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numérique</a:t>
            </a:r>
            <a:r>
              <a:rPr sz="770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?)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defTabSz="586405">
              <a:spcBef>
                <a:spcPts val="3"/>
              </a:spcBef>
            </a:pPr>
            <a:endParaRPr sz="834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5882" algn="ctr" defTabSz="586405"/>
            <a:r>
              <a:rPr sz="770" b="1" dirty="0">
                <a:solidFill>
                  <a:prstClr val="black"/>
                </a:solidFill>
                <a:latin typeface="Calibri"/>
                <a:cs typeface="Calibri"/>
              </a:rPr>
              <a:t>Conclusion sur le </a:t>
            </a:r>
            <a:r>
              <a:rPr sz="770" b="1" spc="-3" dirty="0">
                <a:solidFill>
                  <a:prstClr val="black"/>
                </a:solidFill>
                <a:latin typeface="Calibri"/>
                <a:cs typeface="Calibri"/>
              </a:rPr>
              <a:t>thème </a:t>
            </a:r>
            <a:r>
              <a:rPr sz="770" b="1" dirty="0">
                <a:solidFill>
                  <a:prstClr val="black"/>
                </a:solidFill>
                <a:latin typeface="Calibri"/>
                <a:cs typeface="Calibri"/>
              </a:rPr>
              <a:t>1 (30’) et </a:t>
            </a:r>
            <a:r>
              <a:rPr sz="770" b="1" spc="-3" dirty="0">
                <a:solidFill>
                  <a:prstClr val="black"/>
                </a:solidFill>
                <a:latin typeface="Calibri"/>
                <a:cs typeface="Calibri"/>
              </a:rPr>
              <a:t>transition </a:t>
            </a:r>
            <a:r>
              <a:rPr sz="770" b="1" dirty="0">
                <a:solidFill>
                  <a:prstClr val="black"/>
                </a:solidFill>
                <a:latin typeface="Calibri"/>
                <a:cs typeface="Calibri"/>
              </a:rPr>
              <a:t>vers le </a:t>
            </a:r>
            <a:r>
              <a:rPr sz="770" b="1" spc="-3" dirty="0">
                <a:solidFill>
                  <a:prstClr val="black"/>
                </a:solidFill>
                <a:latin typeface="Calibri"/>
                <a:cs typeface="Calibri"/>
              </a:rPr>
              <a:t>thème </a:t>
            </a:r>
            <a:r>
              <a:rPr sz="770" b="1" dirty="0">
                <a:solidFill>
                  <a:prstClr val="black"/>
                </a:solidFill>
                <a:latin typeface="Calibri"/>
                <a:cs typeface="Calibri"/>
              </a:rPr>
              <a:t>2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(Peut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se faire aussi au début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du thème</a:t>
            </a:r>
            <a:r>
              <a:rPr sz="770" spc="1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2)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966111" y="2805101"/>
            <a:ext cx="1881470" cy="1056555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292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370217" y="2116183"/>
            <a:ext cx="52251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rgbClr val="FF0000"/>
                </a:solidFill>
              </a:rPr>
              <a:t>GEOGRAPHIE    THEME  2 </a:t>
            </a:r>
            <a:endParaRPr lang="fr-FR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15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118" y="2340382"/>
            <a:ext cx="6201498" cy="437605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123067" y="419033"/>
            <a:ext cx="417630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« les enjeux »</a:t>
            </a:r>
          </a:p>
          <a:p>
            <a:r>
              <a:rPr lang="fr-FR" sz="2400" dirty="0" smtClean="0"/>
              <a:t>« la diversité des mobilités »</a:t>
            </a:r>
          </a:p>
          <a:p>
            <a:endParaRPr lang="fr-FR" sz="2400" dirty="0"/>
          </a:p>
          <a:p>
            <a:r>
              <a:rPr lang="fr-FR" sz="2400" dirty="0" smtClean="0"/>
              <a:t>« régionales et intracontinentales »</a:t>
            </a:r>
          </a:p>
          <a:p>
            <a:r>
              <a:rPr lang="fr-FR" sz="2400" dirty="0" smtClean="0"/>
              <a:t>« Statut de réfugiés »</a:t>
            </a:r>
          </a:p>
          <a:p>
            <a:endParaRPr lang="fr-FR" sz="2400" dirty="0"/>
          </a:p>
          <a:p>
            <a:r>
              <a:rPr lang="fr-FR" sz="2400" dirty="0" smtClean="0"/>
              <a:t>« mobilités touristiques croissantes »</a:t>
            </a:r>
          </a:p>
          <a:p>
            <a:r>
              <a:rPr lang="fr-FR" sz="2400" dirty="0" smtClean="0"/>
              <a:t>« les bassins touristiques »</a:t>
            </a:r>
          </a:p>
          <a:p>
            <a:r>
              <a:rPr lang="fr-FR" sz="2400" dirty="0" smtClean="0"/>
              <a:t>« les aménagements spécifiques »</a:t>
            </a:r>
          </a:p>
          <a:p>
            <a:r>
              <a:rPr lang="fr-FR" sz="2400" dirty="0" smtClean="0"/>
              <a:t>« enjeux d’aménagement durable »</a:t>
            </a:r>
          </a:p>
          <a:p>
            <a:r>
              <a:rPr lang="fr-FR" sz="2400" dirty="0" smtClean="0"/>
              <a:t>« révolution numérique »</a:t>
            </a:r>
            <a:endParaRPr lang="fr-FR" sz="2400" dirty="0"/>
          </a:p>
        </p:txBody>
      </p:sp>
      <p:sp>
        <p:nvSpPr>
          <p:cNvPr id="7" name="ZoneTexte 6"/>
          <p:cNvSpPr txBox="1"/>
          <p:nvPr/>
        </p:nvSpPr>
        <p:spPr>
          <a:xfrm>
            <a:off x="412118" y="2847703"/>
            <a:ext cx="6201498" cy="386873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12118" y="419033"/>
            <a:ext cx="6328316" cy="138499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Le commentaire permet de dégager les notions à aborder et les démarches à adopter.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2572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510" y="1886679"/>
            <a:ext cx="6131312" cy="363890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953589" y="552212"/>
            <a:ext cx="374904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Les notions à </a:t>
            </a:r>
            <a:r>
              <a:rPr lang="fr-FR" sz="2800" dirty="0" smtClean="0">
                <a:ln>
                  <a:solidFill>
                    <a:schemeClr val="tx1"/>
                  </a:solidFill>
                </a:ln>
              </a:rPr>
              <a:t>aborder</a:t>
            </a:r>
            <a:r>
              <a:rPr lang="fr-FR" sz="2800" dirty="0" smtClean="0"/>
              <a:t> </a:t>
            </a:r>
            <a:endParaRPr lang="fr-FR" sz="2800" dirty="0"/>
          </a:p>
        </p:txBody>
      </p:sp>
      <p:sp>
        <p:nvSpPr>
          <p:cNvPr id="6" name="ZoneTexte 5"/>
          <p:cNvSpPr txBox="1"/>
          <p:nvPr/>
        </p:nvSpPr>
        <p:spPr>
          <a:xfrm>
            <a:off x="7602583" y="1064623"/>
            <a:ext cx="2220685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repères 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Connecteur droit avec flèche 7"/>
          <p:cNvCxnSpPr>
            <a:stCxn id="5" idx="2"/>
          </p:cNvCxnSpPr>
          <p:nvPr/>
        </p:nvCxnSpPr>
        <p:spPr>
          <a:xfrm flipH="1">
            <a:off x="1567545" y="1075432"/>
            <a:ext cx="1260564" cy="9754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7047770" y="2050869"/>
            <a:ext cx="41801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En italique, les repères du collège. Les élèves disposent de prérequis. </a:t>
            </a:r>
            <a:endParaRPr lang="fr-FR" sz="3200" dirty="0"/>
          </a:p>
        </p:txBody>
      </p:sp>
      <p:sp>
        <p:nvSpPr>
          <p:cNvPr id="11" name="ZoneTexte 10"/>
          <p:cNvSpPr txBox="1"/>
          <p:nvPr/>
        </p:nvSpPr>
        <p:spPr>
          <a:xfrm>
            <a:off x="7602583" y="5002368"/>
            <a:ext cx="320040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Lien avec l’EMC</a:t>
            </a:r>
            <a:endParaRPr lang="fr-FR" sz="2800" dirty="0"/>
          </a:p>
        </p:txBody>
      </p:sp>
      <p:cxnSp>
        <p:nvCxnSpPr>
          <p:cNvPr id="13" name="Connecteur droit avec flèche 12"/>
          <p:cNvCxnSpPr>
            <a:stCxn id="11" idx="1"/>
          </p:cNvCxnSpPr>
          <p:nvPr/>
        </p:nvCxnSpPr>
        <p:spPr>
          <a:xfrm flipH="1">
            <a:off x="6557554" y="5263978"/>
            <a:ext cx="10450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>
            <a:stCxn id="6" idx="1"/>
          </p:cNvCxnSpPr>
          <p:nvPr/>
        </p:nvCxnSpPr>
        <p:spPr>
          <a:xfrm flipH="1">
            <a:off x="5225143" y="1326233"/>
            <a:ext cx="2377440" cy="5604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476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788228" y="4219303"/>
            <a:ext cx="3644538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Les migrations internationales 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692331" y="576999"/>
            <a:ext cx="3095897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Un monde de migrations</a:t>
            </a:r>
          </a:p>
          <a:p>
            <a:r>
              <a:rPr lang="fr-FR" dirty="0" smtClean="0"/>
              <a:t>L’ampleur d’un phénomène 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7021285" y="555453"/>
            <a:ext cx="2645229" cy="175432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Les facteurs</a:t>
            </a:r>
          </a:p>
          <a:p>
            <a:r>
              <a:rPr lang="fr-FR" dirty="0" smtClean="0"/>
              <a:t>Économiques</a:t>
            </a:r>
          </a:p>
          <a:p>
            <a:r>
              <a:rPr lang="fr-FR" dirty="0" smtClean="0"/>
              <a:t>Politiques</a:t>
            </a:r>
          </a:p>
          <a:p>
            <a:r>
              <a:rPr lang="fr-FR" dirty="0" smtClean="0"/>
              <a:t>Environnementaux</a:t>
            </a:r>
          </a:p>
          <a:p>
            <a:r>
              <a:rPr lang="fr-FR" dirty="0" smtClean="0"/>
              <a:t>Brain drain</a:t>
            </a:r>
          </a:p>
          <a:p>
            <a:r>
              <a:rPr lang="fr-FR" dirty="0" smtClean="0"/>
              <a:t>Erasmus  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76795" y="3203640"/>
            <a:ext cx="2573383" cy="1200329"/>
          </a:xfrm>
          <a:prstGeom prst="rect">
            <a:avLst/>
          </a:prstGeom>
          <a:solidFill>
            <a:srgbClr val="92D05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ZOOM sur un migrant </a:t>
            </a:r>
          </a:p>
          <a:p>
            <a:r>
              <a:rPr lang="fr-FR" dirty="0" smtClean="0"/>
              <a:t>Parcours </a:t>
            </a:r>
          </a:p>
          <a:p>
            <a:r>
              <a:rPr lang="fr-FR" dirty="0" smtClean="0"/>
              <a:t>Réfugiés/ demandeur d’asile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8151221" y="3942304"/>
            <a:ext cx="2821577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Les conséquences des migrations </a:t>
            </a:r>
            <a:endParaRPr lang="fr-FR" dirty="0"/>
          </a:p>
        </p:txBody>
      </p:sp>
      <p:cxnSp>
        <p:nvCxnSpPr>
          <p:cNvPr id="11" name="Connecteur droit avec flèche 10"/>
          <p:cNvCxnSpPr>
            <a:stCxn id="4" idx="1"/>
          </p:cNvCxnSpPr>
          <p:nvPr/>
        </p:nvCxnSpPr>
        <p:spPr>
          <a:xfrm flipH="1" flipV="1">
            <a:off x="3014257" y="3744628"/>
            <a:ext cx="773971" cy="6593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 flipV="1">
            <a:off x="3122024" y="1407996"/>
            <a:ext cx="1306284" cy="28113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>
            <a:stCxn id="4" idx="0"/>
          </p:cNvCxnSpPr>
          <p:nvPr/>
        </p:nvCxnSpPr>
        <p:spPr>
          <a:xfrm flipV="1">
            <a:off x="5610497" y="2309779"/>
            <a:ext cx="1410788" cy="19095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>
            <a:stCxn id="4" idx="3"/>
          </p:cNvCxnSpPr>
          <p:nvPr/>
        </p:nvCxnSpPr>
        <p:spPr>
          <a:xfrm>
            <a:off x="7432766" y="4403969"/>
            <a:ext cx="6662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6805748" y="5303520"/>
            <a:ext cx="192024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Positives 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9065623" y="5303520"/>
            <a:ext cx="1658983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Négatives 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9078686" y="5897995"/>
            <a:ext cx="1724297" cy="923330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Réaction des Etats: murs, </a:t>
            </a:r>
            <a:r>
              <a:rPr lang="fr-FR" dirty="0" err="1" smtClean="0"/>
              <a:t>frontex</a:t>
            </a:r>
            <a:r>
              <a:rPr lang="fr-FR" dirty="0" smtClean="0"/>
              <a:t>, Calais</a:t>
            </a:r>
            <a:endParaRPr lang="fr-FR" dirty="0"/>
          </a:p>
        </p:txBody>
      </p:sp>
      <p:cxnSp>
        <p:nvCxnSpPr>
          <p:cNvPr id="26" name="Connecteur droit avec flèche 25"/>
          <p:cNvCxnSpPr/>
          <p:nvPr/>
        </p:nvCxnSpPr>
        <p:spPr>
          <a:xfrm flipH="1">
            <a:off x="8477794" y="4588635"/>
            <a:ext cx="692332" cy="7148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>
            <a:endCxn id="12" idx="0"/>
          </p:cNvCxnSpPr>
          <p:nvPr/>
        </p:nvCxnSpPr>
        <p:spPr>
          <a:xfrm>
            <a:off x="9222377" y="4588635"/>
            <a:ext cx="672738" cy="7148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>
            <a:stCxn id="12" idx="2"/>
          </p:cNvCxnSpPr>
          <p:nvPr/>
        </p:nvCxnSpPr>
        <p:spPr>
          <a:xfrm flipH="1">
            <a:off x="9895114" y="5672852"/>
            <a:ext cx="1" cy="2769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476795" y="4588635"/>
            <a:ext cx="2537462" cy="646331"/>
          </a:xfrm>
          <a:prstGeom prst="rect">
            <a:avLst/>
          </a:prstGeom>
          <a:solidFill>
            <a:srgbClr val="92D05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ZOOM sur un migrant climatique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0972798" y="5897995"/>
            <a:ext cx="1162594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Circuits clandestins 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98368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clubdesmediateurs.fr/wp-content/uploads/2013/03/Logos-EducNat-228x228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36" y="708660"/>
            <a:ext cx="4442458" cy="444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289074" y="209006"/>
            <a:ext cx="4049486" cy="1559001"/>
          </a:xfrm>
        </p:spPr>
        <p:txBody>
          <a:bodyPr>
            <a:normAutofit/>
          </a:bodyPr>
          <a:lstStyle/>
          <a:p>
            <a:pPr algn="ctr"/>
            <a:r>
              <a:rPr lang="fr-FR" sz="4800" dirty="0" smtClean="0">
                <a:solidFill>
                  <a:srgbClr val="FF0000"/>
                </a:solidFill>
              </a:rPr>
              <a:t>Programmes </a:t>
            </a:r>
            <a:br>
              <a:rPr lang="fr-FR" sz="4800" dirty="0" smtClean="0">
                <a:solidFill>
                  <a:srgbClr val="FF0000"/>
                </a:solidFill>
              </a:rPr>
            </a:br>
            <a:endParaRPr lang="fr-FR" sz="48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844245" y="4843194"/>
            <a:ext cx="29391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hlinkClick r:id="rId4"/>
              </a:rPr>
              <a:t>https://cache.media.education.gouv.fr/file/SP5-MEN-11-4-2019/12/1/spe625_annexe_1105121.pdf</a:t>
            </a:r>
            <a:endParaRPr lang="fr-FR" dirty="0"/>
          </a:p>
        </p:txBody>
      </p:sp>
      <p:pic>
        <p:nvPicPr>
          <p:cNvPr id="2054" name="Picture 6" descr="Lien hypertex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442" y="321082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1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4774474"/>
          </a:xfrm>
        </p:spPr>
        <p:txBody>
          <a:bodyPr/>
          <a:lstStyle/>
          <a:p>
            <a:pPr algn="ctr"/>
            <a:r>
              <a:rPr lang="fr-FR" sz="8800" dirty="0" smtClean="0"/>
              <a:t>EXEMPLE   </a:t>
            </a:r>
            <a:r>
              <a:rPr lang="fr-FR" dirty="0" smtClean="0"/>
              <a:t>          </a:t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  </a:t>
            </a:r>
            <a:r>
              <a:rPr lang="fr-FR" sz="6600" dirty="0" smtClean="0">
                <a:solidFill>
                  <a:srgbClr val="FF0000"/>
                </a:solidFill>
              </a:rPr>
              <a:t>séances</a:t>
            </a:r>
            <a:r>
              <a:rPr lang="fr-FR" sz="6600" dirty="0" smtClean="0"/>
              <a:t> </a:t>
            </a:r>
            <a:endParaRPr lang="fr-FR" sz="6600" dirty="0"/>
          </a:p>
        </p:txBody>
      </p:sp>
    </p:spTree>
    <p:extLst>
      <p:ext uri="{BB962C8B-B14F-4D97-AF65-F5344CB8AC3E}">
        <p14:creationId xmlns:p14="http://schemas.microsoft.com/office/powerpoint/2010/main" val="383149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6934" y="218623"/>
            <a:ext cx="52345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https://www.unicef.be/fr/lhistoire-de-hiba-10-ans-enfant-refugie-syrien/</a:t>
            </a:r>
            <a:endParaRPr lang="fr-FR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73648" y="218623"/>
            <a:ext cx="4993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1CABE2"/>
                </a:solidFill>
                <a:latin typeface="Univers Light"/>
              </a:rPr>
              <a:t>L’histoire de </a:t>
            </a:r>
            <a:r>
              <a:rPr lang="fr-FR" dirty="0" err="1">
                <a:solidFill>
                  <a:srgbClr val="1CABE2"/>
                </a:solidFill>
                <a:latin typeface="Univers Light"/>
              </a:rPr>
              <a:t>Hiba</a:t>
            </a:r>
            <a:r>
              <a:rPr lang="fr-FR" dirty="0">
                <a:solidFill>
                  <a:srgbClr val="1CABE2"/>
                </a:solidFill>
                <a:latin typeface="Univers Light"/>
              </a:rPr>
              <a:t>, 10 ans, enfant réfugié syrien</a:t>
            </a:r>
            <a:endParaRPr lang="fr-FR" b="0" dirty="0">
              <a:solidFill>
                <a:srgbClr val="1CABE2"/>
              </a:solidFill>
              <a:effectLst/>
              <a:latin typeface="Univers Light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934" y="1393841"/>
            <a:ext cx="2242600" cy="107503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3" t="13661" r="34204" b="15268"/>
          <a:stretch/>
        </p:blipFill>
        <p:spPr>
          <a:xfrm>
            <a:off x="396239" y="3898785"/>
            <a:ext cx="2837845" cy="221463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7" t="23783" r="17036" b="11575"/>
          <a:stretch/>
        </p:blipFill>
        <p:spPr>
          <a:xfrm>
            <a:off x="6852154" y="900584"/>
            <a:ext cx="3807138" cy="205086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852153" y="3415459"/>
            <a:ext cx="42251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hlinkClick r:id="rId6"/>
              </a:rPr>
              <a:t>https://www.lemonde.fr/proche-orient/video/2015/10/27/comprendre-la-situation-en-syrie-en-5-minutes_4798012_3218.html</a:t>
            </a:r>
            <a:endParaRPr lang="fr-FR" sz="1200" dirty="0"/>
          </a:p>
        </p:txBody>
      </p:sp>
      <p:pic>
        <p:nvPicPr>
          <p:cNvPr id="7170" name="Picture 2" descr="Europe Ã©tendue : Carte muette, fond de carte, littoraux (blanc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954" y="4366491"/>
            <a:ext cx="2857537" cy="237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3474720" y="1841863"/>
            <a:ext cx="3200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>
                <a:solidFill>
                  <a:srgbClr val="C00000"/>
                </a:solidFill>
              </a:rPr>
              <a:t>Démarche</a:t>
            </a:r>
          </a:p>
          <a:p>
            <a:pPr algn="just"/>
            <a:r>
              <a:rPr lang="fr-FR" dirty="0" smtClean="0">
                <a:solidFill>
                  <a:srgbClr val="C00000"/>
                </a:solidFill>
              </a:rPr>
              <a:t>-Une vidéo / texte relatant le parcours d’une migrante</a:t>
            </a:r>
          </a:p>
          <a:p>
            <a:pPr algn="just"/>
            <a:r>
              <a:rPr lang="fr-FR" dirty="0" smtClean="0">
                <a:solidFill>
                  <a:srgbClr val="C00000"/>
                </a:solidFill>
              </a:rPr>
              <a:t>(motif, conditions, parcours légal et illégal, frontières,….)</a:t>
            </a:r>
          </a:p>
          <a:p>
            <a:pPr algn="just"/>
            <a:r>
              <a:rPr lang="fr-FR" dirty="0" smtClean="0">
                <a:solidFill>
                  <a:srgbClr val="C00000"/>
                </a:solidFill>
              </a:rPr>
              <a:t>-Une vidéo ou infographie présentant le conflit syrien.</a:t>
            </a:r>
          </a:p>
          <a:p>
            <a:pPr algn="just"/>
            <a:r>
              <a:rPr lang="fr-FR" dirty="0" smtClean="0">
                <a:solidFill>
                  <a:srgbClr val="C00000"/>
                </a:solidFill>
              </a:rPr>
              <a:t>-Un fond de   carte à compléter permettant de travailler sur les capacités et sur les routes migratoires. </a:t>
            </a:r>
          </a:p>
          <a:p>
            <a:endParaRPr lang="fr-FR" dirty="0"/>
          </a:p>
        </p:txBody>
      </p:sp>
      <p:cxnSp>
        <p:nvCxnSpPr>
          <p:cNvPr id="13" name="Connecteur droit avec flèche 12"/>
          <p:cNvCxnSpPr/>
          <p:nvPr/>
        </p:nvCxnSpPr>
        <p:spPr>
          <a:xfrm flipH="1" flipV="1">
            <a:off x="2834640" y="2181497"/>
            <a:ext cx="640080" cy="2873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>
            <a:off x="2906568" y="2468879"/>
            <a:ext cx="568152" cy="14299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V="1">
            <a:off x="6426926" y="2951453"/>
            <a:ext cx="679268" cy="6277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5973648" y="5199017"/>
            <a:ext cx="1341552" cy="613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886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106812" y="3921276"/>
            <a:ext cx="425065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dirty="0">
                <a:hlinkClick r:id="rId2"/>
              </a:rPr>
              <a:t>http://geoconfluences.ens-lyon.fr/actualites/veille/revues-de-presse/crise-migratoire-au-venezuela-ressources-pour-comprendre</a:t>
            </a:r>
            <a:endParaRPr lang="fr-FR" sz="11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6812" y="4517514"/>
            <a:ext cx="3401565" cy="201167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097280" y="300446"/>
            <a:ext cx="3801291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L’exemple du Venezuela avec </a:t>
            </a:r>
            <a:r>
              <a:rPr lang="fr-FR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Géoconfluence</a:t>
            </a:r>
            <a:r>
              <a:rPr lang="fr-F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2" t="15695" r="14229" b="8080"/>
          <a:stretch/>
        </p:blipFill>
        <p:spPr>
          <a:xfrm>
            <a:off x="764436" y="2845466"/>
            <a:ext cx="4198479" cy="22621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71005" y="567134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200" dirty="0">
                <a:hlinkClick r:id="rId5"/>
              </a:rPr>
              <a:t>https://www.lemonde.fr/ameriques/video/2018/08/24/venezuela-la-crise-migratoire-expliquee-en-chiffres_5345772_3222.html</a:t>
            </a:r>
            <a:endParaRPr lang="fr-FR" sz="1200" dirty="0"/>
          </a:p>
        </p:txBody>
      </p:sp>
      <p:sp>
        <p:nvSpPr>
          <p:cNvPr id="10" name="Rectangle 9"/>
          <p:cNvSpPr/>
          <p:nvPr/>
        </p:nvSpPr>
        <p:spPr>
          <a:xfrm>
            <a:off x="953589" y="619531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200" dirty="0">
                <a:hlinkClick r:id="rId5"/>
              </a:rPr>
              <a:t>https://www.lemonde.fr/ameriques/video/2018/08/24/venezuela-la-crise-migratoire-expliquee-en-chiffres_5345772_3222.html</a:t>
            </a:r>
            <a:endParaRPr lang="fr-FR" sz="1200" dirty="0"/>
          </a:p>
        </p:txBody>
      </p:sp>
      <p:sp>
        <p:nvSpPr>
          <p:cNvPr id="11" name="ZoneTexte 10"/>
          <p:cNvSpPr txBox="1"/>
          <p:nvPr/>
        </p:nvSpPr>
        <p:spPr>
          <a:xfrm>
            <a:off x="1319349" y="1867989"/>
            <a:ext cx="3735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2-Une vidéo expliquant la crise vénézuélienne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60840" y="1364608"/>
            <a:ext cx="3851056" cy="1795584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6675120" y="470263"/>
            <a:ext cx="4833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1-Un article de presse relatant le parcours d’un migrant 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 rot="5400000">
            <a:off x="6205543" y="4808129"/>
            <a:ext cx="33689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ressources</a:t>
            </a:r>
            <a:endParaRPr lang="fr-F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194" name="Picture 2" descr="RÃ©sultat de recherche d'images pour &quot;carte des amÃ©riques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84" y="1829817"/>
            <a:ext cx="2142186" cy="327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5240784" y="5107577"/>
            <a:ext cx="2142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carte à compléter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194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40377" y="859024"/>
            <a:ext cx="36401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333333"/>
                </a:solidFill>
                <a:latin typeface="Andes"/>
              </a:rPr>
              <a:t>Les migrants climatiques : visages humains d'un dérèglement planétaire</a:t>
            </a:r>
            <a:endParaRPr lang="fr-FR" b="0" i="0" dirty="0">
              <a:solidFill>
                <a:srgbClr val="333333"/>
              </a:solidFill>
              <a:effectLst/>
              <a:latin typeface="Andes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8" t="23482" r="21955" b="16518"/>
          <a:stretch/>
        </p:blipFill>
        <p:spPr>
          <a:xfrm>
            <a:off x="891572" y="2135777"/>
            <a:ext cx="3346189" cy="197249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3828" y="2842287"/>
            <a:ext cx="3244986" cy="18526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003827" y="4943511"/>
            <a:ext cx="372120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hlinkClick r:id="rId4"/>
              </a:rPr>
              <a:t>https://www.francetvinfo.fr/monde/europe/migrants/143-millions-de-migrants-climatiques-en-2050-lalerte-de-la-banque-mondiale_2669374.html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7654833" y="1393931"/>
            <a:ext cx="40702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fr-FR" b="1" dirty="0">
                <a:solidFill>
                  <a:srgbClr val="1E1E1E"/>
                </a:solidFill>
                <a:latin typeface="BrownBold"/>
              </a:rPr>
              <a:t>143 millions de migrants climatiques en 2050 : l’alerte de la Banque mondiale</a:t>
            </a:r>
            <a:endParaRPr lang="fr-FR" b="1" dirty="0">
              <a:solidFill>
                <a:srgbClr val="1E1E1E"/>
              </a:solidFill>
              <a:effectLst/>
              <a:latin typeface="BrownBold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1572" y="4943511"/>
            <a:ext cx="35889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hlinkClick r:id="rId5"/>
              </a:rPr>
              <a:t>https://www.banquemondiale.org/fr/news/feature/2018/03/19/meet-the-human-faces-of-climate-migration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4734148" y="2103623"/>
            <a:ext cx="26778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Démarche similaire, partir d’un exemple précis, analysez les causes, le parcours puis élargir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734148" y="339634"/>
            <a:ext cx="4044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Migration climatique 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213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36320" y="215767"/>
            <a:ext cx="1060268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b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Exemple du Delta du Mississippi avec </a:t>
            </a:r>
            <a:r>
              <a:rPr lang="fr-FR" b="1" u="sng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Géoconfluence</a:t>
            </a:r>
            <a:r>
              <a:rPr lang="fr-FR" b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endParaRPr lang="fr-FR" b="1" u="sng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0000"/>
                </a:solidFill>
                <a:latin typeface="Roboto"/>
              </a:rPr>
              <a:t>L'exemple </a:t>
            </a:r>
            <a:r>
              <a:rPr lang="fr-FR" dirty="0">
                <a:solidFill>
                  <a:srgbClr val="000000"/>
                </a:solidFill>
                <a:latin typeface="Roboto"/>
              </a:rPr>
              <a:t>du delta du Mississippi : Elsa </a:t>
            </a:r>
            <a:r>
              <a:rPr lang="fr-FR" dirty="0" err="1">
                <a:solidFill>
                  <a:srgbClr val="000000"/>
                </a:solidFill>
                <a:latin typeface="Roboto"/>
              </a:rPr>
              <a:t>Peinturier</a:t>
            </a:r>
            <a:r>
              <a:rPr lang="fr-FR" dirty="0">
                <a:solidFill>
                  <a:srgbClr val="000000"/>
                </a:solidFill>
                <a:latin typeface="Roboto"/>
              </a:rPr>
              <a:t>, </a:t>
            </a:r>
            <a:r>
              <a:rPr lang="fr-FR" i="1" dirty="0">
                <a:solidFill>
                  <a:srgbClr val="E44325"/>
                </a:solidFill>
                <a:latin typeface="Roboto"/>
                <a:hlinkClick r:id="rId2"/>
              </a:rPr>
              <a:t>Risques littoraux et aménagement en Louisiane : les défis d’un territoire insoutenable ?</a:t>
            </a:r>
            <a:r>
              <a:rPr lang="fr-FR" dirty="0">
                <a:solidFill>
                  <a:srgbClr val="000000"/>
                </a:solidFill>
                <a:latin typeface="Roboto"/>
              </a:rPr>
              <a:t>,  2015 - </a:t>
            </a:r>
            <a:r>
              <a:rPr lang="fr-FR" dirty="0">
                <a:solidFill>
                  <a:srgbClr val="E44325"/>
                </a:solidFill>
                <a:latin typeface="Roboto"/>
                <a:hlinkClick r:id="rId3"/>
              </a:rPr>
              <a:t>L'Organisation internationale des migrations</a:t>
            </a:r>
            <a:r>
              <a:rPr lang="fr-FR" dirty="0">
                <a:solidFill>
                  <a:srgbClr val="000000"/>
                </a:solidFill>
                <a:latin typeface="Roboto"/>
              </a:rPr>
              <a:t> (OIM). Portail sur la migration environnementale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  <a:latin typeface="Roboto"/>
              </a:rPr>
              <a:t>Le glossaire du MECLEP (Migration, </a:t>
            </a:r>
            <a:r>
              <a:rPr lang="fr-FR" dirty="0" err="1">
                <a:solidFill>
                  <a:srgbClr val="000000"/>
                </a:solidFill>
                <a:latin typeface="Roboto"/>
              </a:rPr>
              <a:t>Environment</a:t>
            </a:r>
            <a:r>
              <a:rPr lang="fr-FR" dirty="0">
                <a:solidFill>
                  <a:srgbClr val="000000"/>
                </a:solidFill>
                <a:latin typeface="Roboto"/>
              </a:rPr>
              <a:t> and </a:t>
            </a:r>
            <a:r>
              <a:rPr lang="fr-FR" dirty="0" err="1">
                <a:solidFill>
                  <a:srgbClr val="000000"/>
                </a:solidFill>
                <a:latin typeface="Roboto"/>
              </a:rPr>
              <a:t>Climate</a:t>
            </a:r>
            <a:r>
              <a:rPr lang="fr-FR" dirty="0">
                <a:solidFill>
                  <a:srgbClr val="000000"/>
                </a:solidFill>
                <a:latin typeface="Roboto"/>
              </a:rPr>
              <a:t> Change: Evidence for Policy) - </a:t>
            </a:r>
            <a:r>
              <a:rPr lang="fr-FR" dirty="0">
                <a:solidFill>
                  <a:srgbClr val="E44325"/>
                </a:solidFill>
                <a:latin typeface="Roboto"/>
                <a:hlinkClick r:id="rId4"/>
              </a:rPr>
              <a:t>Migration, environnement et changement climatique : Données à l’usage des politiques</a:t>
            </a:r>
            <a:r>
              <a:rPr lang="fr-FR" dirty="0">
                <a:solidFill>
                  <a:srgbClr val="000000"/>
                </a:solidFill>
                <a:latin typeface="Roboto"/>
              </a:rPr>
              <a:t>, 2014, 30 p. 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  <a:latin typeface="Roboto"/>
              </a:rPr>
              <a:t>François </a:t>
            </a:r>
            <a:r>
              <a:rPr lang="fr-FR" dirty="0" err="1">
                <a:solidFill>
                  <a:srgbClr val="000000"/>
                </a:solidFill>
                <a:latin typeface="Roboto"/>
              </a:rPr>
              <a:t>Gemenne</a:t>
            </a:r>
            <a:r>
              <a:rPr lang="fr-FR" dirty="0">
                <a:solidFill>
                  <a:srgbClr val="000000"/>
                </a:solidFill>
                <a:latin typeface="Roboto"/>
              </a:rPr>
              <a:t>, </a:t>
            </a:r>
            <a:r>
              <a:rPr lang="fr-FR" dirty="0">
                <a:solidFill>
                  <a:srgbClr val="E44325"/>
                </a:solidFill>
                <a:latin typeface="Roboto"/>
                <a:hlinkClick r:id="rId5"/>
              </a:rPr>
              <a:t>« Migrations et environnement, état des savoirs sur une relation méconnue »</a:t>
            </a:r>
            <a:r>
              <a:rPr lang="fr-FR" dirty="0">
                <a:solidFill>
                  <a:srgbClr val="000000"/>
                </a:solidFill>
                <a:latin typeface="Roboto"/>
              </a:rPr>
              <a:t>, in </a:t>
            </a:r>
            <a:r>
              <a:rPr lang="fr-FR" i="1" dirty="0">
                <a:solidFill>
                  <a:srgbClr val="000000"/>
                </a:solidFill>
                <a:latin typeface="Roboto"/>
              </a:rPr>
              <a:t>Quel statut pour les réfugiés environnementaux ?</a:t>
            </a:r>
            <a:r>
              <a:rPr lang="fr-FR" dirty="0">
                <a:solidFill>
                  <a:srgbClr val="000000"/>
                </a:solidFill>
                <a:latin typeface="Roboto"/>
              </a:rPr>
              <a:t> Actes de la journée du 14 décembre 2007, Groupe d'Information et de Soutien des Immigrés, p.5-11.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  <a:latin typeface="Roboto"/>
              </a:rPr>
              <a:t>François </a:t>
            </a:r>
            <a:r>
              <a:rPr lang="fr-FR" dirty="0" err="1">
                <a:solidFill>
                  <a:srgbClr val="000000"/>
                </a:solidFill>
                <a:latin typeface="Roboto"/>
              </a:rPr>
              <a:t>Gemenne</a:t>
            </a:r>
            <a:r>
              <a:rPr lang="fr-FR" dirty="0">
                <a:solidFill>
                  <a:srgbClr val="000000"/>
                </a:solidFill>
                <a:latin typeface="Roboto"/>
              </a:rPr>
              <a:t>, </a:t>
            </a:r>
            <a:r>
              <a:rPr lang="fr-FR" dirty="0">
                <a:solidFill>
                  <a:srgbClr val="E44325"/>
                </a:solidFill>
                <a:latin typeface="Roboto"/>
                <a:hlinkClick r:id="rId6"/>
              </a:rPr>
              <a:t>« Migrations et climat. Quel enjeu pour l’Europe ? »</a:t>
            </a:r>
            <a:r>
              <a:rPr lang="fr-FR" dirty="0">
                <a:solidFill>
                  <a:srgbClr val="000000"/>
                </a:solidFill>
                <a:latin typeface="Roboto"/>
              </a:rPr>
              <a:t>, </a:t>
            </a:r>
            <a:r>
              <a:rPr lang="fr-FR" i="1" dirty="0">
                <a:solidFill>
                  <a:srgbClr val="000000"/>
                </a:solidFill>
                <a:latin typeface="Roboto"/>
              </a:rPr>
              <a:t>Grande Europe</a:t>
            </a:r>
            <a:r>
              <a:rPr lang="fr-FR" dirty="0">
                <a:solidFill>
                  <a:srgbClr val="000000"/>
                </a:solidFill>
                <a:latin typeface="Roboto"/>
              </a:rPr>
              <a:t> n° 19, avril 2010, La Documentation française</a:t>
            </a:r>
          </a:p>
          <a:p>
            <a:pPr algn="just"/>
            <a:r>
              <a:rPr lang="fr-FR" dirty="0">
                <a:solidFill>
                  <a:srgbClr val="000000"/>
                </a:solidFill>
                <a:latin typeface="Roboto"/>
              </a:rPr>
              <a:t> </a:t>
            </a:r>
            <a:endParaRPr lang="fr-FR" b="0" i="0" dirty="0">
              <a:solidFill>
                <a:srgbClr val="000000"/>
              </a:solidFill>
              <a:effectLst/>
              <a:latin typeface="Roboto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78183" y="405942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>
                <a:solidFill>
                  <a:srgbClr val="666666"/>
                </a:solidFill>
                <a:latin typeface="Roboto"/>
              </a:rPr>
              <a:t>Migrants environnementaux, migration environnementale</a:t>
            </a:r>
            <a:endParaRPr lang="fr-FR" b="1" i="0" dirty="0">
              <a:solidFill>
                <a:srgbClr val="666666"/>
              </a:solidFill>
              <a:effectLst/>
              <a:latin typeface="Roboto"/>
            </a:endParaRPr>
          </a:p>
        </p:txBody>
      </p:sp>
      <p:pic>
        <p:nvPicPr>
          <p:cNvPr id="7170" name="Picture 2" descr="retour Ã  l'accuei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" y="3978483"/>
            <a:ext cx="150495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41270" y="584712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hlinkClick r:id="rId8"/>
              </a:rPr>
              <a:t>http://geoconfluences.ens-lyon.fr/glossaire/migrants-environnementaux-migration-environnementale</a:t>
            </a:r>
            <a:endParaRPr lang="fr-FR" dirty="0"/>
          </a:p>
        </p:txBody>
      </p:sp>
      <p:pic>
        <p:nvPicPr>
          <p:cNvPr id="7172" name="Picture 4" descr="http://geoconfluences.ens-lyon.fr/informations-scientifiques/dossiers-regionaux/etats-unis-espaces-de-la-puissance-espaces-en-crises/corpus-documentaire/images/peinturierdoc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63" y="3322236"/>
            <a:ext cx="3838756" cy="245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02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cafe-geo.net/wp-content/uploads/burkina-faso-2009-2010-floods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977" y="1097281"/>
            <a:ext cx="6305408" cy="513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rojet-rehabilitation-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779" y="341362"/>
            <a:ext cx="3240075" cy="243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cafe-geo.net/wp-content/uploads/projet-rehabilitation-02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829" y="2975700"/>
            <a:ext cx="3248025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93520" y="606357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hlinkClick r:id="rId5"/>
              </a:rPr>
              <a:t>http://cafe-geo.net/impact-migratoire-du-changement-climatique-au-burkina-faso/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493520" y="169817"/>
            <a:ext cx="655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dossier sur l’impact du réchauffement climatique au Burkina Faso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373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40377" y="17975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hlinkClick r:id="rId2"/>
              </a:rPr>
              <a:t>http://cafe-geo.net/impact-migratoire-du-changement-climatique-au-burkina-faso/</a:t>
            </a:r>
            <a:endParaRPr lang="fr-FR" dirty="0"/>
          </a:p>
        </p:txBody>
      </p:sp>
      <p:pic>
        <p:nvPicPr>
          <p:cNvPr id="4098" name="Picture 2" descr="http://cafe-geo.net/wp-content/uploads/zones-vulnerables-changement-climatiqu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77" y="973500"/>
            <a:ext cx="5457825" cy="467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cafe-geo.net/wp-content/uploads/migrations-environnementales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363" y="973500"/>
            <a:ext cx="5220196" cy="345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43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 SOURCES</a:t>
            </a:r>
            <a:endParaRPr lang="fr-FR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 descr="https://www.expertmemoire.com/wp-content/uploads/2016/04/bibliographie-memoi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019" y="1554480"/>
            <a:ext cx="8993980" cy="519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21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882" y="1936427"/>
            <a:ext cx="1802675" cy="11234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6882" y="3985511"/>
            <a:ext cx="33568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hlinkClick r:id="rId3"/>
              </a:rPr>
              <a:t>http://www.migreurop.org/rubrique266.html</a:t>
            </a:r>
            <a:endParaRPr lang="fr-FR" sz="1200" dirty="0"/>
          </a:p>
        </p:txBody>
      </p:sp>
      <p:pic>
        <p:nvPicPr>
          <p:cNvPr id="6" name="Picture 6" descr="MIGREUROP Observatoire des frontiÃ¨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51" y="4357234"/>
            <a:ext cx="2867206" cy="53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823754" y="5075200"/>
            <a:ext cx="20185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hlinkClick r:id="rId5"/>
              </a:rPr>
              <a:t>https://www.iom.int/fr</a:t>
            </a:r>
            <a:endParaRPr lang="fr-FR" sz="1400" dirty="0"/>
          </a:p>
        </p:txBody>
      </p:sp>
      <p:sp>
        <p:nvSpPr>
          <p:cNvPr id="8" name="Rectangle 7"/>
          <p:cNvSpPr/>
          <p:nvPr/>
        </p:nvSpPr>
        <p:spPr>
          <a:xfrm>
            <a:off x="4734615" y="4705868"/>
            <a:ext cx="2294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hlinkClick r:id="rId6"/>
              </a:rPr>
              <a:t>https://www.unhcr.org/fr</a:t>
            </a:r>
            <a:r>
              <a:rPr lang="fr-FR" dirty="0">
                <a:hlinkClick r:id="rId6"/>
              </a:rPr>
              <a:t>/</a:t>
            </a:r>
            <a:endParaRPr lang="fr-FR" dirty="0"/>
          </a:p>
        </p:txBody>
      </p:sp>
      <p:pic>
        <p:nvPicPr>
          <p:cNvPr id="9" name="Picture 2" descr="UNHCR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623" y="5242040"/>
            <a:ext cx="2418201" cy="49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26882" y="3095897"/>
            <a:ext cx="17484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hlinkClick r:id="rId8"/>
              </a:rPr>
              <a:t>http://www.histoire-immigration.fr/ressources/la-revue-hommes-migrations</a:t>
            </a:r>
            <a:endParaRPr lang="fr-FR" sz="1200" dirty="0"/>
          </a:p>
        </p:txBody>
      </p:sp>
      <p:sp>
        <p:nvSpPr>
          <p:cNvPr id="11" name="Rectangle 10"/>
          <p:cNvSpPr/>
          <p:nvPr/>
        </p:nvSpPr>
        <p:spPr>
          <a:xfrm>
            <a:off x="8836461" y="5242040"/>
            <a:ext cx="17434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hlinkClick r:id="rId9"/>
              </a:rPr>
              <a:t>http://geoconfluences.ens-lyon.fr/actualites/veille/les-refugies-en-europe-des-chiffres-et-des-cartes</a:t>
            </a:r>
            <a:endParaRPr lang="fr-FR" sz="1200" dirty="0"/>
          </a:p>
        </p:txBody>
      </p:sp>
      <p:pic>
        <p:nvPicPr>
          <p:cNvPr id="12" name="Picture 4" descr="retour Ã  l'accuei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511" y="5299368"/>
            <a:ext cx="150495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7112" y="5470095"/>
            <a:ext cx="1515292" cy="105939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49684" y="1332908"/>
            <a:ext cx="28146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hlinkClick r:id="rId12"/>
              </a:rPr>
              <a:t>https://www.ined.fr/fr/tout-savoir-population/graphiques-cartes/migrations-monde/</a:t>
            </a:r>
            <a:endParaRPr lang="fr-FR" sz="1200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1645" y="195013"/>
            <a:ext cx="2318062" cy="1064739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8" t="26696" r="8301" b="17768"/>
          <a:stretch/>
        </p:blipFill>
        <p:spPr>
          <a:xfrm>
            <a:off x="4870891" y="325864"/>
            <a:ext cx="2926080" cy="106185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987176" y="1422045"/>
            <a:ext cx="2645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hlinkClick r:id="rId15"/>
              </a:rPr>
              <a:t>http://www.oecd.org/fr/migrations</a:t>
            </a:r>
            <a:r>
              <a:rPr lang="fr-FR" dirty="0">
                <a:hlinkClick r:id="rId15"/>
              </a:rPr>
              <a:t>/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8672873" y="3419062"/>
            <a:ext cx="22690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hlinkClick r:id="rId16"/>
              </a:rPr>
              <a:t>https://www.touteleurope.eu/actualite/581-000-nouveaux-demandeurs-d-asile-dans-l-union-europeenne-en-2018.html</a:t>
            </a:r>
            <a:endParaRPr lang="fr-FR" sz="1200" dirty="0"/>
          </a:p>
        </p:txBody>
      </p:sp>
      <p:sp>
        <p:nvSpPr>
          <p:cNvPr id="20" name="Rectangle 19"/>
          <p:cNvSpPr/>
          <p:nvPr/>
        </p:nvSpPr>
        <p:spPr>
          <a:xfrm>
            <a:off x="8571757" y="1113566"/>
            <a:ext cx="2443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hlinkClick r:id="rId17"/>
              </a:rPr>
              <a:t>https://info.erasmusplus.fr</a:t>
            </a:r>
            <a:r>
              <a:rPr lang="fr-FR" dirty="0">
                <a:hlinkClick r:id="rId17"/>
              </a:rPr>
              <a:t>/</a:t>
            </a:r>
            <a:endParaRPr lang="fr-FR" dirty="0"/>
          </a:p>
        </p:txBody>
      </p:sp>
      <p:pic>
        <p:nvPicPr>
          <p:cNvPr id="10242" name="Picture 2" descr="RÃ©sultat de recherche d'images pour &quot;erasmus&quot;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815" y="296030"/>
            <a:ext cx="2788124" cy="79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3246" y="2321609"/>
            <a:ext cx="2000320" cy="819836"/>
          </a:xfrm>
          <a:prstGeom prst="rect">
            <a:avLst/>
          </a:prstGeom>
        </p:spPr>
      </p:pic>
      <p:pic>
        <p:nvPicPr>
          <p:cNvPr id="10244" name="Picture 4" descr="RÃ©sultat de recherche d'images pour &quot;sources histoire&quot;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623" y="2388321"/>
            <a:ext cx="2571750" cy="134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Connecteur droit avec flèche 24"/>
          <p:cNvCxnSpPr/>
          <p:nvPr/>
        </p:nvCxnSpPr>
        <p:spPr>
          <a:xfrm flipH="1" flipV="1">
            <a:off x="3659707" y="1685109"/>
            <a:ext cx="1012916" cy="8098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 flipH="1" flipV="1">
            <a:off x="2259874" y="2847703"/>
            <a:ext cx="2412749" cy="653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 flipH="1">
            <a:off x="3466248" y="3739915"/>
            <a:ext cx="2320941" cy="8286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>
            <a:stCxn id="10244" idx="2"/>
          </p:cNvCxnSpPr>
          <p:nvPr/>
        </p:nvCxnSpPr>
        <p:spPr>
          <a:xfrm>
            <a:off x="5958498" y="3731347"/>
            <a:ext cx="0" cy="9745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 flipH="1">
            <a:off x="4064374" y="3739915"/>
            <a:ext cx="1722815" cy="14891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/>
          <p:nvPr/>
        </p:nvCxnSpPr>
        <p:spPr>
          <a:xfrm>
            <a:off x="6333931" y="3731347"/>
            <a:ext cx="2176884" cy="14977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>
            <a:stCxn id="10244" idx="3"/>
          </p:cNvCxnSpPr>
          <p:nvPr/>
        </p:nvCxnSpPr>
        <p:spPr>
          <a:xfrm>
            <a:off x="7244373" y="3059834"/>
            <a:ext cx="1327384" cy="5585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>
            <a:stCxn id="10244" idx="3"/>
            <a:endCxn id="23" idx="1"/>
          </p:cNvCxnSpPr>
          <p:nvPr/>
        </p:nvCxnSpPr>
        <p:spPr>
          <a:xfrm flipV="1">
            <a:off x="7244373" y="2731527"/>
            <a:ext cx="1548873" cy="3283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>
            <a:stCxn id="10244" idx="3"/>
            <a:endCxn id="20" idx="1"/>
          </p:cNvCxnSpPr>
          <p:nvPr/>
        </p:nvCxnSpPr>
        <p:spPr>
          <a:xfrm flipV="1">
            <a:off x="7244373" y="1298232"/>
            <a:ext cx="1327384" cy="17616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>
            <a:stCxn id="10244" idx="0"/>
          </p:cNvCxnSpPr>
          <p:nvPr/>
        </p:nvCxnSpPr>
        <p:spPr>
          <a:xfrm flipV="1">
            <a:off x="5958498" y="1685109"/>
            <a:ext cx="0" cy="7032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805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tlas des migra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88" y="846455"/>
            <a:ext cx="3436711" cy="499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41222" y="409031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>
                <a:hlinkClick r:id="rId3"/>
              </a:rPr>
              <a:t/>
            </a:r>
            <a:br>
              <a:rPr lang="fr-FR" b="1" dirty="0">
                <a:hlinkClick r:id="rId3"/>
              </a:rPr>
            </a:br>
            <a:r>
              <a:rPr lang="fr-FR" sz="1200" b="1" dirty="0">
                <a:hlinkClick r:id="rId3"/>
              </a:rPr>
              <a:t>Catherine </a:t>
            </a:r>
            <a:r>
              <a:rPr lang="fr-FR" sz="1200" b="1" dirty="0" err="1">
                <a:hlinkClick r:id="rId3"/>
              </a:rPr>
              <a:t>Wihtol</a:t>
            </a:r>
            <a:r>
              <a:rPr lang="fr-FR" sz="1200" b="1" dirty="0">
                <a:hlinkClick r:id="rId3"/>
              </a:rPr>
              <a:t> de </a:t>
            </a:r>
            <a:r>
              <a:rPr lang="fr-FR" sz="1200" b="1" dirty="0" err="1">
                <a:hlinkClick r:id="rId3"/>
              </a:rPr>
              <a:t>Wenden</a:t>
            </a:r>
            <a:endParaRPr lang="fr-FR" sz="1200" b="1" dirty="0"/>
          </a:p>
          <a:p>
            <a:r>
              <a:rPr lang="fr-FR" sz="1200" b="1" dirty="0">
                <a:solidFill>
                  <a:srgbClr val="403F3F"/>
                </a:solidFill>
              </a:rPr>
              <a:t>Atlas des migrations</a:t>
            </a:r>
          </a:p>
          <a:p>
            <a:r>
              <a:rPr lang="fr-FR" sz="1200" b="1" dirty="0"/>
              <a:t>Un équilibre mondial à inventer</a:t>
            </a:r>
          </a:p>
          <a:p>
            <a:r>
              <a:rPr lang="fr-FR" sz="1200" b="1" dirty="0"/>
              <a:t>Nouvelle édition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949492"/>
                </a:solidFill>
                <a:latin typeface="Roboto"/>
              </a:rPr>
              <a:t>Cartographie : Madeleine Benoit-</a:t>
            </a:r>
            <a:r>
              <a:rPr lang="fr-FR" sz="1200" dirty="0" err="1">
                <a:solidFill>
                  <a:srgbClr val="949492"/>
                </a:solidFill>
                <a:latin typeface="Roboto"/>
              </a:rPr>
              <a:t>Guyod</a:t>
            </a:r>
            <a:endParaRPr lang="fr-FR" sz="1200" dirty="0">
              <a:solidFill>
                <a:srgbClr val="949492"/>
              </a:solidFill>
              <a:latin typeface="Roboto"/>
            </a:endParaRPr>
          </a:p>
          <a:p>
            <a:r>
              <a:rPr lang="fr-FR" sz="1200" dirty="0">
                <a:solidFill>
                  <a:srgbClr val="949492"/>
                </a:solidFill>
                <a:latin typeface="Roboto"/>
              </a:rPr>
              <a:t> ISBN : 9782746747456</a:t>
            </a:r>
            <a:endParaRPr lang="fr-FR" sz="1200" b="0" i="0" dirty="0">
              <a:solidFill>
                <a:srgbClr val="949492"/>
              </a:solidFill>
              <a:effectLst/>
              <a:latin typeface="Roboto"/>
            </a:endParaRPr>
          </a:p>
        </p:txBody>
      </p:sp>
      <p:pic>
        <p:nvPicPr>
          <p:cNvPr id="13316" name="Picture 4" descr="RÃ©sultat de recherche d'images pour &quot;la documentation photographique les migrations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645" y="1886359"/>
            <a:ext cx="3627121" cy="511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79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Géographie 2de bac pro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/>
              <a:t>Production mondiale et circulation des personnes, des biens et des informations </a:t>
            </a:r>
            <a:endParaRPr lang="fr-FR" dirty="0"/>
          </a:p>
          <a:p>
            <a:r>
              <a:rPr lang="fr-FR" dirty="0"/>
              <a:t>Thème 1 : Des réseaux de production et d’échanges mondialisés</a:t>
            </a:r>
          </a:p>
          <a:p>
            <a:r>
              <a:rPr lang="fr-FR" dirty="0"/>
              <a:t>Thème 2 : Une circulation croissante mais diverse des personnes à l’échelle planétaire.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189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09673" y="1283473"/>
            <a:ext cx="5192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hlinkClick r:id="rId2"/>
              </a:rPr>
              <a:t>http://metrocosm.com/global-immigration-map/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6513" y="1815737"/>
            <a:ext cx="7814123" cy="3996537"/>
          </a:xfrm>
          <a:prstGeom prst="rect">
            <a:avLst/>
          </a:prstGeom>
        </p:spPr>
      </p:pic>
      <p:pic>
        <p:nvPicPr>
          <p:cNvPr id="14338" name="Picture 2" descr="RÃ©sultat de recherche d'images pour &quot;site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38" y="339635"/>
            <a:ext cx="2718253" cy="188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18011" y="3370218"/>
            <a:ext cx="2468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migrations en temps réel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668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23656" y="506327"/>
            <a:ext cx="66577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kern="1400" dirty="0">
                <a:solidFill>
                  <a:srgbClr val="000000"/>
                </a:solidFill>
                <a:latin typeface="Times New Roman" panose="02020603050405020304" pitchFamily="18" charset="0"/>
              </a:rPr>
              <a:t>https://visionscarto.net/ceux-qui-ne-sont-jamais-arrives</a:t>
            </a:r>
          </a:p>
          <a:p>
            <a:r>
              <a:rPr lang="fr-FR" kern="14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  <p:pic>
        <p:nvPicPr>
          <p:cNvPr id="3074" name="Picture 2" descr="PNG - 163.5Â k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948" y="1152658"/>
            <a:ext cx="8326645" cy="3915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100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Ã©sultat de recherche d'images pour &quot;tourisme venise paquebot&quot;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194" y="-256366"/>
            <a:ext cx="12182747" cy="684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82112" y="4490517"/>
            <a:ext cx="3911020" cy="763858"/>
          </a:xfrm>
        </p:spPr>
        <p:txBody>
          <a:bodyPr/>
          <a:lstStyle/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tourisme 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901337" y="2704012"/>
            <a:ext cx="3605349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Définition tourisme</a:t>
            </a:r>
          </a:p>
          <a:p>
            <a:r>
              <a:rPr lang="fr-FR" dirty="0" smtClean="0"/>
              <a:t>Les bassins émetteurs et récepteurs 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898572" y="2704012"/>
            <a:ext cx="1489165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La France 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7276012" y="2416629"/>
            <a:ext cx="2717074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Un aménagement touristique</a:t>
            </a:r>
          </a:p>
          <a:p>
            <a:r>
              <a:rPr lang="fr-FR" dirty="0" smtClean="0"/>
              <a:t>Schéma + les grands groupes 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8334103" y="4272282"/>
            <a:ext cx="2690949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Les conséquences </a:t>
            </a:r>
          </a:p>
          <a:p>
            <a:r>
              <a:rPr lang="fr-FR" dirty="0" smtClean="0"/>
              <a:t>Positives</a:t>
            </a:r>
          </a:p>
          <a:p>
            <a:r>
              <a:rPr lang="fr-FR" dirty="0" smtClean="0"/>
              <a:t>Négatives</a:t>
            </a:r>
          </a:p>
          <a:p>
            <a:r>
              <a:rPr lang="fr-FR" dirty="0" smtClean="0"/>
              <a:t>L’empreinte carbone</a:t>
            </a:r>
            <a:endParaRPr lang="fr-FR" dirty="0"/>
          </a:p>
        </p:txBody>
      </p:sp>
      <p:cxnSp>
        <p:nvCxnSpPr>
          <p:cNvPr id="9" name="Connecteur droit avec flèche 8"/>
          <p:cNvCxnSpPr/>
          <p:nvPr/>
        </p:nvCxnSpPr>
        <p:spPr>
          <a:xfrm flipH="1" flipV="1">
            <a:off x="2377440" y="3616958"/>
            <a:ext cx="953589" cy="9942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V="1">
            <a:off x="5137622" y="3165677"/>
            <a:ext cx="0" cy="15108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V="1">
            <a:off x="6139543" y="3616958"/>
            <a:ext cx="1136469" cy="9942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6753497" y="4941798"/>
            <a:ext cx="14761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574766" y="4941798"/>
            <a:ext cx="2607346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Vers un tourisme durable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501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1989" y="5535378"/>
            <a:ext cx="25740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hlinkClick r:id="rId2"/>
              </a:rPr>
              <a:t>https://www.economie.gouv.fr/cedef/les-sites-essentiels-tourisme</a:t>
            </a:r>
            <a:endParaRPr lang="fr-FR" sz="1200" dirty="0"/>
          </a:p>
        </p:txBody>
      </p:sp>
      <p:sp>
        <p:nvSpPr>
          <p:cNvPr id="5" name="Rectangle 4"/>
          <p:cNvSpPr/>
          <p:nvPr/>
        </p:nvSpPr>
        <p:spPr>
          <a:xfrm>
            <a:off x="304364" y="3408708"/>
            <a:ext cx="18640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hlinkClick r:id="rId3"/>
              </a:rPr>
              <a:t>https://www.entreprises.gouv.fr/etudes-et-statistiques/memento-du-tourisme-edition-2018</a:t>
            </a:r>
            <a:endParaRPr lang="fr-FR" sz="1200" dirty="0"/>
          </a:p>
        </p:txBody>
      </p:sp>
      <p:sp>
        <p:nvSpPr>
          <p:cNvPr id="6" name="Rectangle 5"/>
          <p:cNvSpPr/>
          <p:nvPr/>
        </p:nvSpPr>
        <p:spPr>
          <a:xfrm>
            <a:off x="6883255" y="4836236"/>
            <a:ext cx="2877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hlinkClick r:id="rId4"/>
              </a:rPr>
              <a:t>http://www2.unwto.org/fr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7282542" y="354748"/>
            <a:ext cx="39613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hlinkClick r:id="rId2"/>
              </a:rPr>
              <a:t>https://www.economie.gouv.fr/cedef/les-sites-essentiels-tourisme</a:t>
            </a:r>
            <a:endParaRPr lang="fr-FR" sz="1200" dirty="0"/>
          </a:p>
        </p:txBody>
      </p:sp>
      <p:sp>
        <p:nvSpPr>
          <p:cNvPr id="8" name="Rectangle 7"/>
          <p:cNvSpPr/>
          <p:nvPr/>
        </p:nvSpPr>
        <p:spPr>
          <a:xfrm>
            <a:off x="455023" y="816413"/>
            <a:ext cx="22171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hlinkClick r:id="rId5"/>
              </a:rPr>
              <a:t>http://www.atout-france.fr/</a:t>
            </a:r>
            <a:endParaRPr lang="fr-FR" sz="1200" dirty="0"/>
          </a:p>
        </p:txBody>
      </p:sp>
      <p:pic>
        <p:nvPicPr>
          <p:cNvPr id="9" name="Picture 12" descr="Atout Fran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24" y="1461839"/>
            <a:ext cx="2165130" cy="68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Image associÃ©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542" y="5392633"/>
            <a:ext cx="2148639" cy="120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130184" y="1056574"/>
            <a:ext cx="2601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hlinkClick r:id="rId8"/>
              </a:rPr>
              <a:t>https://www.veilleinfotourisme.fr</a:t>
            </a:r>
            <a:r>
              <a:rPr lang="fr-FR" dirty="0">
                <a:hlinkClick r:id="rId8"/>
              </a:rPr>
              <a:t>/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7725228" y="3435817"/>
            <a:ext cx="32091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hlinkClick r:id="rId9"/>
              </a:rPr>
              <a:t>https://www.entreprises.gouv.fr/files/files/directions_services/etudes-et-statistiques/stats-tourisme/memento/2018/MEMENTO_TOURISME_Edt2018-WEB.pdf</a:t>
            </a:r>
            <a:endParaRPr lang="fr-FR" sz="1200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9249" y="1550598"/>
            <a:ext cx="2274755" cy="1692841"/>
          </a:xfrm>
          <a:prstGeom prst="rect">
            <a:avLst/>
          </a:prstGeom>
        </p:spPr>
      </p:pic>
      <p:pic>
        <p:nvPicPr>
          <p:cNvPr id="16386" name="Picture 2" descr="Atlas mondial du tourisme et des loisir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041" y="354748"/>
            <a:ext cx="1928801" cy="279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RÃ©sultat de recherche d'images pour &quot;sources histoire&quot;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66" y="3677876"/>
            <a:ext cx="2571750" cy="134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Connecteur droit avec flèche 15"/>
          <p:cNvCxnSpPr/>
          <p:nvPr/>
        </p:nvCxnSpPr>
        <p:spPr>
          <a:xfrm flipH="1" flipV="1">
            <a:off x="2416630" y="2142310"/>
            <a:ext cx="1375936" cy="15699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H="1" flipV="1">
            <a:off x="2011680" y="3943648"/>
            <a:ext cx="1780886" cy="927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>
            <a:stCxn id="15" idx="0"/>
            <a:endCxn id="16386" idx="2"/>
          </p:cNvCxnSpPr>
          <p:nvPr/>
        </p:nvCxnSpPr>
        <p:spPr>
          <a:xfrm flipV="1">
            <a:off x="5078441" y="3146917"/>
            <a:ext cx="1" cy="5309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>
            <a:endCxn id="4" idx="3"/>
          </p:cNvCxnSpPr>
          <p:nvPr/>
        </p:nvCxnSpPr>
        <p:spPr>
          <a:xfrm flipH="1">
            <a:off x="2926080" y="5020902"/>
            <a:ext cx="1436914" cy="7453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>
            <a:off x="5486400" y="5020902"/>
            <a:ext cx="1658983" cy="7453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>
            <a:stCxn id="15" idx="3"/>
            <a:endCxn id="12" idx="1"/>
          </p:cNvCxnSpPr>
          <p:nvPr/>
        </p:nvCxnSpPr>
        <p:spPr>
          <a:xfrm flipV="1">
            <a:off x="6364316" y="3943649"/>
            <a:ext cx="1360912" cy="4057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 flipV="1">
            <a:off x="6315891" y="1802074"/>
            <a:ext cx="1703358" cy="18758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 flipV="1">
            <a:off x="6234834" y="816413"/>
            <a:ext cx="1047708" cy="28614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604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90443" y="371404"/>
            <a:ext cx="2984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hlinkClick r:id="rId2"/>
              </a:rPr>
              <a:t>https://www.climatmundi.fr/calcul-des-emissions-de-co2-avion-_l_FR_r_12_va_1.html</a:t>
            </a:r>
            <a:endParaRPr lang="fr-FR" sz="1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0443" y="1208594"/>
            <a:ext cx="2732433" cy="245581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0443" y="3830543"/>
            <a:ext cx="2732433" cy="18367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47216" y="6048008"/>
            <a:ext cx="36711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hlinkClick r:id="rId5"/>
              </a:rPr>
              <a:t>https://eco-calculateur.dta.aviation-civile.gouv.fr/</a:t>
            </a:r>
            <a:endParaRPr lang="fr-FR" sz="12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7474" y="3608564"/>
            <a:ext cx="4756627" cy="271644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292050" y="2446493"/>
            <a:ext cx="31220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hlinkClick r:id="rId7"/>
              </a:rPr>
              <a:t>https://www.lemonde.fr/climat/article/2018/05/07/le-tourisme-fait-s-envoler-le-rechauffement-planetaire_5295656_1652612.html</a:t>
            </a:r>
            <a:endParaRPr lang="fr-FR" sz="1200" dirty="0"/>
          </a:p>
        </p:txBody>
      </p:sp>
      <p:pic>
        <p:nvPicPr>
          <p:cNvPr id="17412" name="Picture 4" descr="RÃ©sultat de recherche d'images pour &quot;pollution carbone avion&quot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633" y="331662"/>
            <a:ext cx="3165052" cy="211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023895" y="982956"/>
            <a:ext cx="3067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tourisme et l’empreinte carbone </a:t>
            </a:r>
            <a:endParaRPr lang="fr-F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058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Ã©sultat de recherche d'images pour &quot;le numÃ©rique&quot;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810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3863" y="1436918"/>
            <a:ext cx="8143894" cy="133241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603864" y="1449979"/>
            <a:ext cx="8143893" cy="13193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862149" y="3857676"/>
            <a:ext cx="99726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numérique est au cœur de l’enseignement </a:t>
            </a:r>
            <a:endParaRPr lang="fr-FR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683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llipse 16"/>
          <p:cNvSpPr/>
          <p:nvPr/>
        </p:nvSpPr>
        <p:spPr>
          <a:xfrm>
            <a:off x="3409406" y="365760"/>
            <a:ext cx="5120640" cy="31745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4826328" y="583889"/>
            <a:ext cx="26164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hlinkClick r:id="rId2"/>
              </a:rPr>
              <a:t>https://framasoft.org/fr/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6527" y="1077481"/>
            <a:ext cx="3646398" cy="1751119"/>
          </a:xfrm>
          <a:prstGeom prst="rect">
            <a:avLst/>
          </a:prstGeom>
        </p:spPr>
      </p:pic>
      <p:pic>
        <p:nvPicPr>
          <p:cNvPr id="6" name="Picture 6" descr="RÃ©sultat de recherche d'images pour &quot;Ã©duthÃ¨que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243" y="365761"/>
            <a:ext cx="2388870" cy="127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" t="14732" r="370" b="11518"/>
          <a:stretch/>
        </p:blipFill>
        <p:spPr>
          <a:xfrm>
            <a:off x="8660420" y="1686894"/>
            <a:ext cx="3409661" cy="14238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44342" y="3361899"/>
            <a:ext cx="708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ORAL</a:t>
            </a:r>
            <a:endParaRPr lang="fr-FR" dirty="0"/>
          </a:p>
        </p:txBody>
      </p:sp>
      <p:pic>
        <p:nvPicPr>
          <p:cNvPr id="9" name="Picture 4" descr="RÃ©sultat de recherche d'images pour &quot;vocaroo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787" y="3731231"/>
            <a:ext cx="2533232" cy="154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RÃ©sultat de recherche d'images pour &quot;draftsend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515" y="3731231"/>
            <a:ext cx="2867045" cy="150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Image associÃ©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056" y="3731231"/>
            <a:ext cx="2508666" cy="150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RÃ©sultat de recherche d'images pour &quot;piktochart&quot;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829" y="3731231"/>
            <a:ext cx="2080284" cy="150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4173" y="5532883"/>
            <a:ext cx="1100337" cy="1149791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2834640" y="5852160"/>
            <a:ext cx="1711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Carte mentale 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191794" y="5669280"/>
            <a:ext cx="1384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mémoriser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20" name="Picture 4" descr="RÃ©sultat de recherche d'images pour &quot;learning apps&quot;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457" y="5427337"/>
            <a:ext cx="2739275" cy="121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RÃ©sultat de recherche d'images pour &quot;rgpd logo&quot;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403" y="1239269"/>
            <a:ext cx="1669653" cy="134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44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Thème 1 : des réseaux de production et d’échange mondialisés (I)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71600" y="2171700"/>
            <a:ext cx="9077325" cy="3725291"/>
          </a:xfrm>
        </p:spPr>
        <p:txBody>
          <a:bodyPr>
            <a:normAutofit/>
          </a:bodyPr>
          <a:lstStyle/>
          <a:p>
            <a:pPr algn="just"/>
            <a:r>
              <a:rPr lang="fr-FR" dirty="0"/>
              <a:t>Des productions et des échanges pensés à l’échelle mondiale par des </a:t>
            </a:r>
            <a:r>
              <a:rPr lang="fr-FR" b="1" dirty="0"/>
              <a:t>firmes </a:t>
            </a:r>
            <a:r>
              <a:rPr lang="fr-FR" b="1" dirty="0" smtClean="0"/>
              <a:t>multinationales</a:t>
            </a:r>
            <a:r>
              <a:rPr lang="fr-FR" dirty="0" smtClean="0"/>
              <a:t> : réorganisation de la production économique à l’échelle de la planète.</a:t>
            </a:r>
          </a:p>
          <a:p>
            <a:pPr lvl="1" algn="just"/>
            <a:r>
              <a:rPr lang="fr-FR" dirty="0"/>
              <a:t>La </a:t>
            </a:r>
            <a:r>
              <a:rPr lang="fr-FR" b="1" dirty="0"/>
              <a:t>Division internationale du travail </a:t>
            </a:r>
            <a:r>
              <a:rPr lang="fr-FR" dirty="0"/>
              <a:t>: prise en compte des spécificités territoriales et des économies d’échelle qui modifie les logiques de production et les logiques de localisation des entreprises. </a:t>
            </a:r>
          </a:p>
          <a:p>
            <a:pPr lvl="1" algn="just"/>
            <a:r>
              <a:rPr lang="fr-FR" b="1" dirty="0"/>
              <a:t>Mondialisation, délocalisation/relocalisation </a:t>
            </a:r>
            <a:r>
              <a:rPr lang="fr-FR" dirty="0"/>
              <a:t>=&gt; des </a:t>
            </a:r>
            <a:r>
              <a:rPr lang="fr-FR" b="1" dirty="0"/>
              <a:t>réseaux de production mondialisés avec une décomposition à l’échelle internationale</a:t>
            </a:r>
            <a:r>
              <a:rPr lang="fr-FR" dirty="0"/>
              <a:t> : dissociation lieu de conception, lieu d’assemblage et lieu de consommation. </a:t>
            </a:r>
          </a:p>
          <a:p>
            <a:pPr lvl="1" algn="just"/>
            <a:r>
              <a:rPr lang="fr-FR" b="1" dirty="0"/>
              <a:t>Pas de lien direct entre producteurs et consommateurs</a:t>
            </a:r>
            <a:r>
              <a:rPr lang="fr-FR" dirty="0"/>
              <a:t>.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dirty="0"/>
          </a:p>
          <a:p>
            <a:pPr marL="0" indent="0" algn="just">
              <a:buNone/>
            </a:pPr>
            <a:endParaRPr lang="fr-FR" sz="1300" dirty="0"/>
          </a:p>
          <a:p>
            <a:pPr lvl="1" algn="just"/>
            <a:endParaRPr lang="fr-FR" sz="1300" dirty="0"/>
          </a:p>
        </p:txBody>
      </p:sp>
    </p:spTree>
    <p:extLst>
      <p:ext uri="{BB962C8B-B14F-4D97-AF65-F5344CB8AC3E}">
        <p14:creationId xmlns:p14="http://schemas.microsoft.com/office/powerpoint/2010/main" val="270838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5866" y="292727"/>
            <a:ext cx="1208132" cy="1106484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/>
          <p:nvPr/>
        </p:nvSpPr>
        <p:spPr>
          <a:xfrm>
            <a:off x="5657968" y="292727"/>
            <a:ext cx="2555052" cy="1438144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4" name="object 4"/>
          <p:cNvSpPr txBox="1"/>
          <p:nvPr/>
        </p:nvSpPr>
        <p:spPr>
          <a:xfrm>
            <a:off x="3980445" y="1720038"/>
            <a:ext cx="4241046" cy="4708662"/>
          </a:xfrm>
          <a:prstGeom prst="rect">
            <a:avLst/>
          </a:prstGeom>
        </p:spPr>
        <p:txBody>
          <a:bodyPr vert="horz" wrap="square" lIns="0" tIns="6923" rIns="0" bIns="0" rtlCol="0">
            <a:spAutoFit/>
          </a:bodyPr>
          <a:lstStyle/>
          <a:p>
            <a:pPr marL="1677769" marR="3258">
              <a:lnSpc>
                <a:spcPct val="101099"/>
              </a:lnSpc>
              <a:spcBef>
                <a:spcPts val="55"/>
              </a:spcBef>
            </a:pPr>
            <a:r>
              <a:rPr sz="577" i="1" dirty="0">
                <a:solidFill>
                  <a:srgbClr val="44536A"/>
                </a:solidFill>
                <a:latin typeface="Calibri"/>
                <a:cs typeface="Calibri"/>
              </a:rPr>
              <a:t>Un </a:t>
            </a:r>
            <a:r>
              <a:rPr sz="577" i="1" spc="-3" dirty="0">
                <a:solidFill>
                  <a:srgbClr val="44536A"/>
                </a:solidFill>
                <a:latin typeface="Calibri"/>
                <a:cs typeface="Calibri"/>
              </a:rPr>
              <a:t>ouvrier récolte </a:t>
            </a:r>
            <a:r>
              <a:rPr sz="577" i="1" dirty="0">
                <a:solidFill>
                  <a:srgbClr val="44536A"/>
                </a:solidFill>
                <a:latin typeface="Calibri"/>
                <a:cs typeface="Calibri"/>
              </a:rPr>
              <a:t>de </a:t>
            </a:r>
            <a:r>
              <a:rPr sz="577" i="1" spc="-3" dirty="0">
                <a:solidFill>
                  <a:srgbClr val="44536A"/>
                </a:solidFill>
                <a:latin typeface="Calibri"/>
                <a:cs typeface="Calibri"/>
              </a:rPr>
              <a:t>l'huile </a:t>
            </a:r>
            <a:r>
              <a:rPr sz="577" i="1" dirty="0">
                <a:solidFill>
                  <a:srgbClr val="44536A"/>
                </a:solidFill>
                <a:latin typeface="Calibri"/>
                <a:cs typeface="Calibri"/>
              </a:rPr>
              <a:t>de </a:t>
            </a:r>
            <a:r>
              <a:rPr sz="577" i="1" spc="-3" dirty="0">
                <a:solidFill>
                  <a:srgbClr val="44536A"/>
                </a:solidFill>
                <a:latin typeface="Calibri"/>
                <a:cs typeface="Calibri"/>
              </a:rPr>
              <a:t>palme </a:t>
            </a:r>
            <a:r>
              <a:rPr sz="577" i="1" dirty="0">
                <a:solidFill>
                  <a:srgbClr val="44536A"/>
                </a:solidFill>
                <a:latin typeface="Calibri"/>
                <a:cs typeface="Calibri"/>
              </a:rPr>
              <a:t>dans </a:t>
            </a:r>
            <a:r>
              <a:rPr sz="577" i="1" spc="-3" dirty="0">
                <a:solidFill>
                  <a:srgbClr val="44536A"/>
                </a:solidFill>
                <a:latin typeface="Calibri"/>
                <a:cs typeface="Calibri"/>
              </a:rPr>
              <a:t>une usine </a:t>
            </a:r>
            <a:r>
              <a:rPr sz="577" i="1" dirty="0">
                <a:solidFill>
                  <a:srgbClr val="44536A"/>
                </a:solidFill>
                <a:latin typeface="Calibri"/>
                <a:cs typeface="Calibri"/>
              </a:rPr>
              <a:t>de </a:t>
            </a:r>
            <a:r>
              <a:rPr sz="577" i="1" spc="-3" dirty="0">
                <a:solidFill>
                  <a:srgbClr val="44536A"/>
                </a:solidFill>
                <a:latin typeface="Calibri"/>
                <a:cs typeface="Calibri"/>
              </a:rPr>
              <a:t>Sepang, </a:t>
            </a:r>
            <a:r>
              <a:rPr sz="577" i="1" dirty="0">
                <a:solidFill>
                  <a:srgbClr val="44536A"/>
                </a:solidFill>
                <a:latin typeface="Calibri"/>
                <a:cs typeface="Calibri"/>
              </a:rPr>
              <a:t>en </a:t>
            </a:r>
            <a:r>
              <a:rPr sz="577" i="1" spc="-3" dirty="0">
                <a:solidFill>
                  <a:srgbClr val="44536A"/>
                </a:solidFill>
                <a:latin typeface="Calibri"/>
                <a:cs typeface="Calibri"/>
              </a:rPr>
              <a:t>Malaisie. Reuters/  Samsul</a:t>
            </a:r>
            <a:r>
              <a:rPr sz="577" i="1" spc="-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577" i="1" spc="-3" dirty="0">
                <a:solidFill>
                  <a:srgbClr val="44536A"/>
                </a:solidFill>
                <a:latin typeface="Calibri"/>
                <a:cs typeface="Calibri"/>
              </a:rPr>
              <a:t>Said</a:t>
            </a:r>
            <a:endParaRPr sz="577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577">
              <a:latin typeface="Times New Roman"/>
              <a:cs typeface="Times New Roman"/>
            </a:endParaRPr>
          </a:p>
          <a:p>
            <a:pPr marL="178365">
              <a:spcBef>
                <a:spcPts val="343"/>
              </a:spcBef>
            </a:pPr>
            <a:r>
              <a:rPr sz="1283" spc="-3" dirty="0">
                <a:solidFill>
                  <a:srgbClr val="393939"/>
                </a:solidFill>
                <a:latin typeface="Cambria"/>
                <a:cs typeface="Cambria"/>
              </a:rPr>
              <a:t>Huile </a:t>
            </a:r>
            <a:r>
              <a:rPr sz="1283" dirty="0">
                <a:solidFill>
                  <a:srgbClr val="393939"/>
                </a:solidFill>
                <a:latin typeface="Cambria"/>
                <a:cs typeface="Cambria"/>
              </a:rPr>
              <a:t>de </a:t>
            </a:r>
            <a:r>
              <a:rPr sz="1283" spc="-3" dirty="0">
                <a:solidFill>
                  <a:srgbClr val="393939"/>
                </a:solidFill>
                <a:latin typeface="Cambria"/>
                <a:cs typeface="Cambria"/>
              </a:rPr>
              <a:t>palme: </a:t>
            </a:r>
            <a:r>
              <a:rPr sz="1283" spc="-6" dirty="0">
                <a:solidFill>
                  <a:srgbClr val="393939"/>
                </a:solidFill>
                <a:latin typeface="Cambria"/>
                <a:cs typeface="Cambria"/>
              </a:rPr>
              <a:t>bras </a:t>
            </a:r>
            <a:r>
              <a:rPr sz="1283" dirty="0">
                <a:solidFill>
                  <a:srgbClr val="393939"/>
                </a:solidFill>
                <a:latin typeface="Cambria"/>
                <a:cs typeface="Cambria"/>
              </a:rPr>
              <a:t>de </a:t>
            </a:r>
            <a:r>
              <a:rPr sz="1283" spc="-6" dirty="0">
                <a:solidFill>
                  <a:srgbClr val="393939"/>
                </a:solidFill>
                <a:latin typeface="Cambria"/>
                <a:cs typeface="Cambria"/>
              </a:rPr>
              <a:t>fer entre </a:t>
            </a:r>
            <a:r>
              <a:rPr sz="1283" spc="-3" dirty="0">
                <a:solidFill>
                  <a:srgbClr val="393939"/>
                </a:solidFill>
                <a:latin typeface="Cambria"/>
                <a:cs typeface="Cambria"/>
              </a:rPr>
              <a:t>la </a:t>
            </a:r>
            <a:r>
              <a:rPr sz="1283" spc="-13" dirty="0">
                <a:solidFill>
                  <a:srgbClr val="393939"/>
                </a:solidFill>
                <a:latin typeface="Cambria"/>
                <a:cs typeface="Cambria"/>
              </a:rPr>
              <a:t>France </a:t>
            </a:r>
            <a:r>
              <a:rPr sz="1283" spc="-3" dirty="0">
                <a:solidFill>
                  <a:srgbClr val="393939"/>
                </a:solidFill>
                <a:latin typeface="Cambria"/>
                <a:cs typeface="Cambria"/>
              </a:rPr>
              <a:t>et la</a:t>
            </a:r>
            <a:r>
              <a:rPr sz="1283" spc="45" dirty="0">
                <a:solidFill>
                  <a:srgbClr val="393939"/>
                </a:solidFill>
                <a:latin typeface="Cambria"/>
                <a:cs typeface="Cambria"/>
              </a:rPr>
              <a:t> </a:t>
            </a:r>
            <a:r>
              <a:rPr sz="1283" spc="-6" dirty="0">
                <a:solidFill>
                  <a:srgbClr val="393939"/>
                </a:solidFill>
                <a:latin typeface="Cambria"/>
                <a:cs typeface="Cambria"/>
              </a:rPr>
              <a:t>Malaisie</a:t>
            </a:r>
            <a:endParaRPr sz="1283">
              <a:latin typeface="Cambria"/>
              <a:cs typeface="Cambria"/>
            </a:endParaRPr>
          </a:p>
          <a:p>
            <a:pPr marL="8145">
              <a:spcBef>
                <a:spcPts val="186"/>
              </a:spcBef>
            </a:pPr>
            <a:r>
              <a:rPr sz="641" spc="-3" dirty="0">
                <a:latin typeface="Calibri"/>
                <a:cs typeface="Calibri"/>
              </a:rPr>
              <a:t>Par</a:t>
            </a:r>
            <a:r>
              <a:rPr sz="641" u="sng" spc="-3" dirty="0">
                <a:solidFill>
                  <a:srgbClr val="E4570A"/>
                </a:solidFill>
                <a:uFill>
                  <a:solidFill>
                    <a:srgbClr val="E4570A"/>
                  </a:solidFill>
                </a:uFill>
                <a:latin typeface="Calibri"/>
                <a:cs typeface="Calibri"/>
                <a:hlinkClick r:id="rId4"/>
              </a:rPr>
              <a:t> Marine Jeannin</a:t>
            </a:r>
            <a:r>
              <a:rPr sz="641" spc="-3" dirty="0">
                <a:solidFill>
                  <a:srgbClr val="E4570A"/>
                </a:solidFill>
                <a:latin typeface="Calibri"/>
                <a:cs typeface="Calibri"/>
                <a:hlinkClick r:id="rId4"/>
              </a:rPr>
              <a:t> </a:t>
            </a:r>
            <a:r>
              <a:rPr sz="545" spc="-3" dirty="0">
                <a:solidFill>
                  <a:srgbClr val="8E8E8F"/>
                </a:solidFill>
                <a:latin typeface="Arial"/>
                <a:cs typeface="Arial"/>
              </a:rPr>
              <a:t>Publié </a:t>
            </a:r>
            <a:r>
              <a:rPr sz="545" dirty="0">
                <a:solidFill>
                  <a:srgbClr val="8E8E8F"/>
                </a:solidFill>
                <a:latin typeface="Arial"/>
                <a:cs typeface="Arial"/>
              </a:rPr>
              <a:t>le </a:t>
            </a:r>
            <a:r>
              <a:rPr sz="545" spc="-3" dirty="0">
                <a:solidFill>
                  <a:srgbClr val="8E8E8F"/>
                </a:solidFill>
                <a:latin typeface="Arial"/>
                <a:cs typeface="Arial"/>
              </a:rPr>
              <a:t>21-07-2017 Modifié </a:t>
            </a:r>
            <a:r>
              <a:rPr sz="545" dirty="0">
                <a:solidFill>
                  <a:srgbClr val="8E8E8F"/>
                </a:solidFill>
                <a:latin typeface="Arial"/>
                <a:cs typeface="Arial"/>
              </a:rPr>
              <a:t>le </a:t>
            </a:r>
            <a:r>
              <a:rPr sz="545" spc="-3" dirty="0">
                <a:solidFill>
                  <a:srgbClr val="8E8E8F"/>
                </a:solidFill>
                <a:latin typeface="Arial"/>
                <a:cs typeface="Arial"/>
              </a:rPr>
              <a:t>21-07-2017 </a:t>
            </a:r>
            <a:r>
              <a:rPr sz="545" dirty="0">
                <a:solidFill>
                  <a:srgbClr val="8E8E8F"/>
                </a:solidFill>
                <a:latin typeface="Arial"/>
                <a:cs typeface="Arial"/>
              </a:rPr>
              <a:t>à</a:t>
            </a:r>
            <a:r>
              <a:rPr sz="545" spc="-3" dirty="0">
                <a:solidFill>
                  <a:srgbClr val="8E8E8F"/>
                </a:solidFill>
                <a:latin typeface="Arial"/>
                <a:cs typeface="Arial"/>
              </a:rPr>
              <a:t> 15:18</a:t>
            </a:r>
            <a:endParaRPr sz="545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834">
              <a:latin typeface="Times New Roman"/>
              <a:cs typeface="Times New Roman"/>
            </a:endParaRPr>
          </a:p>
          <a:p>
            <a:pPr marL="8145" marR="56197">
              <a:lnSpc>
                <a:spcPct val="101699"/>
              </a:lnSpc>
            </a:pP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C’est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l’un des axes majeurs du plan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climat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de Nicolas Hulot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: « </a:t>
            </a:r>
            <a:r>
              <a:rPr sz="737" i="1" spc="-6" dirty="0">
                <a:solidFill>
                  <a:srgbClr val="393939"/>
                </a:solidFill>
                <a:latin typeface="Calibri"/>
                <a:cs typeface="Calibri"/>
              </a:rPr>
              <a:t>Mettre </a:t>
            </a:r>
            <a:r>
              <a:rPr sz="737" i="1" spc="-3" dirty="0">
                <a:solidFill>
                  <a:srgbClr val="393939"/>
                </a:solidFill>
                <a:latin typeface="Calibri"/>
                <a:cs typeface="Calibri"/>
              </a:rPr>
              <a:t>fin </a:t>
            </a:r>
            <a:r>
              <a:rPr sz="737" i="1" dirty="0">
                <a:solidFill>
                  <a:srgbClr val="393939"/>
                </a:solidFill>
                <a:latin typeface="Calibri"/>
                <a:cs typeface="Calibri"/>
              </a:rPr>
              <a:t>à </a:t>
            </a:r>
            <a:r>
              <a:rPr sz="737" i="1" spc="-3" dirty="0">
                <a:solidFill>
                  <a:srgbClr val="393939"/>
                </a:solidFill>
                <a:latin typeface="Calibri"/>
                <a:cs typeface="Calibri"/>
              </a:rPr>
              <a:t>l’importation </a:t>
            </a:r>
            <a:r>
              <a:rPr sz="737" i="1" dirty="0">
                <a:solidFill>
                  <a:srgbClr val="393939"/>
                </a:solidFill>
                <a:latin typeface="Calibri"/>
                <a:cs typeface="Calibri"/>
              </a:rPr>
              <a:t>en </a:t>
            </a:r>
            <a:r>
              <a:rPr sz="737" i="1" spc="-3" dirty="0">
                <a:solidFill>
                  <a:srgbClr val="393939"/>
                </a:solidFill>
                <a:latin typeface="Calibri"/>
                <a:cs typeface="Calibri"/>
              </a:rPr>
              <a:t>France de produits  contribuant </a:t>
            </a:r>
            <a:r>
              <a:rPr sz="737" i="1" dirty="0">
                <a:solidFill>
                  <a:srgbClr val="393939"/>
                </a:solidFill>
                <a:latin typeface="Calibri"/>
                <a:cs typeface="Calibri"/>
              </a:rPr>
              <a:t>à la </a:t>
            </a:r>
            <a:r>
              <a:rPr sz="737" i="1" spc="-3" dirty="0">
                <a:solidFill>
                  <a:srgbClr val="393939"/>
                </a:solidFill>
                <a:latin typeface="Calibri"/>
                <a:cs typeface="Calibri"/>
              </a:rPr>
              <a:t>déforestation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.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» En tête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de ces produits,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on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retrouve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le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bois, </a:t>
            </a:r>
            <a:r>
              <a:rPr sz="737" spc="-6" dirty="0">
                <a:solidFill>
                  <a:srgbClr val="393939"/>
                </a:solidFill>
                <a:latin typeface="Calibri"/>
                <a:cs typeface="Calibri"/>
              </a:rPr>
              <a:t>le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soja, </a:t>
            </a:r>
            <a:r>
              <a:rPr sz="737" spc="-6" dirty="0">
                <a:solidFill>
                  <a:srgbClr val="393939"/>
                </a:solidFill>
                <a:latin typeface="Calibri"/>
                <a:cs typeface="Calibri"/>
              </a:rPr>
              <a:t>le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coton,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l’hévéa et le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ca- 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cao, mais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aussi bien sûr l’huile de palme. En présentant</a:t>
            </a:r>
            <a:r>
              <a:rPr sz="737" u="sng" spc="-3" dirty="0">
                <a:solidFill>
                  <a:srgbClr val="085295"/>
                </a:solidFill>
                <a:uFill>
                  <a:solidFill>
                    <a:srgbClr val="085295"/>
                  </a:solidFill>
                </a:uFill>
                <a:latin typeface="Calibri"/>
                <a:cs typeface="Calibri"/>
              </a:rPr>
              <a:t> </a:t>
            </a:r>
            <a:r>
              <a:rPr sz="737" u="sng" dirty="0">
                <a:solidFill>
                  <a:srgbClr val="085295"/>
                </a:solidFill>
                <a:uFill>
                  <a:solidFill>
                    <a:srgbClr val="085295"/>
                  </a:solidFill>
                </a:uFill>
                <a:latin typeface="Calibri"/>
                <a:cs typeface="Calibri"/>
                <a:hlinkClick r:id="rId5"/>
              </a:rPr>
              <a:t>son </a:t>
            </a:r>
            <a:r>
              <a:rPr sz="737" u="sng" spc="-3" dirty="0">
                <a:solidFill>
                  <a:srgbClr val="085295"/>
                </a:solidFill>
                <a:uFill>
                  <a:solidFill>
                    <a:srgbClr val="085295"/>
                  </a:solidFill>
                </a:uFill>
                <a:latin typeface="Calibri"/>
                <a:cs typeface="Calibri"/>
                <a:hlinkClick r:id="rId5"/>
              </a:rPr>
              <a:t>plan d’action</a:t>
            </a:r>
            <a:r>
              <a:rPr sz="737" spc="-3" dirty="0">
                <a:solidFill>
                  <a:srgbClr val="085295"/>
                </a:solidFill>
                <a:latin typeface="Calibri"/>
                <a:cs typeface="Calibri"/>
                <a:hlinkClick r:id="rId5"/>
              </a:rPr>
              <a:t>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le 6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juillet,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le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ministre de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la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Transi-  tion écologique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a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promis </a:t>
            </a:r>
            <a:r>
              <a:rPr sz="737" spc="-6" dirty="0">
                <a:solidFill>
                  <a:srgbClr val="393939"/>
                </a:solidFill>
                <a:latin typeface="Calibri"/>
                <a:cs typeface="Calibri"/>
              </a:rPr>
              <a:t>une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« </a:t>
            </a:r>
            <a:r>
              <a:rPr sz="737" i="1" spc="-3" dirty="0">
                <a:solidFill>
                  <a:srgbClr val="393939"/>
                </a:solidFill>
                <a:latin typeface="Calibri"/>
                <a:cs typeface="Calibri"/>
              </a:rPr>
              <a:t>approche ambitieuse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»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pour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la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France, </a:t>
            </a:r>
            <a:r>
              <a:rPr sz="737" spc="-6" dirty="0">
                <a:solidFill>
                  <a:srgbClr val="393939"/>
                </a:solidFill>
                <a:latin typeface="Calibri"/>
                <a:cs typeface="Calibri"/>
              </a:rPr>
              <a:t>qui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restreindrait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notamment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l’importa-  tion d’huile de palme </a:t>
            </a:r>
            <a:r>
              <a:rPr sz="737" spc="-6" dirty="0">
                <a:solidFill>
                  <a:srgbClr val="393939"/>
                </a:solidFill>
                <a:latin typeface="Calibri"/>
                <a:cs typeface="Calibri"/>
              </a:rPr>
              <a:t>produite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en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Indonésie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et en</a:t>
            </a:r>
            <a:r>
              <a:rPr sz="737" spc="13" dirty="0">
                <a:solidFill>
                  <a:srgbClr val="393939"/>
                </a:solidFill>
                <a:latin typeface="Calibri"/>
                <a:cs typeface="Calibri"/>
              </a:rPr>
              <a:t>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Malaisie.</a:t>
            </a:r>
            <a:endParaRPr sz="737">
              <a:latin typeface="Calibri"/>
              <a:cs typeface="Calibri"/>
            </a:endParaRPr>
          </a:p>
          <a:p>
            <a:pPr marL="8145" marR="58640">
              <a:lnSpc>
                <a:spcPct val="125099"/>
              </a:lnSpc>
            </a:pP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La nouvelle ne ravit pas les exportateurs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: à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elles seules, les plantations indonésiennes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et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malaisiennes repré- 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sentent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85% de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la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production mondiale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et la </a:t>
            </a:r>
            <a:r>
              <a:rPr sz="737" spc="-6" dirty="0">
                <a:solidFill>
                  <a:srgbClr val="393939"/>
                </a:solidFill>
                <a:latin typeface="Calibri"/>
                <a:cs typeface="Calibri"/>
              </a:rPr>
              <a:t>demande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croît de 8,7% par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an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en moyenne depuis 1995. Le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mi- 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nistre malaisien de l'Industrie forestière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et </a:t>
            </a:r>
            <a:r>
              <a:rPr sz="737" spc="-6" dirty="0">
                <a:solidFill>
                  <a:srgbClr val="393939"/>
                </a:solidFill>
                <a:latin typeface="Calibri"/>
                <a:cs typeface="Calibri"/>
              </a:rPr>
              <a:t>des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Matières premières,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Mah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Siew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Keong, a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annoncé </a:t>
            </a:r>
            <a:r>
              <a:rPr sz="737" spc="-6" dirty="0">
                <a:solidFill>
                  <a:srgbClr val="393939"/>
                </a:solidFill>
                <a:latin typeface="Calibri"/>
                <a:cs typeface="Calibri"/>
              </a:rPr>
              <a:t>le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11 juillet  dans un communiqué </a:t>
            </a:r>
            <a:r>
              <a:rPr sz="737" spc="-6" dirty="0">
                <a:solidFill>
                  <a:srgbClr val="393939"/>
                </a:solidFill>
                <a:latin typeface="Calibri"/>
                <a:cs typeface="Calibri"/>
              </a:rPr>
              <a:t>que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la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Malaisie envisageait de prendre des mesures de rétorsion commerciale contre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la 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France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: « </a:t>
            </a:r>
            <a:r>
              <a:rPr sz="737" i="1" spc="-3" dirty="0">
                <a:solidFill>
                  <a:srgbClr val="393939"/>
                </a:solidFill>
                <a:latin typeface="Calibri"/>
                <a:cs typeface="Calibri"/>
              </a:rPr>
              <a:t>La Malaisie n'a pas </a:t>
            </a:r>
            <a:r>
              <a:rPr sz="737" i="1" dirty="0">
                <a:solidFill>
                  <a:srgbClr val="393939"/>
                </a:solidFill>
                <a:latin typeface="Calibri"/>
                <a:cs typeface="Calibri"/>
              </a:rPr>
              <a:t>d'autre </a:t>
            </a:r>
            <a:r>
              <a:rPr sz="737" i="1" spc="-3" dirty="0">
                <a:solidFill>
                  <a:srgbClr val="393939"/>
                </a:solidFill>
                <a:latin typeface="Calibri"/>
                <a:cs typeface="Calibri"/>
              </a:rPr>
              <a:t>choix qu'examiner ses </a:t>
            </a:r>
            <a:r>
              <a:rPr sz="737" i="1" spc="-6" dirty="0">
                <a:solidFill>
                  <a:srgbClr val="393939"/>
                </a:solidFill>
                <a:latin typeface="Calibri"/>
                <a:cs typeface="Calibri"/>
              </a:rPr>
              <a:t>options </a:t>
            </a:r>
            <a:r>
              <a:rPr sz="737" i="1" spc="-3" dirty="0">
                <a:solidFill>
                  <a:srgbClr val="393939"/>
                </a:solidFill>
                <a:latin typeface="Calibri"/>
                <a:cs typeface="Calibri"/>
              </a:rPr>
              <a:t>qui </a:t>
            </a:r>
            <a:r>
              <a:rPr sz="737" i="1" dirty="0">
                <a:solidFill>
                  <a:srgbClr val="393939"/>
                </a:solidFill>
                <a:latin typeface="Calibri"/>
                <a:cs typeface="Calibri"/>
              </a:rPr>
              <a:t>englobent le </a:t>
            </a:r>
            <a:r>
              <a:rPr sz="737" i="1" spc="-3" dirty="0">
                <a:solidFill>
                  <a:srgbClr val="393939"/>
                </a:solidFill>
                <a:latin typeface="Calibri"/>
                <a:cs typeface="Calibri"/>
              </a:rPr>
              <a:t>commerce avec </a:t>
            </a:r>
            <a:r>
              <a:rPr sz="737" i="1" dirty="0">
                <a:solidFill>
                  <a:srgbClr val="393939"/>
                </a:solidFill>
                <a:latin typeface="Calibri"/>
                <a:cs typeface="Calibri"/>
              </a:rPr>
              <a:t>la </a:t>
            </a:r>
            <a:r>
              <a:rPr sz="737" i="1" spc="-3" dirty="0">
                <a:solidFill>
                  <a:srgbClr val="393939"/>
                </a:solidFill>
                <a:latin typeface="Calibri"/>
                <a:cs typeface="Calibri"/>
              </a:rPr>
              <a:t>France  </a:t>
            </a:r>
            <a:r>
              <a:rPr sz="737" i="1" dirty="0">
                <a:solidFill>
                  <a:srgbClr val="393939"/>
                </a:solidFill>
                <a:latin typeface="Calibri"/>
                <a:cs typeface="Calibri"/>
              </a:rPr>
              <a:t>et la </a:t>
            </a:r>
            <a:r>
              <a:rPr sz="737" i="1" spc="-3" dirty="0">
                <a:solidFill>
                  <a:srgbClr val="393939"/>
                </a:solidFill>
                <a:latin typeface="Calibri"/>
                <a:cs typeface="Calibri"/>
              </a:rPr>
              <a:t>réduction d'achats </a:t>
            </a:r>
            <a:r>
              <a:rPr sz="737" i="1" dirty="0">
                <a:solidFill>
                  <a:srgbClr val="393939"/>
                </a:solidFill>
                <a:latin typeface="Calibri"/>
                <a:cs typeface="Calibri"/>
              </a:rPr>
              <a:t>de </a:t>
            </a:r>
            <a:r>
              <a:rPr sz="737" i="1" spc="-3" dirty="0">
                <a:solidFill>
                  <a:srgbClr val="393939"/>
                </a:solidFill>
                <a:latin typeface="Calibri"/>
                <a:cs typeface="Calibri"/>
              </a:rPr>
              <a:t>produits français. [...] </a:t>
            </a:r>
            <a:r>
              <a:rPr sz="737" i="1" dirty="0">
                <a:solidFill>
                  <a:srgbClr val="393939"/>
                </a:solidFill>
                <a:latin typeface="Calibri"/>
                <a:cs typeface="Calibri"/>
              </a:rPr>
              <a:t>Je </a:t>
            </a:r>
            <a:r>
              <a:rPr sz="737" i="1" spc="-3" dirty="0">
                <a:solidFill>
                  <a:srgbClr val="393939"/>
                </a:solidFill>
                <a:latin typeface="Calibri"/>
                <a:cs typeface="Calibri"/>
              </a:rPr>
              <a:t>pense que de </a:t>
            </a:r>
            <a:r>
              <a:rPr sz="737" i="1" dirty="0">
                <a:solidFill>
                  <a:srgbClr val="393939"/>
                </a:solidFill>
                <a:latin typeface="Calibri"/>
                <a:cs typeface="Calibri"/>
              </a:rPr>
              <a:t>telles </a:t>
            </a:r>
            <a:r>
              <a:rPr sz="737" i="1" spc="-6" dirty="0">
                <a:solidFill>
                  <a:srgbClr val="393939"/>
                </a:solidFill>
                <a:latin typeface="Calibri"/>
                <a:cs typeface="Calibri"/>
              </a:rPr>
              <a:t>attaques </a:t>
            </a:r>
            <a:r>
              <a:rPr sz="737" i="1" spc="-3" dirty="0">
                <a:solidFill>
                  <a:srgbClr val="393939"/>
                </a:solidFill>
                <a:latin typeface="Calibri"/>
                <a:cs typeface="Calibri"/>
              </a:rPr>
              <a:t>contre l'industrie de l'huile</a:t>
            </a:r>
            <a:r>
              <a:rPr sz="737" i="1" spc="119" dirty="0">
                <a:solidFill>
                  <a:srgbClr val="393939"/>
                </a:solidFill>
                <a:latin typeface="Calibri"/>
                <a:cs typeface="Calibri"/>
              </a:rPr>
              <a:t> </a:t>
            </a:r>
            <a:r>
              <a:rPr sz="737" i="1" spc="-3" dirty="0">
                <a:solidFill>
                  <a:srgbClr val="393939"/>
                </a:solidFill>
                <a:latin typeface="Calibri"/>
                <a:cs typeface="Calibri"/>
              </a:rPr>
              <a:t>de</a:t>
            </a:r>
            <a:endParaRPr sz="737">
              <a:latin typeface="Calibri"/>
              <a:cs typeface="Calibri"/>
            </a:endParaRPr>
          </a:p>
          <a:p>
            <a:pPr marL="8145" marR="28099">
              <a:lnSpc>
                <a:spcPct val="124800"/>
              </a:lnSpc>
              <a:spcBef>
                <a:spcPts val="6"/>
              </a:spcBef>
            </a:pPr>
            <a:r>
              <a:rPr sz="737" i="1" spc="-3" dirty="0">
                <a:solidFill>
                  <a:srgbClr val="393939"/>
                </a:solidFill>
                <a:latin typeface="Calibri"/>
                <a:cs typeface="Calibri"/>
              </a:rPr>
              <a:t>palme doivent cesser pour que </a:t>
            </a:r>
            <a:r>
              <a:rPr sz="737" i="1" dirty="0">
                <a:solidFill>
                  <a:srgbClr val="393939"/>
                </a:solidFill>
                <a:latin typeface="Calibri"/>
                <a:cs typeface="Calibri"/>
              </a:rPr>
              <a:t>le </a:t>
            </a:r>
            <a:r>
              <a:rPr sz="737" i="1" spc="-3" dirty="0">
                <a:solidFill>
                  <a:srgbClr val="393939"/>
                </a:solidFill>
                <a:latin typeface="Calibri"/>
                <a:cs typeface="Calibri"/>
              </a:rPr>
              <a:t>commerce entre </a:t>
            </a:r>
            <a:r>
              <a:rPr sz="737" i="1" dirty="0">
                <a:solidFill>
                  <a:srgbClr val="393939"/>
                </a:solidFill>
                <a:latin typeface="Calibri"/>
                <a:cs typeface="Calibri"/>
              </a:rPr>
              <a:t>la </a:t>
            </a:r>
            <a:r>
              <a:rPr sz="737" i="1" spc="-3" dirty="0">
                <a:solidFill>
                  <a:srgbClr val="393939"/>
                </a:solidFill>
                <a:latin typeface="Calibri"/>
                <a:cs typeface="Calibri"/>
              </a:rPr>
              <a:t>Malaisie </a:t>
            </a:r>
            <a:r>
              <a:rPr sz="737" i="1" dirty="0">
                <a:solidFill>
                  <a:srgbClr val="393939"/>
                </a:solidFill>
                <a:latin typeface="Calibri"/>
                <a:cs typeface="Calibri"/>
              </a:rPr>
              <a:t>et la </a:t>
            </a:r>
            <a:r>
              <a:rPr sz="737" i="1" spc="-3" dirty="0">
                <a:solidFill>
                  <a:srgbClr val="393939"/>
                </a:solidFill>
                <a:latin typeface="Calibri"/>
                <a:cs typeface="Calibri"/>
              </a:rPr>
              <a:t>France demeure fort </a:t>
            </a:r>
            <a:r>
              <a:rPr sz="737" i="1" dirty="0">
                <a:solidFill>
                  <a:srgbClr val="393939"/>
                </a:solidFill>
                <a:latin typeface="Calibri"/>
                <a:cs typeface="Calibri"/>
              </a:rPr>
              <a:t>et </a:t>
            </a:r>
            <a:r>
              <a:rPr sz="737" i="1" spc="-3" dirty="0">
                <a:solidFill>
                  <a:srgbClr val="393939"/>
                </a:solidFill>
                <a:latin typeface="Calibri"/>
                <a:cs typeface="Calibri"/>
              </a:rPr>
              <a:t>continue de progres-  ser.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» Il a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également appelé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la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France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et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les autres pays européens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à « </a:t>
            </a:r>
            <a:r>
              <a:rPr sz="737" i="1" spc="-3" dirty="0">
                <a:solidFill>
                  <a:srgbClr val="393939"/>
                </a:solidFill>
                <a:latin typeface="Calibri"/>
                <a:cs typeface="Calibri"/>
              </a:rPr>
              <a:t>travailler avec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[la Malaisie] </a:t>
            </a:r>
            <a:r>
              <a:rPr sz="737" i="1" spc="-3" dirty="0">
                <a:solidFill>
                  <a:srgbClr val="393939"/>
                </a:solidFill>
                <a:latin typeface="Calibri"/>
                <a:cs typeface="Calibri"/>
              </a:rPr>
              <a:t>pour </a:t>
            </a:r>
            <a:r>
              <a:rPr sz="737" i="1" dirty="0">
                <a:solidFill>
                  <a:srgbClr val="393939"/>
                </a:solidFill>
                <a:latin typeface="Calibri"/>
                <a:cs typeface="Calibri"/>
              </a:rPr>
              <a:t>ré-  </a:t>
            </a:r>
            <a:r>
              <a:rPr sz="737" i="1" spc="-3" dirty="0">
                <a:solidFill>
                  <a:srgbClr val="393939"/>
                </a:solidFill>
                <a:latin typeface="Calibri"/>
                <a:cs typeface="Calibri"/>
              </a:rPr>
              <a:t>pondre </a:t>
            </a:r>
            <a:r>
              <a:rPr sz="737" i="1" dirty="0">
                <a:solidFill>
                  <a:srgbClr val="393939"/>
                </a:solidFill>
                <a:latin typeface="Calibri"/>
                <a:cs typeface="Calibri"/>
              </a:rPr>
              <a:t>à </a:t>
            </a:r>
            <a:r>
              <a:rPr sz="737" i="1" spc="-3" dirty="0">
                <a:solidFill>
                  <a:srgbClr val="393939"/>
                </a:solidFill>
                <a:latin typeface="Calibri"/>
                <a:cs typeface="Calibri"/>
              </a:rPr>
              <a:t>leurs inquiétudes sur </a:t>
            </a:r>
            <a:r>
              <a:rPr sz="737" i="1" dirty="0">
                <a:solidFill>
                  <a:srgbClr val="393939"/>
                </a:solidFill>
                <a:latin typeface="Calibri"/>
                <a:cs typeface="Calibri"/>
              </a:rPr>
              <a:t>la </a:t>
            </a:r>
            <a:r>
              <a:rPr sz="737" i="1" spc="-3" dirty="0">
                <a:solidFill>
                  <a:srgbClr val="393939"/>
                </a:solidFill>
                <a:latin typeface="Calibri"/>
                <a:cs typeface="Calibri"/>
              </a:rPr>
              <a:t>durabilité</a:t>
            </a:r>
            <a:r>
              <a:rPr sz="737" i="1" spc="13" dirty="0">
                <a:solidFill>
                  <a:srgbClr val="393939"/>
                </a:solidFill>
                <a:latin typeface="Calibri"/>
                <a:cs typeface="Calibri"/>
              </a:rPr>
              <a:t>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».</a:t>
            </a:r>
            <a:endParaRPr sz="737">
              <a:latin typeface="Calibri"/>
              <a:cs typeface="Calibri"/>
            </a:endParaRPr>
          </a:p>
          <a:p>
            <a:pPr marL="8145">
              <a:spcBef>
                <a:spcPts val="221"/>
              </a:spcBef>
            </a:pP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A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l’origine de ces inquiétudes,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la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déforestation, </a:t>
            </a:r>
            <a:r>
              <a:rPr sz="737" spc="-6" dirty="0">
                <a:solidFill>
                  <a:srgbClr val="393939"/>
                </a:solidFill>
                <a:latin typeface="Calibri"/>
                <a:cs typeface="Calibri"/>
              </a:rPr>
              <a:t>dont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l’huile de palme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est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largement responsable dans les</a:t>
            </a:r>
            <a:r>
              <a:rPr sz="737" spc="115" dirty="0">
                <a:solidFill>
                  <a:srgbClr val="393939"/>
                </a:solidFill>
                <a:latin typeface="Calibri"/>
                <a:cs typeface="Calibri"/>
              </a:rPr>
              <a:t>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ré-</a:t>
            </a:r>
            <a:endParaRPr sz="737">
              <a:latin typeface="Calibri"/>
              <a:cs typeface="Calibri"/>
            </a:endParaRPr>
          </a:p>
          <a:p>
            <a:pPr marL="8145" marR="40723">
              <a:lnSpc>
                <a:spcPct val="124300"/>
              </a:lnSpc>
              <a:spcBef>
                <a:spcPts val="10"/>
              </a:spcBef>
            </a:pP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gions tropicales,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et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particulièrement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en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Asie du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Sud-Est.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D’après les données de La Table ronde pour </a:t>
            </a:r>
            <a:r>
              <a:rPr sz="737" spc="-6" dirty="0">
                <a:solidFill>
                  <a:srgbClr val="393939"/>
                </a:solidFill>
                <a:latin typeface="Calibri"/>
                <a:cs typeface="Calibri"/>
              </a:rPr>
              <a:t>une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huile  de palme durable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(</a:t>
            </a:r>
            <a:r>
              <a:rPr sz="737" u="sng" dirty="0">
                <a:solidFill>
                  <a:srgbClr val="E10000"/>
                </a:solidFill>
                <a:uFill>
                  <a:solidFill>
                    <a:srgbClr val="E10000"/>
                  </a:solidFill>
                </a:uFill>
                <a:latin typeface="Calibri"/>
                <a:cs typeface="Calibri"/>
              </a:rPr>
              <a:t> </a:t>
            </a:r>
            <a:r>
              <a:rPr sz="737" b="1" u="sng" spc="-3" dirty="0">
                <a:solidFill>
                  <a:srgbClr val="E10000"/>
                </a:solidFill>
                <a:uFill>
                  <a:solidFill>
                    <a:srgbClr val="E10000"/>
                  </a:solidFill>
                </a:uFill>
                <a:latin typeface="Calibri"/>
                <a:cs typeface="Calibri"/>
                <a:hlinkClick r:id="rId6"/>
              </a:rPr>
              <a:t>RSPO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), qui regroupe producteurs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et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ONG,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8,7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millions d’hectares de forêt ont été</a:t>
            </a:r>
            <a:r>
              <a:rPr sz="737" spc="-77" dirty="0">
                <a:solidFill>
                  <a:srgbClr val="393939"/>
                </a:solidFill>
                <a:latin typeface="Calibri"/>
                <a:cs typeface="Calibri"/>
              </a:rPr>
              <a:t>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rasés</a:t>
            </a:r>
            <a:endParaRPr sz="737">
              <a:latin typeface="Calibri"/>
              <a:cs typeface="Calibri"/>
            </a:endParaRPr>
          </a:p>
          <a:p>
            <a:pPr marL="8145">
              <a:spcBef>
                <a:spcPts val="221"/>
              </a:spcBef>
            </a:pP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entre 1990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et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2010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en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Indonésie,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en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Malaisie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et en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Papouasie-Nouvelle-Guinée,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au </a:t>
            </a:r>
            <a:r>
              <a:rPr sz="737" spc="-6" dirty="0">
                <a:solidFill>
                  <a:srgbClr val="393939"/>
                </a:solidFill>
                <a:latin typeface="Calibri"/>
                <a:cs typeface="Calibri"/>
              </a:rPr>
              <a:t>profit des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cultures de</a:t>
            </a:r>
            <a:r>
              <a:rPr sz="737" spc="96" dirty="0">
                <a:solidFill>
                  <a:srgbClr val="393939"/>
                </a:solidFill>
                <a:latin typeface="Calibri"/>
                <a:cs typeface="Calibri"/>
              </a:rPr>
              <a:t>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pal-</a:t>
            </a:r>
            <a:endParaRPr sz="737">
              <a:latin typeface="Calibri"/>
              <a:cs typeface="Calibri"/>
            </a:endParaRPr>
          </a:p>
          <a:p>
            <a:pPr marL="8145" marR="138864">
              <a:lnSpc>
                <a:spcPct val="124900"/>
              </a:lnSpc>
              <a:spcBef>
                <a:spcPts val="3"/>
              </a:spcBef>
            </a:pP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miers à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huile.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Et la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déforestation s’accélère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: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de 2011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à 2013,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quelque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6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millions d’hectares boisés seraient  </a:t>
            </a:r>
            <a:r>
              <a:rPr sz="737" spc="-6" dirty="0">
                <a:solidFill>
                  <a:srgbClr val="393939"/>
                </a:solidFill>
                <a:latin typeface="Calibri"/>
                <a:cs typeface="Calibri"/>
              </a:rPr>
              <a:t>partis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en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fumée, l'équivalent de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la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surface de l’Irlande.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A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elle seule,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la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déforestation représente plus de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10% 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des émissions de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gaz à </a:t>
            </a:r>
            <a:r>
              <a:rPr sz="737" spc="-6" dirty="0">
                <a:solidFill>
                  <a:srgbClr val="393939"/>
                </a:solidFill>
                <a:latin typeface="Calibri"/>
                <a:cs typeface="Calibri"/>
              </a:rPr>
              <a:t>effet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de serre, rappelait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Nicolas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Hulot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le 6</a:t>
            </a:r>
            <a:r>
              <a:rPr sz="737" spc="29" dirty="0">
                <a:solidFill>
                  <a:srgbClr val="393939"/>
                </a:solidFill>
                <a:latin typeface="Calibri"/>
                <a:cs typeface="Calibri"/>
              </a:rPr>
              <a:t>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juillet.</a:t>
            </a:r>
            <a:endParaRPr sz="737">
              <a:latin typeface="Calibri"/>
              <a:cs typeface="Calibri"/>
            </a:endParaRPr>
          </a:p>
          <a:p>
            <a:pPr marL="8145" marR="65563">
              <a:lnSpc>
                <a:spcPct val="125099"/>
              </a:lnSpc>
            </a:pP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Mais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l’huile de palme est peu coûteuse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à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produire, avec un bien meilleur rendement </a:t>
            </a:r>
            <a:r>
              <a:rPr sz="737" spc="-6" dirty="0">
                <a:solidFill>
                  <a:srgbClr val="393939"/>
                </a:solidFill>
                <a:latin typeface="Calibri"/>
                <a:cs typeface="Calibri"/>
              </a:rPr>
              <a:t>que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le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soja,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le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tournesol 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ou le colza : les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palmiers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à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huile produisent des fruits toute l’année, deux fois par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mois. </a:t>
            </a:r>
            <a:r>
              <a:rPr sz="737" spc="-6" dirty="0">
                <a:solidFill>
                  <a:srgbClr val="393939"/>
                </a:solidFill>
                <a:latin typeface="Calibri"/>
                <a:cs typeface="Calibri"/>
              </a:rPr>
              <a:t>Ces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derniers contien-  nent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50%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d’huile, pour une productivité de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4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tonnes d’huile par hectare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et </a:t>
            </a:r>
            <a:r>
              <a:rPr sz="737" spc="-6" dirty="0">
                <a:solidFill>
                  <a:srgbClr val="393939"/>
                </a:solidFill>
                <a:latin typeface="Calibri"/>
                <a:cs typeface="Calibri"/>
              </a:rPr>
              <a:t>par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an. En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Malaisie,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l’huile de  palme représente aujourd’hui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11%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du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PIB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national. […] Une semaine après les déclarations du ministre </a:t>
            </a:r>
            <a:r>
              <a:rPr sz="737" spc="-6" dirty="0">
                <a:solidFill>
                  <a:srgbClr val="393939"/>
                </a:solidFill>
                <a:latin typeface="Calibri"/>
                <a:cs typeface="Calibri"/>
              </a:rPr>
              <a:t>fran- 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çais, le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syndicat des producteurs indonésiens d'huile de palme (GAPKI)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a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exprimé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ses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craintes </a:t>
            </a:r>
            <a:r>
              <a:rPr sz="737" spc="-6" dirty="0">
                <a:solidFill>
                  <a:srgbClr val="393939"/>
                </a:solidFill>
                <a:latin typeface="Calibri"/>
                <a:cs typeface="Calibri"/>
              </a:rPr>
              <a:t>que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le </a:t>
            </a:r>
            <a:r>
              <a:rPr sz="737" spc="-6" dirty="0">
                <a:solidFill>
                  <a:srgbClr val="393939"/>
                </a:solidFill>
                <a:latin typeface="Calibri"/>
                <a:cs typeface="Calibri"/>
              </a:rPr>
              <a:t>projet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de  Nicolas Hulot n'incite d'autres pays européens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à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faire de même,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et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provoque par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là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une baisse </a:t>
            </a:r>
            <a:r>
              <a:rPr sz="737" spc="-6" dirty="0">
                <a:solidFill>
                  <a:srgbClr val="393939"/>
                </a:solidFill>
                <a:latin typeface="Calibri"/>
                <a:cs typeface="Calibri"/>
              </a:rPr>
              <a:t>des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exporta-  tions.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Telle est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bien l’intention du ministre de </a:t>
            </a:r>
            <a:r>
              <a:rPr sz="737" dirty="0">
                <a:solidFill>
                  <a:srgbClr val="393939"/>
                </a:solidFill>
                <a:latin typeface="Calibri"/>
                <a:cs typeface="Calibri"/>
              </a:rPr>
              <a:t>la </a:t>
            </a:r>
            <a:r>
              <a:rPr sz="737" spc="-3" dirty="0">
                <a:solidFill>
                  <a:srgbClr val="393939"/>
                </a:solidFill>
                <a:latin typeface="Calibri"/>
                <a:cs typeface="Calibri"/>
              </a:rPr>
              <a:t>Transition énergétique</a:t>
            </a:r>
            <a:r>
              <a:rPr sz="737" spc="6" dirty="0">
                <a:solidFill>
                  <a:srgbClr val="393939"/>
                </a:solidFill>
                <a:latin typeface="Calibri"/>
                <a:cs typeface="Calibri"/>
              </a:rPr>
              <a:t> </a:t>
            </a:r>
            <a:r>
              <a:rPr sz="737" spc="-6" dirty="0">
                <a:solidFill>
                  <a:srgbClr val="393939"/>
                </a:solidFill>
                <a:latin typeface="Calibri"/>
                <a:cs typeface="Calibri"/>
              </a:rPr>
              <a:t>[…]</a:t>
            </a:r>
            <a:endParaRPr sz="737">
              <a:latin typeface="Calibri"/>
              <a:cs typeface="Calibri"/>
            </a:endParaRPr>
          </a:p>
          <a:p>
            <a:pPr marL="509439">
              <a:spcBef>
                <a:spcPts val="16"/>
              </a:spcBef>
            </a:pPr>
            <a:r>
              <a:rPr sz="737" u="sng" spc="-186" dirty="0">
                <a:solidFill>
                  <a:srgbClr val="085295"/>
                </a:solidFill>
                <a:uFill>
                  <a:solidFill>
                    <a:srgbClr val="085295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737" u="sng" spc="-3" dirty="0">
                <a:solidFill>
                  <a:srgbClr val="085295"/>
                </a:solidFill>
                <a:uFill>
                  <a:solidFill>
                    <a:srgbClr val="085295"/>
                  </a:solidFill>
                </a:uFill>
                <a:latin typeface="Calibri"/>
                <a:cs typeface="Calibri"/>
                <a:hlinkClick r:id="rId7"/>
              </a:rPr>
              <a:t>http://www.rfi.fr/hebdo/20170721-huile-palme-bras-fer-entre-france-asie-sud-est-malaisie-hulot</a:t>
            </a:r>
            <a:endParaRPr sz="737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315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11659" y="312251"/>
            <a:ext cx="2498998" cy="321895"/>
          </a:xfrm>
          <a:prstGeom prst="rect">
            <a:avLst/>
          </a:prstGeom>
        </p:spPr>
        <p:txBody>
          <a:bodyPr vert="horz" wrap="square" lIns="0" tIns="8140" rIns="0" bIns="0" rtlCol="0">
            <a:spAutoFit/>
          </a:bodyPr>
          <a:lstStyle/>
          <a:p>
            <a:pPr marL="8139" defTabSz="586039">
              <a:spcBef>
                <a:spcPts val="64"/>
              </a:spcBef>
            </a:pPr>
            <a:r>
              <a:rPr sz="769" b="1" spc="-3" dirty="0">
                <a:solidFill>
                  <a:prstClr val="black"/>
                </a:solidFill>
                <a:latin typeface="Calibri"/>
                <a:cs typeface="Calibri"/>
              </a:rPr>
              <a:t>Légende </a:t>
            </a:r>
            <a:r>
              <a:rPr sz="769" b="1" dirty="0">
                <a:solidFill>
                  <a:prstClr val="black"/>
                </a:solidFill>
                <a:latin typeface="Calibri"/>
                <a:cs typeface="Calibri"/>
              </a:rPr>
              <a:t>de la</a:t>
            </a:r>
            <a:r>
              <a:rPr sz="769" b="1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69" b="1" spc="-3" dirty="0">
                <a:solidFill>
                  <a:prstClr val="black"/>
                </a:solidFill>
                <a:latin typeface="Calibri"/>
                <a:cs typeface="Calibri"/>
              </a:rPr>
              <a:t>carte:</a:t>
            </a:r>
            <a:endParaRPr sz="769">
              <a:solidFill>
                <a:prstClr val="black"/>
              </a:solidFill>
              <a:latin typeface="Calibri"/>
              <a:cs typeface="Calibri"/>
            </a:endParaRPr>
          </a:p>
          <a:p>
            <a:pPr marL="30523" defTabSz="586039">
              <a:spcBef>
                <a:spcPts val="577"/>
              </a:spcBef>
            </a:pPr>
            <a:r>
              <a:rPr sz="769" b="1" spc="-3" dirty="0">
                <a:solidFill>
                  <a:prstClr val="black"/>
                </a:solidFill>
                <a:latin typeface="Calibri"/>
                <a:cs typeface="Calibri"/>
              </a:rPr>
              <a:t>Une production internationalisée et une </a:t>
            </a:r>
            <a:r>
              <a:rPr sz="769" b="1" spc="-6" dirty="0">
                <a:solidFill>
                  <a:prstClr val="black"/>
                </a:solidFill>
                <a:latin typeface="Calibri"/>
                <a:cs typeface="Calibri"/>
              </a:rPr>
              <a:t>diffusion</a:t>
            </a:r>
            <a:r>
              <a:rPr sz="769" b="1" spc="2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69" b="1" spc="-3" dirty="0">
                <a:solidFill>
                  <a:prstClr val="black"/>
                </a:solidFill>
                <a:latin typeface="Calibri"/>
                <a:cs typeface="Calibri"/>
              </a:rPr>
              <a:t>mondiale:</a:t>
            </a:r>
            <a:endParaRPr sz="76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84432" y="694378"/>
            <a:ext cx="1581614" cy="126585"/>
          </a:xfrm>
          <a:prstGeom prst="rect">
            <a:avLst/>
          </a:prstGeom>
        </p:spPr>
        <p:txBody>
          <a:bodyPr vert="horz" wrap="square" lIns="0" tIns="8140" rIns="0" bIns="0" rtlCol="0">
            <a:spAutoFit/>
          </a:bodyPr>
          <a:lstStyle/>
          <a:p>
            <a:pPr marL="8139" defTabSz="586039">
              <a:spcBef>
                <a:spcPts val="64"/>
              </a:spcBef>
            </a:pP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Siège social </a:t>
            </a:r>
            <a:r>
              <a:rPr sz="769" dirty="0">
                <a:solidFill>
                  <a:prstClr val="black"/>
                </a:solidFill>
                <a:latin typeface="Calibri"/>
                <a:cs typeface="Calibri"/>
              </a:rPr>
              <a:t>de </a:t>
            </a: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Ferrero </a:t>
            </a:r>
            <a:r>
              <a:rPr sz="769" dirty="0">
                <a:solidFill>
                  <a:prstClr val="black"/>
                </a:solidFill>
                <a:latin typeface="Calibri"/>
                <a:cs typeface="Calibri"/>
              </a:rPr>
              <a:t>à Alba </a:t>
            </a: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(en Italie)</a:t>
            </a:r>
            <a:endParaRPr sz="76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78572" y="884822"/>
            <a:ext cx="1909251" cy="126585"/>
          </a:xfrm>
          <a:prstGeom prst="rect">
            <a:avLst/>
          </a:prstGeom>
        </p:spPr>
        <p:txBody>
          <a:bodyPr vert="horz" wrap="square" lIns="0" tIns="8140" rIns="0" bIns="0" rtlCol="0">
            <a:spAutoFit/>
          </a:bodyPr>
          <a:lstStyle/>
          <a:p>
            <a:pPr marL="8139" defTabSz="586039">
              <a:spcBef>
                <a:spcPts val="64"/>
              </a:spcBef>
            </a:pP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Principaux fournisseurs de matières premières</a:t>
            </a:r>
            <a:r>
              <a:rPr sz="769" spc="1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69" dirty="0">
                <a:solidFill>
                  <a:prstClr val="black"/>
                </a:solidFill>
                <a:latin typeface="Calibri"/>
                <a:cs typeface="Calibri"/>
              </a:rPr>
              <a:t>:</a:t>
            </a:r>
            <a:endParaRPr sz="76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42185" y="1075299"/>
            <a:ext cx="2789598" cy="126585"/>
          </a:xfrm>
          <a:prstGeom prst="rect">
            <a:avLst/>
          </a:prstGeom>
        </p:spPr>
        <p:txBody>
          <a:bodyPr vert="horz" wrap="square" lIns="0" tIns="8140" rIns="0" bIns="0" rtlCol="0">
            <a:spAutoFit/>
          </a:bodyPr>
          <a:lstStyle/>
          <a:p>
            <a:pPr marL="8139" defTabSz="586039">
              <a:spcBef>
                <a:spcPts val="64"/>
              </a:spcBef>
            </a:pPr>
            <a:r>
              <a:rPr sz="769" i="1" spc="-10" dirty="0">
                <a:solidFill>
                  <a:prstClr val="black"/>
                </a:solidFill>
                <a:latin typeface="Cambria"/>
                <a:cs typeface="Cambria"/>
              </a:rPr>
              <a:t>Cacao; </a:t>
            </a:r>
            <a:r>
              <a:rPr sz="769" i="1" spc="6" dirty="0">
                <a:solidFill>
                  <a:prstClr val="black"/>
                </a:solidFill>
                <a:latin typeface="Cambria"/>
                <a:cs typeface="Cambria"/>
              </a:rPr>
              <a:t>Noise1es; </a:t>
            </a:r>
            <a:r>
              <a:rPr sz="769" i="1" spc="-22" dirty="0">
                <a:solidFill>
                  <a:prstClr val="black"/>
                </a:solidFill>
                <a:latin typeface="Cambria"/>
                <a:cs typeface="Cambria"/>
              </a:rPr>
              <a:t>Huile </a:t>
            </a:r>
            <a:r>
              <a:rPr sz="769" i="1" spc="3" dirty="0">
                <a:solidFill>
                  <a:prstClr val="black"/>
                </a:solidFill>
                <a:latin typeface="Cambria"/>
                <a:cs typeface="Cambria"/>
              </a:rPr>
              <a:t>de </a:t>
            </a:r>
            <a:r>
              <a:rPr sz="769" i="1" spc="-10" dirty="0">
                <a:solidFill>
                  <a:prstClr val="black"/>
                </a:solidFill>
                <a:latin typeface="Cambria"/>
                <a:cs typeface="Cambria"/>
              </a:rPr>
              <a:t>palme: à </a:t>
            </a:r>
            <a:r>
              <a:rPr sz="769" i="1" spc="-16" dirty="0">
                <a:solidFill>
                  <a:prstClr val="black"/>
                </a:solidFill>
                <a:latin typeface="Cambria"/>
                <a:cs typeface="Cambria"/>
              </a:rPr>
              <a:t>préciser </a:t>
            </a:r>
            <a:r>
              <a:rPr sz="769" i="1" spc="-10" dirty="0">
                <a:solidFill>
                  <a:prstClr val="black"/>
                </a:solidFill>
                <a:latin typeface="Cambria"/>
                <a:cs typeface="Cambria"/>
              </a:rPr>
              <a:t>à </a:t>
            </a:r>
            <a:r>
              <a:rPr sz="769" i="1" spc="-6" dirty="0">
                <a:solidFill>
                  <a:prstClr val="black"/>
                </a:solidFill>
                <a:latin typeface="Cambria"/>
                <a:cs typeface="Cambria"/>
              </a:rPr>
              <a:t>côté </a:t>
            </a:r>
            <a:r>
              <a:rPr sz="769" i="1" spc="3" dirty="0">
                <a:solidFill>
                  <a:prstClr val="black"/>
                </a:solidFill>
                <a:latin typeface="Cambria"/>
                <a:cs typeface="Cambria"/>
              </a:rPr>
              <a:t>des </a:t>
            </a:r>
            <a:r>
              <a:rPr sz="769" i="1" spc="-10" dirty="0">
                <a:solidFill>
                  <a:prstClr val="black"/>
                </a:solidFill>
                <a:latin typeface="Cambria"/>
                <a:cs typeface="Cambria"/>
              </a:rPr>
              <a:t>pays</a:t>
            </a:r>
            <a:r>
              <a:rPr sz="769" i="1" spc="147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769" i="1" spc="-10" dirty="0">
                <a:solidFill>
                  <a:prstClr val="black"/>
                </a:solidFill>
                <a:latin typeface="Cambria"/>
                <a:cs typeface="Cambria"/>
              </a:rPr>
              <a:t>concernés</a:t>
            </a:r>
            <a:endParaRPr sz="769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58059" y="1265775"/>
            <a:ext cx="1984139" cy="126585"/>
          </a:xfrm>
          <a:prstGeom prst="rect">
            <a:avLst/>
          </a:prstGeom>
        </p:spPr>
        <p:txBody>
          <a:bodyPr vert="horz" wrap="square" lIns="0" tIns="8140" rIns="0" bIns="0" rtlCol="0">
            <a:spAutoFit/>
          </a:bodyPr>
          <a:lstStyle/>
          <a:p>
            <a:pPr marL="8139" defTabSz="586039">
              <a:spcBef>
                <a:spcPts val="64"/>
              </a:spcBef>
            </a:pP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Principaux </a:t>
            </a:r>
            <a:r>
              <a:rPr sz="769" dirty="0">
                <a:solidFill>
                  <a:prstClr val="black"/>
                </a:solidFill>
                <a:latin typeface="Calibri"/>
                <a:cs typeface="Calibri"/>
              </a:rPr>
              <a:t>sites de </a:t>
            </a: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transformation, de</a:t>
            </a:r>
            <a:r>
              <a:rPr sz="769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production</a:t>
            </a:r>
            <a:endParaRPr sz="76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74665" y="1647706"/>
            <a:ext cx="2230783" cy="126585"/>
          </a:xfrm>
          <a:prstGeom prst="rect">
            <a:avLst/>
          </a:prstGeom>
        </p:spPr>
        <p:txBody>
          <a:bodyPr vert="horz" wrap="square" lIns="0" tIns="8140" rIns="0" bIns="0" rtlCol="0">
            <a:spAutoFit/>
          </a:bodyPr>
          <a:lstStyle/>
          <a:p>
            <a:pPr marL="8139" defTabSz="586039">
              <a:spcBef>
                <a:spcPts val="64"/>
              </a:spcBef>
            </a:pP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Principaux </a:t>
            </a:r>
            <a:r>
              <a:rPr sz="769" dirty="0">
                <a:solidFill>
                  <a:prstClr val="black"/>
                </a:solidFill>
                <a:latin typeface="Calibri"/>
                <a:cs typeface="Calibri"/>
              </a:rPr>
              <a:t>sites </a:t>
            </a: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commerciaux </a:t>
            </a:r>
            <a:r>
              <a:rPr sz="769" dirty="0">
                <a:solidFill>
                  <a:prstClr val="black"/>
                </a:solidFill>
                <a:latin typeface="Calibri"/>
                <a:cs typeface="Calibri"/>
              </a:rPr>
              <a:t>de </a:t>
            </a: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distribution du</a:t>
            </a:r>
            <a:r>
              <a:rPr sz="769" spc="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69" dirty="0">
                <a:solidFill>
                  <a:prstClr val="black"/>
                </a:solidFill>
                <a:latin typeface="Calibri"/>
                <a:cs typeface="Calibri"/>
              </a:rPr>
              <a:t>Nutella</a:t>
            </a:r>
            <a:endParaRPr sz="76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71735" y="2028904"/>
            <a:ext cx="3444466" cy="126585"/>
          </a:xfrm>
          <a:prstGeom prst="rect">
            <a:avLst/>
          </a:prstGeom>
        </p:spPr>
        <p:txBody>
          <a:bodyPr vert="horz" wrap="square" lIns="0" tIns="8140" rIns="0" bIns="0" rtlCol="0">
            <a:spAutoFit/>
          </a:bodyPr>
          <a:lstStyle/>
          <a:p>
            <a:pPr marL="8139" defTabSz="586039">
              <a:spcBef>
                <a:spcPts val="64"/>
              </a:spcBef>
            </a:pPr>
            <a:r>
              <a:rPr sz="769" dirty="0">
                <a:solidFill>
                  <a:prstClr val="black"/>
                </a:solidFill>
                <a:latin typeface="Calibri"/>
                <a:cs typeface="Calibri"/>
              </a:rPr>
              <a:t>Des </a:t>
            </a: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flux </a:t>
            </a:r>
            <a:r>
              <a:rPr sz="769" dirty="0">
                <a:solidFill>
                  <a:prstClr val="black"/>
                </a:solidFill>
                <a:latin typeface="Calibri"/>
                <a:cs typeface="Calibri"/>
              </a:rPr>
              <a:t>mondiaux de </a:t>
            </a: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matières premières (Vers l’usine française) (à placer </a:t>
            </a:r>
            <a:r>
              <a:rPr sz="769" dirty="0">
                <a:solidFill>
                  <a:prstClr val="black"/>
                </a:solidFill>
                <a:latin typeface="Calibri"/>
                <a:cs typeface="Calibri"/>
              </a:rPr>
              <a:t>sur la</a:t>
            </a:r>
            <a:r>
              <a:rPr sz="769" spc="32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69" dirty="0">
                <a:solidFill>
                  <a:prstClr val="black"/>
                </a:solidFill>
                <a:latin typeface="Calibri"/>
                <a:cs typeface="Calibri"/>
              </a:rPr>
              <a:t>carte)</a:t>
            </a:r>
            <a:endParaRPr sz="76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065873" y="2195938"/>
            <a:ext cx="3317888" cy="294708"/>
          </a:xfrm>
          <a:prstGeom prst="rect">
            <a:avLst/>
          </a:prstGeom>
        </p:spPr>
        <p:txBody>
          <a:bodyPr vert="horz" wrap="square" lIns="0" tIns="8140" rIns="0" bIns="0" rtlCol="0">
            <a:spAutoFit/>
          </a:bodyPr>
          <a:lstStyle/>
          <a:p>
            <a:pPr marL="73255" marR="3256" indent="-65522" defTabSz="586039">
              <a:lnSpc>
                <a:spcPct val="120800"/>
              </a:lnSpc>
              <a:spcBef>
                <a:spcPts val="64"/>
              </a:spcBef>
            </a:pPr>
            <a:r>
              <a:rPr sz="769" dirty="0">
                <a:solidFill>
                  <a:prstClr val="black"/>
                </a:solidFill>
                <a:latin typeface="Calibri"/>
                <a:cs typeface="Calibri"/>
              </a:rPr>
              <a:t>Des </a:t>
            </a: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flux régionaux </a:t>
            </a:r>
            <a:r>
              <a:rPr sz="769" dirty="0">
                <a:solidFill>
                  <a:prstClr val="black"/>
                </a:solidFill>
                <a:latin typeface="Calibri"/>
                <a:cs typeface="Calibri"/>
              </a:rPr>
              <a:t>de </a:t>
            </a: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distribution </a:t>
            </a:r>
            <a:r>
              <a:rPr sz="769" dirty="0">
                <a:solidFill>
                  <a:prstClr val="black"/>
                </a:solidFill>
                <a:latin typeface="Calibri"/>
                <a:cs typeface="Calibri"/>
              </a:rPr>
              <a:t>(Depuis </a:t>
            </a: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l’usine </a:t>
            </a:r>
            <a:r>
              <a:rPr sz="769" dirty="0">
                <a:solidFill>
                  <a:prstClr val="black"/>
                </a:solidFill>
                <a:latin typeface="Calibri"/>
                <a:cs typeface="Calibri"/>
              </a:rPr>
              <a:t>française) </a:t>
            </a: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(à </a:t>
            </a:r>
            <a:r>
              <a:rPr sz="769" dirty="0">
                <a:solidFill>
                  <a:prstClr val="black"/>
                </a:solidFill>
                <a:latin typeface="Calibri"/>
                <a:cs typeface="Calibri"/>
              </a:rPr>
              <a:t>placer </a:t>
            </a: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sur </a:t>
            </a:r>
            <a:r>
              <a:rPr sz="769" dirty="0">
                <a:solidFill>
                  <a:prstClr val="black"/>
                </a:solidFill>
                <a:latin typeface="Calibri"/>
                <a:cs typeface="Calibri"/>
              </a:rPr>
              <a:t>la </a:t>
            </a: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carte </a:t>
            </a:r>
            <a:r>
              <a:rPr sz="769" dirty="0">
                <a:solidFill>
                  <a:prstClr val="black"/>
                </a:solidFill>
                <a:latin typeface="Calibri"/>
                <a:cs typeface="Calibri"/>
              </a:rPr>
              <a:t>de  l’Europe de</a:t>
            </a: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 l’Ouest)</a:t>
            </a:r>
            <a:endParaRPr sz="76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531900" y="3607421"/>
            <a:ext cx="5056198" cy="2952400"/>
          </a:xfrm>
          <a:custGeom>
            <a:avLst/>
            <a:gdLst/>
            <a:ahLst/>
            <a:cxnLst/>
            <a:rect l="l" t="t" r="r" b="b"/>
            <a:pathLst>
              <a:path w="7888605" h="4606290">
                <a:moveTo>
                  <a:pt x="0" y="0"/>
                </a:moveTo>
                <a:lnTo>
                  <a:pt x="0" y="4605770"/>
                </a:lnTo>
                <a:lnTo>
                  <a:pt x="7888407" y="4605770"/>
                </a:lnTo>
                <a:lnTo>
                  <a:pt x="7888407" y="0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586039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55148" y="3628096"/>
            <a:ext cx="4315859" cy="486364"/>
          </a:xfrm>
          <a:prstGeom prst="rect">
            <a:avLst/>
          </a:prstGeom>
        </p:spPr>
        <p:txBody>
          <a:bodyPr vert="horz" wrap="square" lIns="0" tIns="8140" rIns="0" bIns="0" rtlCol="0">
            <a:spAutoFit/>
          </a:bodyPr>
          <a:lstStyle/>
          <a:p>
            <a:pPr marL="856675" defTabSz="586039">
              <a:spcBef>
                <a:spcPts val="64"/>
              </a:spcBef>
            </a:pPr>
            <a:r>
              <a:rPr sz="897" b="1" dirty="0">
                <a:solidFill>
                  <a:prstClr val="black"/>
                </a:solidFill>
                <a:latin typeface="Calibri"/>
                <a:cs typeface="Calibri"/>
              </a:rPr>
              <a:t>Des </a:t>
            </a:r>
            <a:r>
              <a:rPr sz="897" b="1" spc="-3" dirty="0">
                <a:solidFill>
                  <a:prstClr val="black"/>
                </a:solidFill>
                <a:latin typeface="Calibri"/>
                <a:cs typeface="Calibri"/>
              </a:rPr>
              <a:t>enjeux liés aux Objectifs </a:t>
            </a:r>
            <a:r>
              <a:rPr sz="897" b="1" dirty="0">
                <a:solidFill>
                  <a:prstClr val="black"/>
                </a:solidFill>
                <a:latin typeface="Calibri"/>
                <a:cs typeface="Calibri"/>
              </a:rPr>
              <a:t>de </a:t>
            </a:r>
            <a:r>
              <a:rPr sz="897" b="1" spc="-3" dirty="0">
                <a:solidFill>
                  <a:prstClr val="black"/>
                </a:solidFill>
                <a:latin typeface="Calibri"/>
                <a:cs typeface="Calibri"/>
              </a:rPr>
              <a:t>Développement</a:t>
            </a:r>
            <a:r>
              <a:rPr sz="897" b="1" spc="-1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897" b="1" spc="-6" dirty="0">
                <a:solidFill>
                  <a:prstClr val="black"/>
                </a:solidFill>
                <a:latin typeface="Calibri"/>
                <a:cs typeface="Calibri"/>
              </a:rPr>
              <a:t>Durable:</a:t>
            </a:r>
            <a:endParaRPr sz="897">
              <a:solidFill>
                <a:prstClr val="black"/>
              </a:solidFill>
              <a:latin typeface="Calibri"/>
              <a:cs typeface="Calibri"/>
            </a:endParaRPr>
          </a:p>
          <a:p>
            <a:pPr marL="8139" marR="3256" defTabSz="586039">
              <a:lnSpc>
                <a:spcPct val="121700"/>
              </a:lnSpc>
              <a:spcBef>
                <a:spcPts val="407"/>
              </a:spcBef>
            </a:pP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Retrouvez </a:t>
            </a:r>
            <a:r>
              <a:rPr sz="769" dirty="0">
                <a:solidFill>
                  <a:prstClr val="black"/>
                </a:solidFill>
                <a:latin typeface="Calibri"/>
                <a:cs typeface="Calibri"/>
              </a:rPr>
              <a:t>dans les documents </a:t>
            </a: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étudiés, </a:t>
            </a:r>
            <a:r>
              <a:rPr sz="769" dirty="0">
                <a:solidFill>
                  <a:prstClr val="black"/>
                </a:solidFill>
                <a:latin typeface="Calibri"/>
                <a:cs typeface="Calibri"/>
              </a:rPr>
              <a:t>les </a:t>
            </a: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problèmes évoqués </a:t>
            </a:r>
            <a:r>
              <a:rPr sz="769" dirty="0">
                <a:solidFill>
                  <a:prstClr val="black"/>
                </a:solidFill>
                <a:latin typeface="Calibri"/>
                <a:cs typeface="Calibri"/>
              </a:rPr>
              <a:t>en </a:t>
            </a: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liens avec </a:t>
            </a:r>
            <a:r>
              <a:rPr sz="769" dirty="0">
                <a:solidFill>
                  <a:prstClr val="black"/>
                </a:solidFill>
                <a:latin typeface="Calibri"/>
                <a:cs typeface="Calibri"/>
              </a:rPr>
              <a:t>les </a:t>
            </a: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Objectifs de Développement  </a:t>
            </a:r>
            <a:r>
              <a:rPr sz="769" dirty="0">
                <a:solidFill>
                  <a:prstClr val="black"/>
                </a:solidFill>
                <a:latin typeface="Calibri"/>
                <a:cs typeface="Calibri"/>
              </a:rPr>
              <a:t>Durable </a:t>
            </a: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(ODD)</a:t>
            </a:r>
            <a:r>
              <a:rPr sz="76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ci-dessous:</a:t>
            </a:r>
            <a:endParaRPr sz="76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55148" y="4175107"/>
            <a:ext cx="4899095" cy="126585"/>
          </a:xfrm>
          <a:prstGeom prst="rect">
            <a:avLst/>
          </a:prstGeom>
        </p:spPr>
        <p:txBody>
          <a:bodyPr vert="horz" wrap="square" lIns="0" tIns="8140" rIns="0" bIns="0" rtlCol="0">
            <a:spAutoFit/>
          </a:bodyPr>
          <a:lstStyle/>
          <a:p>
            <a:pPr marL="8139" defTabSz="586039">
              <a:spcBef>
                <a:spcPts val="64"/>
              </a:spcBef>
            </a:pPr>
            <a:r>
              <a:rPr sz="769" dirty="0">
                <a:solidFill>
                  <a:prstClr val="black"/>
                </a:solidFill>
                <a:latin typeface="Calibri"/>
                <a:cs typeface="Calibri"/>
              </a:rPr>
              <a:t>1 : pas de pauvreté :</a:t>
            </a:r>
            <a:r>
              <a:rPr sz="769" spc="-32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……………………………………………………………………………………………………………………………………………………………...</a:t>
            </a:r>
            <a:endParaRPr sz="76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55148" y="4353862"/>
            <a:ext cx="4898687" cy="126585"/>
          </a:xfrm>
          <a:prstGeom prst="rect">
            <a:avLst/>
          </a:prstGeom>
        </p:spPr>
        <p:txBody>
          <a:bodyPr vert="horz" wrap="square" lIns="0" tIns="8140" rIns="0" bIns="0" rtlCol="0">
            <a:spAutoFit/>
          </a:bodyPr>
          <a:lstStyle/>
          <a:p>
            <a:pPr marL="8139" defTabSz="586039">
              <a:spcBef>
                <a:spcPts val="64"/>
              </a:spcBef>
            </a:pP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……………………………………………………………………………………………………………………………………………………………………………………………….</a:t>
            </a:r>
            <a:endParaRPr sz="76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55148" y="4532618"/>
            <a:ext cx="4710652" cy="126585"/>
          </a:xfrm>
          <a:prstGeom prst="rect">
            <a:avLst/>
          </a:prstGeom>
        </p:spPr>
        <p:txBody>
          <a:bodyPr vert="horz" wrap="square" lIns="0" tIns="8140" rIns="0" bIns="0" rtlCol="0">
            <a:spAutoFit/>
          </a:bodyPr>
          <a:lstStyle/>
          <a:p>
            <a:pPr marL="8139" defTabSz="586039">
              <a:spcBef>
                <a:spcPts val="64"/>
              </a:spcBef>
            </a:pPr>
            <a:r>
              <a:rPr sz="769" dirty="0">
                <a:solidFill>
                  <a:prstClr val="black"/>
                </a:solidFill>
                <a:latin typeface="Calibri"/>
                <a:cs typeface="Calibri"/>
              </a:rPr>
              <a:t>2 : faim 0 : </a:t>
            </a: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éliminer </a:t>
            </a:r>
            <a:r>
              <a:rPr sz="769" dirty="0">
                <a:solidFill>
                  <a:prstClr val="black"/>
                </a:solidFill>
                <a:latin typeface="Calibri"/>
                <a:cs typeface="Calibri"/>
              </a:rPr>
              <a:t>la </a:t>
            </a: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faim, assurer </a:t>
            </a:r>
            <a:r>
              <a:rPr sz="769" dirty="0">
                <a:solidFill>
                  <a:prstClr val="black"/>
                </a:solidFill>
                <a:latin typeface="Calibri"/>
                <a:cs typeface="Calibri"/>
              </a:rPr>
              <a:t>la </a:t>
            </a: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sécurité alimentaire, améliorer </a:t>
            </a:r>
            <a:r>
              <a:rPr sz="769" dirty="0">
                <a:solidFill>
                  <a:prstClr val="black"/>
                </a:solidFill>
                <a:latin typeface="Calibri"/>
                <a:cs typeface="Calibri"/>
              </a:rPr>
              <a:t>la </a:t>
            </a: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nutrition, promouvoir une agriculture</a:t>
            </a:r>
            <a:r>
              <a:rPr sz="769" spc="122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durable:</a:t>
            </a:r>
            <a:endParaRPr sz="76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555148" y="4650152"/>
            <a:ext cx="4898687" cy="370718"/>
          </a:xfrm>
          <a:prstGeom prst="rect">
            <a:avLst/>
          </a:prstGeom>
        </p:spPr>
        <p:txBody>
          <a:bodyPr vert="horz" wrap="square" lIns="0" tIns="69191" rIns="0" bIns="0" rtlCol="0">
            <a:spAutoFit/>
          </a:bodyPr>
          <a:lstStyle/>
          <a:p>
            <a:pPr marL="8139" defTabSz="586039">
              <a:spcBef>
                <a:spcPts val="545"/>
              </a:spcBef>
            </a:pP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……………………………………………………………………………………………………………………………………………………………………………………………….</a:t>
            </a:r>
            <a:endParaRPr sz="769">
              <a:solidFill>
                <a:prstClr val="black"/>
              </a:solidFill>
              <a:latin typeface="Calibri"/>
              <a:cs typeface="Calibri"/>
            </a:endParaRPr>
          </a:p>
          <a:p>
            <a:pPr marL="8139" defTabSz="586039">
              <a:spcBef>
                <a:spcPts val="484"/>
              </a:spcBef>
            </a:pP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……………………………………………………………………………………………………………………………………………………………….……………………………..</a:t>
            </a:r>
            <a:endParaRPr sz="76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555148" y="5070104"/>
            <a:ext cx="4869791" cy="126585"/>
          </a:xfrm>
          <a:prstGeom prst="rect">
            <a:avLst/>
          </a:prstGeom>
        </p:spPr>
        <p:txBody>
          <a:bodyPr vert="horz" wrap="square" lIns="0" tIns="8140" rIns="0" bIns="0" rtlCol="0">
            <a:spAutoFit/>
          </a:bodyPr>
          <a:lstStyle/>
          <a:p>
            <a:pPr marL="8139" defTabSz="586039">
              <a:spcBef>
                <a:spcPts val="64"/>
              </a:spcBef>
            </a:pPr>
            <a:r>
              <a:rPr sz="769" dirty="0">
                <a:solidFill>
                  <a:prstClr val="black"/>
                </a:solidFill>
                <a:latin typeface="Calibri"/>
                <a:cs typeface="Calibri"/>
              </a:rPr>
              <a:t>8 : travail </a:t>
            </a: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décent </a:t>
            </a:r>
            <a:r>
              <a:rPr sz="769" dirty="0">
                <a:solidFill>
                  <a:prstClr val="black"/>
                </a:solidFill>
                <a:latin typeface="Calibri"/>
                <a:cs typeface="Calibri"/>
              </a:rPr>
              <a:t>et </a:t>
            </a: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croissance économique </a:t>
            </a:r>
            <a:r>
              <a:rPr sz="769" dirty="0">
                <a:solidFill>
                  <a:prstClr val="black"/>
                </a:solidFill>
                <a:latin typeface="Calibri"/>
                <a:cs typeface="Calibri"/>
              </a:rPr>
              <a:t>:</a:t>
            </a:r>
            <a:r>
              <a:rPr sz="769" spc="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……………………………………………………………………………………………………………………….</a:t>
            </a:r>
            <a:endParaRPr sz="76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555148" y="5248860"/>
            <a:ext cx="4880372" cy="126585"/>
          </a:xfrm>
          <a:prstGeom prst="rect">
            <a:avLst/>
          </a:prstGeom>
        </p:spPr>
        <p:txBody>
          <a:bodyPr vert="horz" wrap="square" lIns="0" tIns="8140" rIns="0" bIns="0" rtlCol="0">
            <a:spAutoFit/>
          </a:bodyPr>
          <a:lstStyle/>
          <a:p>
            <a:pPr marL="8139" defTabSz="586039">
              <a:spcBef>
                <a:spcPts val="64"/>
              </a:spcBef>
            </a:pP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……………………………………………………………………………………………………………………………………………………………………………………………...</a:t>
            </a:r>
            <a:endParaRPr sz="76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55148" y="5366077"/>
            <a:ext cx="4880372" cy="1097492"/>
          </a:xfrm>
          <a:prstGeom prst="rect">
            <a:avLst/>
          </a:prstGeom>
        </p:spPr>
        <p:txBody>
          <a:bodyPr vert="horz" wrap="square" lIns="0" tIns="8140" rIns="0" bIns="0" rtlCol="0">
            <a:spAutoFit/>
          </a:bodyPr>
          <a:lstStyle/>
          <a:p>
            <a:pPr marL="8139" marR="3256" defTabSz="586039">
              <a:lnSpc>
                <a:spcPct val="152500"/>
              </a:lnSpc>
              <a:spcBef>
                <a:spcPts val="64"/>
              </a:spcBef>
            </a:pP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……………………………………………………………………………………………………………………………………………………………………………………………...  </a:t>
            </a:r>
            <a:r>
              <a:rPr sz="769" dirty="0">
                <a:solidFill>
                  <a:prstClr val="black"/>
                </a:solidFill>
                <a:latin typeface="Calibri"/>
                <a:cs typeface="Calibri"/>
              </a:rPr>
              <a:t>12 : </a:t>
            </a: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consommation et production responsables </a:t>
            </a:r>
            <a:r>
              <a:rPr sz="769" dirty="0">
                <a:solidFill>
                  <a:prstClr val="black"/>
                </a:solidFill>
                <a:latin typeface="Calibri"/>
                <a:cs typeface="Calibri"/>
              </a:rPr>
              <a:t>et durables</a:t>
            </a:r>
            <a:r>
              <a:rPr sz="769" spc="1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………………………………………………………………………………………………...</a:t>
            </a:r>
            <a:endParaRPr sz="769">
              <a:solidFill>
                <a:prstClr val="black"/>
              </a:solidFill>
              <a:latin typeface="Calibri"/>
              <a:cs typeface="Calibri"/>
            </a:endParaRPr>
          </a:p>
          <a:p>
            <a:pPr marL="8139" defTabSz="586039">
              <a:spcBef>
                <a:spcPts val="484"/>
              </a:spcBef>
            </a:pP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………………………………………………………………………………………………………………………………………………………………………………………………</a:t>
            </a:r>
            <a:endParaRPr sz="769">
              <a:solidFill>
                <a:prstClr val="black"/>
              </a:solidFill>
              <a:latin typeface="Calibri"/>
              <a:cs typeface="Calibri"/>
            </a:endParaRPr>
          </a:p>
          <a:p>
            <a:pPr marL="8139" marR="3256" defTabSz="586039">
              <a:lnSpc>
                <a:spcPct val="152500"/>
              </a:lnSpc>
            </a:pP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……………………………………………………………………………………………………………………………………………………………………………………………...  </a:t>
            </a:r>
            <a:r>
              <a:rPr sz="769" dirty="0">
                <a:solidFill>
                  <a:prstClr val="black"/>
                </a:solidFill>
                <a:latin typeface="Calibri"/>
                <a:cs typeface="Calibri"/>
              </a:rPr>
              <a:t>15 : </a:t>
            </a: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vie terrestre </a:t>
            </a:r>
            <a:r>
              <a:rPr sz="769" dirty="0">
                <a:solidFill>
                  <a:prstClr val="black"/>
                </a:solidFill>
                <a:latin typeface="Calibri"/>
                <a:cs typeface="Calibri"/>
              </a:rPr>
              <a:t>: </a:t>
            </a: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préserver </a:t>
            </a:r>
            <a:r>
              <a:rPr sz="769" dirty="0">
                <a:solidFill>
                  <a:prstClr val="black"/>
                </a:solidFill>
                <a:latin typeface="Calibri"/>
                <a:cs typeface="Calibri"/>
              </a:rPr>
              <a:t>et </a:t>
            </a: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restaurer </a:t>
            </a:r>
            <a:r>
              <a:rPr sz="769" dirty="0">
                <a:solidFill>
                  <a:prstClr val="black"/>
                </a:solidFill>
                <a:latin typeface="Calibri"/>
                <a:cs typeface="Calibri"/>
              </a:rPr>
              <a:t>les </a:t>
            </a: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écosystèmes</a:t>
            </a:r>
            <a:r>
              <a:rPr sz="769" spc="5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terrestres…………………………………………………………………………………….</a:t>
            </a:r>
            <a:endParaRPr sz="769">
              <a:solidFill>
                <a:prstClr val="black"/>
              </a:solidFill>
              <a:latin typeface="Calibri"/>
              <a:cs typeface="Calibri"/>
            </a:endParaRPr>
          </a:p>
          <a:p>
            <a:pPr marL="8139" defTabSz="586039">
              <a:spcBef>
                <a:spcPts val="484"/>
              </a:spcBef>
            </a:pP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………………………………………………………………………………………………………………………………………………………………………………………………</a:t>
            </a:r>
            <a:endParaRPr sz="76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992690" y="3607421"/>
            <a:ext cx="595281" cy="522346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86039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992691" y="3607421"/>
            <a:ext cx="595445" cy="522592"/>
          </a:xfrm>
          <a:custGeom>
            <a:avLst/>
            <a:gdLst/>
            <a:ahLst/>
            <a:cxnLst/>
            <a:rect l="l" t="t" r="r" b="b"/>
            <a:pathLst>
              <a:path w="929004" h="815339">
                <a:moveTo>
                  <a:pt x="0" y="0"/>
                </a:moveTo>
                <a:lnTo>
                  <a:pt x="0" y="814956"/>
                </a:lnTo>
                <a:lnTo>
                  <a:pt x="928748" y="814956"/>
                </a:lnTo>
                <a:lnTo>
                  <a:pt x="928748" y="0"/>
                </a:lnTo>
                <a:lnTo>
                  <a:pt x="0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586039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587972" y="2585846"/>
            <a:ext cx="4062297" cy="3973977"/>
          </a:xfrm>
          <a:custGeom>
            <a:avLst/>
            <a:gdLst/>
            <a:ahLst/>
            <a:cxnLst/>
            <a:rect l="l" t="t" r="r" b="b"/>
            <a:pathLst>
              <a:path w="6337934" h="6200140">
                <a:moveTo>
                  <a:pt x="0" y="0"/>
                </a:moveTo>
                <a:lnTo>
                  <a:pt x="0" y="6199616"/>
                </a:lnTo>
                <a:lnTo>
                  <a:pt x="6337918" y="6199616"/>
                </a:lnTo>
                <a:lnTo>
                  <a:pt x="6337918" y="0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586039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611090" y="2581776"/>
            <a:ext cx="4003688" cy="3919327"/>
          </a:xfrm>
          <a:prstGeom prst="rect">
            <a:avLst/>
          </a:prstGeom>
        </p:spPr>
        <p:txBody>
          <a:bodyPr vert="horz" wrap="square" lIns="0" tIns="32560" rIns="0" bIns="0" rtlCol="0">
            <a:spAutoFit/>
          </a:bodyPr>
          <a:lstStyle/>
          <a:p>
            <a:pPr marL="238892" defTabSz="586039">
              <a:spcBef>
                <a:spcPts val="256"/>
              </a:spcBef>
            </a:pPr>
            <a:r>
              <a:rPr sz="769" dirty="0">
                <a:solidFill>
                  <a:prstClr val="black"/>
                </a:solidFill>
                <a:latin typeface="Calibri"/>
                <a:cs typeface="Calibri"/>
              </a:rPr>
              <a:t>A l’aide </a:t>
            </a: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de </a:t>
            </a:r>
            <a:r>
              <a:rPr sz="769" dirty="0">
                <a:solidFill>
                  <a:prstClr val="black"/>
                </a:solidFill>
                <a:latin typeface="Calibri"/>
                <a:cs typeface="Calibri"/>
              </a:rPr>
              <a:t>la </a:t>
            </a: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légende ci-dessus et </a:t>
            </a:r>
            <a:r>
              <a:rPr sz="769" dirty="0">
                <a:solidFill>
                  <a:prstClr val="black"/>
                </a:solidFill>
                <a:latin typeface="Calibri"/>
                <a:cs typeface="Calibri"/>
              </a:rPr>
              <a:t>des enjeux liés aux ODD, vous </a:t>
            </a:r>
            <a:r>
              <a:rPr sz="769" b="1" spc="-3" dirty="0">
                <a:solidFill>
                  <a:prstClr val="black"/>
                </a:solidFill>
                <a:latin typeface="Calibri"/>
                <a:cs typeface="Calibri"/>
              </a:rPr>
              <a:t>présentez </a:t>
            </a:r>
            <a:r>
              <a:rPr sz="769" dirty="0">
                <a:solidFill>
                  <a:prstClr val="black"/>
                </a:solidFill>
                <a:latin typeface="Calibri"/>
                <a:cs typeface="Calibri"/>
              </a:rPr>
              <a:t>le</a:t>
            </a:r>
            <a:r>
              <a:rPr sz="769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69" u="sng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circuit</a:t>
            </a:r>
            <a:r>
              <a:rPr sz="769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69" u="sng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mondial</a:t>
            </a:r>
            <a:endParaRPr sz="769">
              <a:solidFill>
                <a:prstClr val="black"/>
              </a:solidFill>
              <a:latin typeface="Calibri"/>
              <a:cs typeface="Calibri"/>
            </a:endParaRPr>
          </a:p>
          <a:p>
            <a:pPr marL="8139" defTabSz="586039">
              <a:spcBef>
                <a:spcPts val="192"/>
              </a:spcBef>
            </a:pPr>
            <a:r>
              <a:rPr sz="769" u="sng" spc="-189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769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du </a:t>
            </a:r>
            <a:r>
              <a:rPr sz="769" u="sng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produit </a:t>
            </a: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Nutella (Conception, production et consommation)</a:t>
            </a:r>
            <a:r>
              <a:rPr sz="769" u="sng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69" b="1" u="sng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et</a:t>
            </a:r>
            <a:r>
              <a:rPr sz="769" b="1" spc="-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quelques</a:t>
            </a:r>
            <a:r>
              <a:rPr sz="769" u="sng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69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enjeux </a:t>
            </a:r>
            <a:r>
              <a:rPr sz="769" u="sng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économiques,</a:t>
            </a:r>
            <a:r>
              <a:rPr sz="769" u="sng" spc="9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69" u="sng" spc="-54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so−</a:t>
            </a:r>
            <a:endParaRPr sz="769">
              <a:solidFill>
                <a:prstClr val="black"/>
              </a:solidFill>
              <a:latin typeface="Calibri"/>
              <a:cs typeface="Calibri"/>
            </a:endParaRPr>
          </a:p>
          <a:p>
            <a:pPr marL="8139" defTabSz="586039">
              <a:spcBef>
                <a:spcPts val="199"/>
              </a:spcBef>
            </a:pPr>
            <a:r>
              <a:rPr sz="769" u="sng" spc="-189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769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ciaux et </a:t>
            </a:r>
            <a:r>
              <a:rPr sz="769" u="sng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environnementaux</a:t>
            </a: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69" dirty="0">
                <a:solidFill>
                  <a:prstClr val="black"/>
                </a:solidFill>
                <a:latin typeface="Calibri"/>
                <a:cs typeface="Calibri"/>
              </a:rPr>
              <a:t>liés à </a:t>
            </a: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sa</a:t>
            </a:r>
            <a:r>
              <a:rPr sz="769" spc="-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mondialisation.</a:t>
            </a:r>
            <a:endParaRPr sz="769">
              <a:solidFill>
                <a:prstClr val="black"/>
              </a:solidFill>
              <a:latin typeface="Calibri"/>
              <a:cs typeface="Calibri"/>
            </a:endParaRPr>
          </a:p>
          <a:p>
            <a:pPr marL="8546" defTabSz="586039">
              <a:spcBef>
                <a:spcPts val="577"/>
              </a:spcBef>
            </a:pP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……………………………………………………………………………………………………………………………………………………………</a:t>
            </a:r>
            <a:endParaRPr sz="769">
              <a:solidFill>
                <a:prstClr val="black"/>
              </a:solidFill>
              <a:latin typeface="Calibri"/>
              <a:cs typeface="Calibri"/>
            </a:endParaRPr>
          </a:p>
          <a:p>
            <a:pPr marL="8546" defTabSz="586039">
              <a:spcBef>
                <a:spcPts val="484"/>
              </a:spcBef>
            </a:pP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…………………………………………………………………………………………………………………………………………………………...</a:t>
            </a:r>
            <a:endParaRPr sz="769">
              <a:solidFill>
                <a:prstClr val="black"/>
              </a:solidFill>
              <a:latin typeface="Calibri"/>
              <a:cs typeface="Calibri"/>
            </a:endParaRPr>
          </a:p>
          <a:p>
            <a:pPr marL="8546" defTabSz="586039">
              <a:spcBef>
                <a:spcPts val="484"/>
              </a:spcBef>
            </a:pP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……………………………………………………………………………………………………………………………………………………………</a:t>
            </a:r>
            <a:endParaRPr sz="769">
              <a:solidFill>
                <a:prstClr val="black"/>
              </a:solidFill>
              <a:latin typeface="Calibri"/>
              <a:cs typeface="Calibri"/>
            </a:endParaRPr>
          </a:p>
          <a:p>
            <a:pPr marL="8546" defTabSz="586039">
              <a:spcBef>
                <a:spcPts val="487"/>
              </a:spcBef>
            </a:pP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…………………………………………………………………………………………………………………………………………………………...</a:t>
            </a:r>
            <a:endParaRPr sz="769">
              <a:solidFill>
                <a:prstClr val="black"/>
              </a:solidFill>
              <a:latin typeface="Calibri"/>
              <a:cs typeface="Calibri"/>
            </a:endParaRPr>
          </a:p>
          <a:p>
            <a:pPr marL="8546" defTabSz="586039">
              <a:spcBef>
                <a:spcPts val="484"/>
              </a:spcBef>
            </a:pP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……………………………………………………………………………………………………………………………………………………………</a:t>
            </a:r>
            <a:endParaRPr sz="769">
              <a:solidFill>
                <a:prstClr val="black"/>
              </a:solidFill>
              <a:latin typeface="Calibri"/>
              <a:cs typeface="Calibri"/>
            </a:endParaRPr>
          </a:p>
          <a:p>
            <a:pPr marL="8546" defTabSz="586039">
              <a:spcBef>
                <a:spcPts val="484"/>
              </a:spcBef>
            </a:pP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…………………………………………………………………………………………………………………………………………………………...</a:t>
            </a:r>
            <a:endParaRPr sz="769">
              <a:solidFill>
                <a:prstClr val="black"/>
              </a:solidFill>
              <a:latin typeface="Calibri"/>
              <a:cs typeface="Calibri"/>
            </a:endParaRPr>
          </a:p>
          <a:p>
            <a:pPr marL="8546" defTabSz="586039">
              <a:spcBef>
                <a:spcPts val="487"/>
              </a:spcBef>
            </a:pP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……………………………………………………………………………………………………………………………………………………………</a:t>
            </a:r>
            <a:endParaRPr sz="769">
              <a:solidFill>
                <a:prstClr val="black"/>
              </a:solidFill>
              <a:latin typeface="Calibri"/>
              <a:cs typeface="Calibri"/>
            </a:endParaRPr>
          </a:p>
          <a:p>
            <a:pPr marL="8546" defTabSz="586039">
              <a:spcBef>
                <a:spcPts val="490"/>
              </a:spcBef>
            </a:pP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…………………………………………………………………………………………………………………………………………………………...</a:t>
            </a:r>
            <a:endParaRPr sz="769">
              <a:solidFill>
                <a:prstClr val="black"/>
              </a:solidFill>
              <a:latin typeface="Calibri"/>
              <a:cs typeface="Calibri"/>
            </a:endParaRPr>
          </a:p>
          <a:p>
            <a:pPr marL="8546" defTabSz="586039">
              <a:spcBef>
                <a:spcPts val="484"/>
              </a:spcBef>
            </a:pP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……………………………………………………………………………………………………………………………………………………………</a:t>
            </a:r>
            <a:endParaRPr sz="769">
              <a:solidFill>
                <a:prstClr val="black"/>
              </a:solidFill>
              <a:latin typeface="Calibri"/>
              <a:cs typeface="Calibri"/>
            </a:endParaRPr>
          </a:p>
          <a:p>
            <a:pPr marL="8546" defTabSz="586039">
              <a:spcBef>
                <a:spcPts val="487"/>
              </a:spcBef>
            </a:pP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…………………………………………………………………………………………………………………………………………………………...</a:t>
            </a:r>
            <a:endParaRPr sz="769">
              <a:solidFill>
                <a:prstClr val="black"/>
              </a:solidFill>
              <a:latin typeface="Calibri"/>
              <a:cs typeface="Calibri"/>
            </a:endParaRPr>
          </a:p>
          <a:p>
            <a:pPr marL="8546" defTabSz="586039">
              <a:spcBef>
                <a:spcPts val="484"/>
              </a:spcBef>
            </a:pP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……………………………………………………………………………………………………………………………………………………………</a:t>
            </a:r>
            <a:endParaRPr sz="769">
              <a:solidFill>
                <a:prstClr val="black"/>
              </a:solidFill>
              <a:latin typeface="Calibri"/>
              <a:cs typeface="Calibri"/>
            </a:endParaRPr>
          </a:p>
          <a:p>
            <a:pPr marL="8546" defTabSz="586039">
              <a:spcBef>
                <a:spcPts val="487"/>
              </a:spcBef>
            </a:pP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……………………………………………………………………………………………………………………………………………………………</a:t>
            </a:r>
            <a:endParaRPr sz="769">
              <a:solidFill>
                <a:prstClr val="black"/>
              </a:solidFill>
              <a:latin typeface="Calibri"/>
              <a:cs typeface="Calibri"/>
            </a:endParaRPr>
          </a:p>
          <a:p>
            <a:pPr marL="8546" defTabSz="586039">
              <a:spcBef>
                <a:spcPts val="484"/>
              </a:spcBef>
            </a:pP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…………………………………………………………………………………………………………………………………………………………...</a:t>
            </a:r>
            <a:endParaRPr sz="769">
              <a:solidFill>
                <a:prstClr val="black"/>
              </a:solidFill>
              <a:latin typeface="Calibri"/>
              <a:cs typeface="Calibri"/>
            </a:endParaRPr>
          </a:p>
          <a:p>
            <a:pPr marL="8546" defTabSz="586039">
              <a:spcBef>
                <a:spcPts val="484"/>
              </a:spcBef>
            </a:pP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……………………………………………………………………………………………………………………………………………………………</a:t>
            </a:r>
            <a:endParaRPr sz="769">
              <a:solidFill>
                <a:prstClr val="black"/>
              </a:solidFill>
              <a:latin typeface="Calibri"/>
              <a:cs typeface="Calibri"/>
            </a:endParaRPr>
          </a:p>
          <a:p>
            <a:pPr marL="8546" defTabSz="586039">
              <a:spcBef>
                <a:spcPts val="484"/>
              </a:spcBef>
            </a:pP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……………………………………………………………………………………………………………………………………………………………</a:t>
            </a:r>
            <a:endParaRPr sz="769">
              <a:solidFill>
                <a:prstClr val="black"/>
              </a:solidFill>
              <a:latin typeface="Calibri"/>
              <a:cs typeface="Calibri"/>
            </a:endParaRPr>
          </a:p>
          <a:p>
            <a:pPr marL="8546" defTabSz="586039">
              <a:spcBef>
                <a:spcPts val="484"/>
              </a:spcBef>
            </a:pP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……………………………………………………………………………………………………………………………………………………………</a:t>
            </a:r>
            <a:endParaRPr sz="769">
              <a:solidFill>
                <a:prstClr val="black"/>
              </a:solidFill>
              <a:latin typeface="Calibri"/>
              <a:cs typeface="Calibri"/>
            </a:endParaRPr>
          </a:p>
          <a:p>
            <a:pPr marL="8546" defTabSz="586039">
              <a:spcBef>
                <a:spcPts val="487"/>
              </a:spcBef>
            </a:pP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……………………………………………………………………………………………………………………………………………………………</a:t>
            </a:r>
            <a:endParaRPr sz="769">
              <a:solidFill>
                <a:prstClr val="black"/>
              </a:solidFill>
              <a:latin typeface="Calibri"/>
              <a:cs typeface="Calibri"/>
            </a:endParaRPr>
          </a:p>
          <a:p>
            <a:pPr marL="8546" defTabSz="586039">
              <a:spcBef>
                <a:spcPts val="490"/>
              </a:spcBef>
            </a:pP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……………………………………………………………………………………………………………………………………………………………</a:t>
            </a:r>
            <a:endParaRPr sz="769">
              <a:solidFill>
                <a:prstClr val="black"/>
              </a:solidFill>
              <a:latin typeface="Calibri"/>
              <a:cs typeface="Calibri"/>
            </a:endParaRPr>
          </a:p>
          <a:p>
            <a:pPr marL="8546" defTabSz="586039">
              <a:spcBef>
                <a:spcPts val="484"/>
              </a:spcBef>
            </a:pPr>
            <a:r>
              <a:rPr sz="769" spc="-3" dirty="0">
                <a:solidFill>
                  <a:prstClr val="black"/>
                </a:solidFill>
                <a:latin typeface="Calibri"/>
                <a:cs typeface="Calibri"/>
              </a:rPr>
              <a:t>……………………………………………………………………………………………………………………………………………………………</a:t>
            </a:r>
            <a:endParaRPr sz="76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691106" y="731359"/>
            <a:ext cx="145788" cy="152568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86039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675478" y="933744"/>
            <a:ext cx="156614" cy="149858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86039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691106" y="1312011"/>
            <a:ext cx="145788" cy="145788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86039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743854" y="2127073"/>
            <a:ext cx="122669" cy="48840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86039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725945" y="1659428"/>
            <a:ext cx="87913" cy="165544"/>
          </a:xfrm>
          <a:prstGeom prst="rect">
            <a:avLst/>
          </a:prstGeom>
        </p:spPr>
        <p:txBody>
          <a:bodyPr vert="horz" wrap="square" lIns="0" tIns="7733" rIns="0" bIns="0" rtlCol="0">
            <a:spAutoFit/>
          </a:bodyPr>
          <a:lstStyle/>
          <a:p>
            <a:pPr marL="8139" defTabSz="586039">
              <a:spcBef>
                <a:spcPts val="61"/>
              </a:spcBef>
            </a:pPr>
            <a:r>
              <a:rPr sz="1025" b="1" spc="-3" dirty="0">
                <a:solidFill>
                  <a:srgbClr val="72264D"/>
                </a:solidFill>
                <a:latin typeface="Calibri"/>
                <a:cs typeface="Calibri"/>
              </a:rPr>
              <a:t>X</a:t>
            </a:r>
            <a:endParaRPr sz="102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401657" y="726580"/>
            <a:ext cx="555559" cy="126585"/>
          </a:xfrm>
          <a:prstGeom prst="rect">
            <a:avLst/>
          </a:prstGeom>
        </p:spPr>
        <p:txBody>
          <a:bodyPr vert="horz" wrap="square" lIns="0" tIns="8140" rIns="0" bIns="0" rtlCol="0">
            <a:spAutoFit/>
          </a:bodyPr>
          <a:lstStyle/>
          <a:p>
            <a:pPr marL="8139" defTabSz="586039">
              <a:spcBef>
                <a:spcPts val="64"/>
              </a:spcBef>
            </a:pPr>
            <a:r>
              <a:rPr sz="769" b="1" spc="-3" dirty="0">
                <a:solidFill>
                  <a:prstClr val="black"/>
                </a:solidFill>
                <a:latin typeface="Calibri"/>
                <a:cs typeface="Calibri"/>
              </a:rPr>
              <a:t>CONCEPTION</a:t>
            </a:r>
            <a:endParaRPr sz="76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890059" y="1095812"/>
            <a:ext cx="572246" cy="126585"/>
          </a:xfrm>
          <a:prstGeom prst="rect">
            <a:avLst/>
          </a:prstGeom>
        </p:spPr>
        <p:txBody>
          <a:bodyPr vert="horz" wrap="square" lIns="0" tIns="8140" rIns="0" bIns="0" rtlCol="0">
            <a:spAutoFit/>
          </a:bodyPr>
          <a:lstStyle/>
          <a:p>
            <a:pPr marL="8139" defTabSz="586039">
              <a:spcBef>
                <a:spcPts val="64"/>
              </a:spcBef>
            </a:pPr>
            <a:r>
              <a:rPr sz="769" b="1" spc="-3" dirty="0">
                <a:solidFill>
                  <a:prstClr val="black"/>
                </a:solidFill>
                <a:latin typeface="Calibri"/>
                <a:cs typeface="Calibri"/>
              </a:rPr>
              <a:t>PRODUCTION</a:t>
            </a:r>
            <a:endParaRPr sz="76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413379" y="1673103"/>
            <a:ext cx="746036" cy="126585"/>
          </a:xfrm>
          <a:prstGeom prst="rect">
            <a:avLst/>
          </a:prstGeom>
        </p:spPr>
        <p:txBody>
          <a:bodyPr vert="horz" wrap="square" lIns="0" tIns="8140" rIns="0" bIns="0" rtlCol="0">
            <a:spAutoFit/>
          </a:bodyPr>
          <a:lstStyle/>
          <a:p>
            <a:pPr marL="8139" defTabSz="586039">
              <a:spcBef>
                <a:spcPts val="64"/>
              </a:spcBef>
            </a:pPr>
            <a:r>
              <a:rPr sz="769" b="1" spc="-3" dirty="0">
                <a:solidFill>
                  <a:prstClr val="black"/>
                </a:solidFill>
                <a:latin typeface="Calibri"/>
                <a:cs typeface="Calibri"/>
              </a:rPr>
              <a:t>CONSOMMATION</a:t>
            </a:r>
            <a:endParaRPr sz="76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710643" y="2283851"/>
            <a:ext cx="194954" cy="115589"/>
          </a:xfrm>
          <a:custGeom>
            <a:avLst/>
            <a:gdLst/>
            <a:ahLst/>
            <a:cxnLst/>
            <a:rect l="l" t="t" r="r" b="b"/>
            <a:pathLst>
              <a:path w="304165" h="180339">
                <a:moveTo>
                  <a:pt x="213740" y="179958"/>
                </a:moveTo>
                <a:lnTo>
                  <a:pt x="213740" y="135000"/>
                </a:lnTo>
                <a:lnTo>
                  <a:pt x="0" y="135000"/>
                </a:lnTo>
                <a:lnTo>
                  <a:pt x="0" y="44957"/>
                </a:lnTo>
                <a:lnTo>
                  <a:pt x="213740" y="44957"/>
                </a:lnTo>
                <a:lnTo>
                  <a:pt x="213740" y="0"/>
                </a:lnTo>
                <a:lnTo>
                  <a:pt x="303783" y="90042"/>
                </a:lnTo>
                <a:lnTo>
                  <a:pt x="213740" y="179958"/>
                </a:lnTo>
                <a:close/>
              </a:path>
            </a:pathLst>
          </a:custGeom>
          <a:solidFill>
            <a:srgbClr val="5B9AD4"/>
          </a:solidFill>
        </p:spPr>
        <p:txBody>
          <a:bodyPr wrap="square" lIns="0" tIns="0" rIns="0" bIns="0" rtlCol="0"/>
          <a:lstStyle/>
          <a:p>
            <a:pPr defTabSz="586039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710643" y="2283851"/>
            <a:ext cx="194954" cy="115589"/>
          </a:xfrm>
          <a:custGeom>
            <a:avLst/>
            <a:gdLst/>
            <a:ahLst/>
            <a:cxnLst/>
            <a:rect l="l" t="t" r="r" b="b"/>
            <a:pathLst>
              <a:path w="304165" h="180339">
                <a:moveTo>
                  <a:pt x="213740" y="0"/>
                </a:moveTo>
                <a:lnTo>
                  <a:pt x="213740" y="44957"/>
                </a:lnTo>
                <a:lnTo>
                  <a:pt x="0" y="44957"/>
                </a:lnTo>
                <a:lnTo>
                  <a:pt x="0" y="135000"/>
                </a:lnTo>
                <a:lnTo>
                  <a:pt x="213740" y="135000"/>
                </a:lnTo>
                <a:lnTo>
                  <a:pt x="213740" y="179958"/>
                </a:lnTo>
                <a:lnTo>
                  <a:pt x="303783" y="90042"/>
                </a:lnTo>
                <a:lnTo>
                  <a:pt x="213740" y="0"/>
                </a:lnTo>
                <a:close/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586039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696234" y="2312666"/>
            <a:ext cx="0" cy="57794"/>
          </a:xfrm>
          <a:custGeom>
            <a:avLst/>
            <a:gdLst/>
            <a:ahLst/>
            <a:cxnLst/>
            <a:rect l="l" t="t" r="r" b="b"/>
            <a:pathLst>
              <a:path h="90170">
                <a:moveTo>
                  <a:pt x="0" y="0"/>
                </a:moveTo>
                <a:lnTo>
                  <a:pt x="0" y="90043"/>
                </a:lnTo>
              </a:path>
            </a:pathLst>
          </a:custGeom>
          <a:ln w="22606">
            <a:solidFill>
              <a:srgbClr val="5B9AD4"/>
            </a:solidFill>
          </a:ln>
        </p:spPr>
        <p:txBody>
          <a:bodyPr wrap="square" lIns="0" tIns="0" rIns="0" bIns="0" rtlCol="0"/>
          <a:lstStyle/>
          <a:p>
            <a:pPr defTabSz="586039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680849" y="2304526"/>
            <a:ext cx="30932" cy="74075"/>
          </a:xfrm>
          <a:custGeom>
            <a:avLst/>
            <a:gdLst/>
            <a:ahLst/>
            <a:cxnLst/>
            <a:rect l="l" t="t" r="r" b="b"/>
            <a:pathLst>
              <a:path w="48259" h="115570">
                <a:moveTo>
                  <a:pt x="0" y="115443"/>
                </a:moveTo>
                <a:lnTo>
                  <a:pt x="48006" y="115443"/>
                </a:lnTo>
                <a:lnTo>
                  <a:pt x="48006" y="0"/>
                </a:lnTo>
                <a:lnTo>
                  <a:pt x="0" y="0"/>
                </a:lnTo>
                <a:lnTo>
                  <a:pt x="0" y="1154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586039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678204" y="2312666"/>
            <a:ext cx="0" cy="57794"/>
          </a:xfrm>
          <a:custGeom>
            <a:avLst/>
            <a:gdLst/>
            <a:ahLst/>
            <a:cxnLst/>
            <a:rect l="l" t="t" r="r" b="b"/>
            <a:pathLst>
              <a:path h="90170">
                <a:moveTo>
                  <a:pt x="0" y="0"/>
                </a:moveTo>
                <a:lnTo>
                  <a:pt x="0" y="90043"/>
                </a:lnTo>
              </a:path>
            </a:pathLst>
          </a:custGeom>
          <a:ln w="11302">
            <a:solidFill>
              <a:srgbClr val="5B9AD4"/>
            </a:solidFill>
          </a:ln>
        </p:spPr>
        <p:txBody>
          <a:bodyPr wrap="square" lIns="0" tIns="0" rIns="0" bIns="0" rtlCol="0"/>
          <a:lstStyle/>
          <a:p>
            <a:pPr defTabSz="586039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666442" y="2304526"/>
            <a:ext cx="23606" cy="74075"/>
          </a:xfrm>
          <a:custGeom>
            <a:avLst/>
            <a:gdLst/>
            <a:ahLst/>
            <a:cxnLst/>
            <a:rect l="l" t="t" r="r" b="b"/>
            <a:pathLst>
              <a:path w="36829" h="115570">
                <a:moveTo>
                  <a:pt x="0" y="115443"/>
                </a:moveTo>
                <a:lnTo>
                  <a:pt x="36702" y="115443"/>
                </a:lnTo>
                <a:lnTo>
                  <a:pt x="36702" y="0"/>
                </a:lnTo>
                <a:lnTo>
                  <a:pt x="0" y="0"/>
                </a:lnTo>
                <a:lnTo>
                  <a:pt x="0" y="1154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586039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9654731" y="922510"/>
            <a:ext cx="161580" cy="507940"/>
          </a:xfrm>
          <a:custGeom>
            <a:avLst/>
            <a:gdLst/>
            <a:ahLst/>
            <a:cxnLst/>
            <a:rect l="l" t="t" r="r" b="b"/>
            <a:pathLst>
              <a:path w="252094" h="792480">
                <a:moveTo>
                  <a:pt x="0" y="0"/>
                </a:moveTo>
                <a:lnTo>
                  <a:pt x="49046" y="5173"/>
                </a:lnTo>
                <a:lnTo>
                  <a:pt x="89091" y="19288"/>
                </a:lnTo>
                <a:lnTo>
                  <a:pt x="116086" y="40237"/>
                </a:lnTo>
                <a:lnTo>
                  <a:pt x="125984" y="65912"/>
                </a:lnTo>
                <a:lnTo>
                  <a:pt x="125984" y="329945"/>
                </a:lnTo>
                <a:lnTo>
                  <a:pt x="135902" y="355640"/>
                </a:lnTo>
                <a:lnTo>
                  <a:pt x="162941" y="376633"/>
                </a:lnTo>
                <a:lnTo>
                  <a:pt x="203030" y="390791"/>
                </a:lnTo>
                <a:lnTo>
                  <a:pt x="252095" y="395984"/>
                </a:lnTo>
                <a:lnTo>
                  <a:pt x="203030" y="401158"/>
                </a:lnTo>
                <a:lnTo>
                  <a:pt x="162941" y="415273"/>
                </a:lnTo>
                <a:lnTo>
                  <a:pt x="135902" y="436222"/>
                </a:lnTo>
                <a:lnTo>
                  <a:pt x="125984" y="461897"/>
                </a:lnTo>
                <a:lnTo>
                  <a:pt x="125984" y="725930"/>
                </a:lnTo>
                <a:lnTo>
                  <a:pt x="116086" y="751625"/>
                </a:lnTo>
                <a:lnTo>
                  <a:pt x="89091" y="772618"/>
                </a:lnTo>
                <a:lnTo>
                  <a:pt x="49046" y="786776"/>
                </a:lnTo>
                <a:lnTo>
                  <a:pt x="0" y="791970"/>
                </a:lnTo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586039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065788" y="601883"/>
            <a:ext cx="145788" cy="145763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86039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679048" y="2076605"/>
            <a:ext cx="156614" cy="149858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86039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809455" y="1320233"/>
            <a:ext cx="677660" cy="173383"/>
          </a:xfrm>
          <a:custGeom>
            <a:avLst/>
            <a:gdLst/>
            <a:ahLst/>
            <a:cxnLst/>
            <a:rect l="l" t="t" r="r" b="b"/>
            <a:pathLst>
              <a:path w="1057275" h="270510">
                <a:moveTo>
                  <a:pt x="0" y="0"/>
                </a:moveTo>
                <a:lnTo>
                  <a:pt x="1056890" y="0"/>
                </a:lnTo>
                <a:lnTo>
                  <a:pt x="1056890" y="270255"/>
                </a:lnTo>
                <a:lnTo>
                  <a:pt x="0" y="27025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586039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5420527" y="292552"/>
            <a:ext cx="1175014" cy="1383222"/>
          </a:xfrm>
          <a:prstGeom prst="rect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86039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5420527" y="292553"/>
            <a:ext cx="1175018" cy="1383403"/>
          </a:xfrm>
          <a:custGeom>
            <a:avLst/>
            <a:gdLst/>
            <a:ahLst/>
            <a:cxnLst/>
            <a:rect l="l" t="t" r="r" b="b"/>
            <a:pathLst>
              <a:path w="1833245" h="2158365">
                <a:moveTo>
                  <a:pt x="0" y="0"/>
                </a:moveTo>
                <a:lnTo>
                  <a:pt x="0" y="2158105"/>
                </a:lnTo>
                <a:lnTo>
                  <a:pt x="1833240" y="2158105"/>
                </a:lnTo>
                <a:lnTo>
                  <a:pt x="1833240" y="0"/>
                </a:lnTo>
                <a:lnTo>
                  <a:pt x="0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586039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250230" y="1989751"/>
            <a:ext cx="428817" cy="260806"/>
          </a:xfrm>
          <a:prstGeom prst="rect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86039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3161341" y="2129434"/>
            <a:ext cx="229549" cy="260806"/>
          </a:xfrm>
          <a:prstGeom prst="rect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86039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3233624" y="2129434"/>
            <a:ext cx="186570" cy="260806"/>
          </a:xfrm>
          <a:prstGeom prst="rect">
            <a:avLst/>
          </a:prstGeom>
          <a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86039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3262929" y="2129434"/>
            <a:ext cx="479611" cy="260806"/>
          </a:xfrm>
          <a:prstGeom prst="rect">
            <a:avLst/>
          </a:prstGeom>
          <a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86039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229555" y="2017183"/>
            <a:ext cx="441598" cy="286958"/>
          </a:xfrm>
          <a:prstGeom prst="rect">
            <a:avLst/>
          </a:prstGeom>
        </p:spPr>
        <p:txBody>
          <a:bodyPr vert="horz" wrap="square" lIns="0" tIns="5291" rIns="0" bIns="0" rtlCol="0">
            <a:spAutoFit/>
          </a:bodyPr>
          <a:lstStyle/>
          <a:p>
            <a:pPr marL="8139" marR="3256" indent="88720" defTabSz="586039">
              <a:lnSpc>
                <a:spcPct val="102099"/>
              </a:lnSpc>
              <a:spcBef>
                <a:spcPts val="42"/>
              </a:spcBef>
            </a:pPr>
            <a:r>
              <a:rPr sz="897" b="1" spc="-10" dirty="0">
                <a:solidFill>
                  <a:prstClr val="black"/>
                </a:solidFill>
                <a:latin typeface="Calibri"/>
                <a:cs typeface="Calibri"/>
              </a:rPr>
              <a:t>COTE  </a:t>
            </a:r>
            <a:r>
              <a:rPr sz="897" b="1" dirty="0">
                <a:solidFill>
                  <a:prstClr val="black"/>
                </a:solidFill>
                <a:latin typeface="Calibri"/>
                <a:cs typeface="Calibri"/>
              </a:rPr>
              <a:t>D</a:t>
            </a:r>
            <a:r>
              <a:rPr sz="897" b="1" spc="-3" dirty="0">
                <a:solidFill>
                  <a:prstClr val="black"/>
                </a:solidFill>
                <a:latin typeface="Calibri"/>
                <a:cs typeface="Calibri"/>
              </a:rPr>
              <a:t>’I</a:t>
            </a:r>
            <a:r>
              <a:rPr sz="897" b="1" spc="-19" dirty="0">
                <a:solidFill>
                  <a:prstClr val="black"/>
                </a:solidFill>
                <a:latin typeface="Calibri"/>
                <a:cs typeface="Calibri"/>
              </a:rPr>
              <a:t>V</a:t>
            </a:r>
            <a:r>
              <a:rPr sz="897" b="1" spc="-3" dirty="0">
                <a:solidFill>
                  <a:prstClr val="black"/>
                </a:solidFill>
                <a:latin typeface="Calibri"/>
                <a:cs typeface="Calibri"/>
              </a:rPr>
              <a:t>OI</a:t>
            </a:r>
            <a:r>
              <a:rPr sz="897" b="1" dirty="0">
                <a:solidFill>
                  <a:prstClr val="black"/>
                </a:solidFill>
                <a:latin typeface="Calibri"/>
                <a:cs typeface="Calibri"/>
              </a:rPr>
              <a:t>RE</a:t>
            </a:r>
            <a:endParaRPr sz="89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3585275" y="2129434"/>
            <a:ext cx="225642" cy="260806"/>
          </a:xfrm>
          <a:prstGeom prst="rect">
            <a:avLst/>
          </a:prstGeom>
          <a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86039"/>
            <a:endParaRPr sz="1154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651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36338" y="1241688"/>
            <a:ext cx="2632429" cy="436227"/>
          </a:xfrm>
          <a:prstGeom prst="rect">
            <a:avLst/>
          </a:prstGeom>
        </p:spPr>
        <p:txBody>
          <a:bodyPr vert="horz" wrap="square" lIns="0" tIns="87965" rIns="0" bIns="0" rtlCol="0">
            <a:spAutoFit/>
          </a:bodyPr>
          <a:lstStyle/>
          <a:p>
            <a:pPr marL="1674918" defTabSz="586405">
              <a:spcBef>
                <a:spcPts val="693"/>
              </a:spcBef>
            </a:pPr>
            <a:r>
              <a:rPr sz="1154" b="1" u="heavy" spc="-6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Géo‐reporter(s)</a:t>
            </a:r>
            <a:endParaRPr sz="1154">
              <a:solidFill>
                <a:prstClr val="black"/>
              </a:solidFill>
              <a:latin typeface="Calibri"/>
              <a:cs typeface="Calibri"/>
            </a:endParaRPr>
          </a:p>
          <a:p>
            <a:pPr marL="8145" defTabSz="586405">
              <a:spcBef>
                <a:spcPts val="420"/>
              </a:spcBef>
            </a:pP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Travail individuel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à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travers le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monde: 1h20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36338" y="2210523"/>
            <a:ext cx="54164" cy="282402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 defTabSz="586405">
              <a:spcBef>
                <a:spcPts val="64"/>
              </a:spcBef>
            </a:pPr>
            <a:r>
              <a:rPr sz="641" dirty="0">
                <a:solidFill>
                  <a:prstClr val="black"/>
                </a:solidFill>
                <a:latin typeface="Symbol"/>
                <a:cs typeface="Symbol"/>
              </a:rPr>
              <a:t></a:t>
            </a:r>
            <a:endParaRPr sz="641">
              <a:solidFill>
                <a:prstClr val="black"/>
              </a:solidFill>
              <a:latin typeface="Symbol"/>
              <a:cs typeface="Symbol"/>
            </a:endParaRPr>
          </a:p>
          <a:p>
            <a:pPr marL="8145" defTabSz="586405">
              <a:spcBef>
                <a:spcPts val="555"/>
              </a:spcBef>
            </a:pPr>
            <a:r>
              <a:rPr sz="641" dirty="0">
                <a:solidFill>
                  <a:prstClr val="black"/>
                </a:solidFill>
                <a:latin typeface="Symbol"/>
                <a:cs typeface="Symbol"/>
              </a:rPr>
              <a:t></a:t>
            </a:r>
            <a:endParaRPr sz="641">
              <a:solidFill>
                <a:prstClr val="black"/>
              </a:solidFill>
              <a:latin typeface="Symbol"/>
              <a:cs typeface="Symbo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36338" y="1907045"/>
            <a:ext cx="4188511" cy="586840"/>
          </a:xfrm>
          <a:prstGeom prst="rect">
            <a:avLst/>
          </a:prstGeom>
        </p:spPr>
        <p:txBody>
          <a:bodyPr vert="horz" wrap="square" lIns="0" tIns="6109" rIns="0" bIns="0" rtlCol="0">
            <a:spAutoFit/>
          </a:bodyPr>
          <a:lstStyle/>
          <a:p>
            <a:pPr marL="238634" marR="3258" indent="-230897" defTabSz="586405">
              <a:lnSpc>
                <a:spcPct val="101699"/>
              </a:lnSpc>
              <a:spcBef>
                <a:spcPts val="48"/>
              </a:spcBef>
              <a:buSzPct val="83333"/>
              <a:buFont typeface="Symbol"/>
              <a:buChar char=""/>
              <a:tabLst>
                <a:tab pos="238634" algn="l"/>
                <a:tab pos="239041" algn="l"/>
              </a:tabLst>
            </a:pP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Suivre le parcours mondial qui passe par les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tables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continentales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pour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récolter les </a:t>
            </a:r>
            <a:r>
              <a:rPr sz="770" i="1" spc="-6" dirty="0">
                <a:solidFill>
                  <a:prstClr val="black"/>
                </a:solidFill>
                <a:latin typeface="Calibri"/>
                <a:cs typeface="Calibri"/>
              </a:rPr>
              <a:t>informations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dans 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les documents (papier ou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vidéo) à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l’aide des </a:t>
            </a:r>
            <a:r>
              <a:rPr sz="770" i="1" spc="-6" dirty="0">
                <a:solidFill>
                  <a:prstClr val="black"/>
                </a:solidFill>
                <a:latin typeface="Calibri"/>
                <a:cs typeface="Calibri"/>
              </a:rPr>
              <a:t>indications</a:t>
            </a:r>
            <a:r>
              <a:rPr sz="770" i="1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proposées.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marL="238634" marR="1353618" defTabSz="586405">
              <a:lnSpc>
                <a:spcPct val="143300"/>
              </a:lnSpc>
            </a:pP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Compléter la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carte de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synthèse </a:t>
            </a:r>
            <a:r>
              <a:rPr sz="770" i="1" spc="3" dirty="0">
                <a:solidFill>
                  <a:prstClr val="black"/>
                </a:solidFill>
                <a:latin typeface="Calibri"/>
                <a:cs typeface="Calibri"/>
              </a:rPr>
              <a:t>et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sa légende au ﬁl des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étapes. 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Compléter la partie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«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Des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enjeux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liés au développement durable</a:t>
            </a:r>
            <a:r>
              <a:rPr sz="770" i="1" spc="-1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»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05119" y="3035438"/>
            <a:ext cx="3762126" cy="126719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 defTabSz="586405">
              <a:spcBef>
                <a:spcPts val="64"/>
              </a:spcBef>
            </a:pPr>
            <a:r>
              <a:rPr sz="770" b="1" i="1" dirty="0">
                <a:solidFill>
                  <a:prstClr val="black"/>
                </a:solidFill>
                <a:latin typeface="Calibri"/>
                <a:cs typeface="Calibri"/>
              </a:rPr>
              <a:t>Bilan de la première </a:t>
            </a:r>
            <a:r>
              <a:rPr sz="770" b="1" i="1" spc="-3" dirty="0">
                <a:solidFill>
                  <a:prstClr val="black"/>
                </a:solidFill>
                <a:latin typeface="Calibri"/>
                <a:cs typeface="Calibri"/>
              </a:rPr>
              <a:t>partie et </a:t>
            </a:r>
            <a:r>
              <a:rPr sz="770" b="1" i="1" spc="-6" dirty="0">
                <a:solidFill>
                  <a:prstClr val="black"/>
                </a:solidFill>
                <a:latin typeface="Calibri"/>
                <a:cs typeface="Calibri"/>
              </a:rPr>
              <a:t>correction </a:t>
            </a:r>
            <a:r>
              <a:rPr sz="770" b="1" i="1" dirty="0">
                <a:solidFill>
                  <a:prstClr val="black"/>
                </a:solidFill>
                <a:latin typeface="Calibri"/>
                <a:cs typeface="Calibri"/>
              </a:rPr>
              <a:t>de la </a:t>
            </a:r>
            <a:r>
              <a:rPr sz="770" b="1" i="1" spc="-3" dirty="0">
                <a:solidFill>
                  <a:prstClr val="black"/>
                </a:solidFill>
                <a:latin typeface="Calibri"/>
                <a:cs typeface="Calibri"/>
              </a:rPr>
              <a:t>carte, </a:t>
            </a:r>
            <a:r>
              <a:rPr sz="770" b="1" i="1" dirty="0">
                <a:solidFill>
                  <a:prstClr val="black"/>
                </a:solidFill>
                <a:latin typeface="Calibri"/>
                <a:cs typeface="Calibri"/>
              </a:rPr>
              <a:t>de la </a:t>
            </a:r>
            <a:r>
              <a:rPr sz="770" b="1" i="1" spc="-3" dirty="0">
                <a:solidFill>
                  <a:prstClr val="black"/>
                </a:solidFill>
                <a:latin typeface="Calibri"/>
                <a:cs typeface="Calibri"/>
              </a:rPr>
              <a:t>légende et </a:t>
            </a:r>
            <a:r>
              <a:rPr sz="770" b="1" i="1" dirty="0">
                <a:solidFill>
                  <a:prstClr val="black"/>
                </a:solidFill>
                <a:latin typeface="Calibri"/>
                <a:cs typeface="Calibri"/>
              </a:rPr>
              <a:t>des </a:t>
            </a:r>
            <a:r>
              <a:rPr sz="770" b="1" i="1" spc="-3" dirty="0">
                <a:solidFill>
                  <a:prstClr val="black"/>
                </a:solidFill>
                <a:latin typeface="Calibri"/>
                <a:cs typeface="Calibri"/>
              </a:rPr>
              <a:t>enjeux </a:t>
            </a:r>
            <a:r>
              <a:rPr sz="770" b="1" i="1" dirty="0">
                <a:solidFill>
                  <a:prstClr val="black"/>
                </a:solidFill>
                <a:latin typeface="Calibri"/>
                <a:cs typeface="Calibri"/>
              </a:rPr>
              <a:t>liés aux</a:t>
            </a:r>
            <a:r>
              <a:rPr sz="770" b="1" i="1" spc="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b="1" i="1" spc="-3" dirty="0">
                <a:solidFill>
                  <a:prstClr val="black"/>
                </a:solidFill>
                <a:latin typeface="Calibri"/>
                <a:cs typeface="Calibri"/>
              </a:rPr>
              <a:t>ODD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36338" y="3371660"/>
            <a:ext cx="4181181" cy="247902"/>
          </a:xfrm>
          <a:prstGeom prst="rect">
            <a:avLst/>
          </a:prstGeom>
        </p:spPr>
        <p:txBody>
          <a:bodyPr vert="horz" wrap="square" lIns="0" tIns="6109" rIns="0" bIns="0" rtlCol="0">
            <a:spAutoFit/>
          </a:bodyPr>
          <a:lstStyle/>
          <a:p>
            <a:pPr marL="238634" marR="3258" indent="-230897" defTabSz="586405">
              <a:lnSpc>
                <a:spcPct val="101699"/>
              </a:lnSpc>
              <a:spcBef>
                <a:spcPts val="48"/>
              </a:spcBef>
              <a:buSzPct val="83333"/>
              <a:buFont typeface="Symbol"/>
              <a:buChar char=""/>
              <a:tabLst>
                <a:tab pos="238634" algn="l"/>
                <a:tab pos="239041" algn="l"/>
              </a:tabLst>
            </a:pP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A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la ﬁn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du voyage, rédiger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le texte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«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La légende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racontée et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expliquée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» : texte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qui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a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pour but de dé- 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crire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le circuit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mondial du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produit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Nutella et </a:t>
            </a:r>
            <a:r>
              <a:rPr sz="770" i="1" spc="-6" dirty="0">
                <a:solidFill>
                  <a:prstClr val="black"/>
                </a:solidFill>
                <a:latin typeface="Calibri"/>
                <a:cs typeface="Calibri"/>
              </a:rPr>
              <a:t>d’identiﬁer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diﬀérents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enjeux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liés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à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la</a:t>
            </a:r>
            <a:r>
              <a:rPr sz="770" i="1" spc="42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mondialisation.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36338" y="3827611"/>
            <a:ext cx="1067388" cy="116305"/>
          </a:xfrm>
          <a:prstGeom prst="rect">
            <a:avLst/>
          </a:prstGeom>
        </p:spPr>
        <p:txBody>
          <a:bodyPr vert="horz" wrap="square" lIns="0" tIns="7738" rIns="0" bIns="0" rtlCol="0">
            <a:spAutoFit/>
          </a:bodyPr>
          <a:lstStyle/>
          <a:p>
            <a:pPr marL="8145" defTabSz="586405">
              <a:spcBef>
                <a:spcPts val="61"/>
              </a:spcBef>
            </a:pPr>
            <a:r>
              <a:rPr sz="705" b="1" i="1" spc="-3" dirty="0">
                <a:solidFill>
                  <a:prstClr val="black"/>
                </a:solidFill>
                <a:latin typeface="Calibri"/>
                <a:cs typeface="Calibri"/>
              </a:rPr>
              <a:t>Notions et mots clés utilisés:</a:t>
            </a:r>
            <a:endParaRPr sz="705">
              <a:solidFill>
                <a:prstClr val="black"/>
              </a:solidFill>
              <a:latin typeface="Calibri"/>
              <a:cs typeface="Calibri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6324121" y="4015959"/>
          <a:ext cx="4214982" cy="179757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833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022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009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131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85155">
                <a:tc>
                  <a:txBody>
                    <a:bodyPr/>
                    <a:lstStyle/>
                    <a:p>
                      <a:pPr marL="31750">
                        <a:lnSpc>
                          <a:spcPts val="1045"/>
                        </a:lnSpc>
                      </a:pPr>
                      <a:r>
                        <a:rPr sz="700" i="1" spc="-5" dirty="0">
                          <a:latin typeface="Calibri"/>
                          <a:cs typeface="Calibri"/>
                        </a:rPr>
                        <a:t>Acteurs (de la mondialisation); entreprise</a:t>
                      </a:r>
                      <a:r>
                        <a:rPr sz="700" i="1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i="1" spc="-10" dirty="0">
                          <a:latin typeface="Calibri"/>
                          <a:cs typeface="Calibri"/>
                        </a:rPr>
                        <a:t>multinationale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700" b="1" i="1" spc="-5" dirty="0">
                          <a:latin typeface="Calibri"/>
                          <a:cs typeface="Calibri"/>
                        </a:rPr>
                        <a:t>Capacités travaillées: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42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i="1" spc="-10" dirty="0">
                          <a:latin typeface="Calibri"/>
                          <a:cs typeface="Calibri"/>
                        </a:rPr>
                        <a:t>Décrire </a:t>
                      </a:r>
                      <a:r>
                        <a:rPr sz="700" i="1" dirty="0">
                          <a:latin typeface="Calibri"/>
                          <a:cs typeface="Calibri"/>
                        </a:rPr>
                        <a:t>le </a:t>
                      </a:r>
                      <a:r>
                        <a:rPr sz="700" i="1" spc="-5" dirty="0">
                          <a:latin typeface="Calibri"/>
                          <a:cs typeface="Calibri"/>
                        </a:rPr>
                        <a:t>circuit mondial </a:t>
                      </a:r>
                      <a:r>
                        <a:rPr sz="700" i="1" dirty="0">
                          <a:latin typeface="Calibri"/>
                          <a:cs typeface="Calibri"/>
                        </a:rPr>
                        <a:t>d’un </a:t>
                      </a:r>
                      <a:r>
                        <a:rPr sz="700" i="1" spc="-5" dirty="0">
                          <a:latin typeface="Calibri"/>
                          <a:cs typeface="Calibri"/>
                        </a:rPr>
                        <a:t>bien de la conception à sa réalisation puis à sa</a:t>
                      </a:r>
                      <a:r>
                        <a:rPr sz="700" i="1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i="1" spc="-10" dirty="0">
                          <a:latin typeface="Calibri"/>
                          <a:cs typeface="Calibri"/>
                        </a:rPr>
                        <a:t>consommation: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4661" marB="0"/>
                </a:tc>
                <a:tc>
                  <a:txBody>
                    <a:bodyPr/>
                    <a:lstStyle/>
                    <a:p>
                      <a:pPr marR="136525" algn="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i="1" dirty="0">
                          <a:latin typeface="Calibri"/>
                          <a:cs typeface="Calibri"/>
                        </a:rPr>
                        <a:t>+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466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i="1" dirty="0">
                          <a:latin typeface="Calibri"/>
                          <a:cs typeface="Calibri"/>
                        </a:rPr>
                        <a:t>=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4661" marB="0"/>
                </a:tc>
                <a:tc>
                  <a:txBody>
                    <a:bodyPr/>
                    <a:lstStyle/>
                    <a:p>
                      <a:pPr marR="24765" algn="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i="1" dirty="0">
                          <a:latin typeface="Calibri"/>
                          <a:cs typeface="Calibri"/>
                        </a:rPr>
                        <a:t>-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4661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3958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i="1" spc="-5" dirty="0">
                          <a:latin typeface="Calibri"/>
                          <a:cs typeface="Calibri"/>
                        </a:rPr>
                        <a:t>Connaître et comprendre les objectifs </a:t>
                      </a:r>
                      <a:r>
                        <a:rPr sz="700" i="1" dirty="0">
                          <a:latin typeface="Calibri"/>
                          <a:cs typeface="Calibri"/>
                        </a:rPr>
                        <a:t>du </a:t>
                      </a:r>
                      <a:r>
                        <a:rPr sz="700" i="1" spc="-5" dirty="0">
                          <a:latin typeface="Calibri"/>
                          <a:cs typeface="Calibri"/>
                        </a:rPr>
                        <a:t>développement durable </a:t>
                      </a:r>
                      <a:r>
                        <a:rPr sz="700" i="1" dirty="0">
                          <a:latin typeface="Calibri"/>
                          <a:cs typeface="Calibri"/>
                        </a:rPr>
                        <a:t>tels </a:t>
                      </a:r>
                      <a:r>
                        <a:rPr sz="700" i="1" spc="-5" dirty="0">
                          <a:latin typeface="Calibri"/>
                          <a:cs typeface="Calibri"/>
                        </a:rPr>
                        <a:t>que déﬁnis par</a:t>
                      </a:r>
                      <a:r>
                        <a:rPr sz="700" i="1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i="1" spc="-10" dirty="0">
                          <a:latin typeface="Calibri"/>
                          <a:cs typeface="Calibri"/>
                        </a:rPr>
                        <a:t>l’UNESCO: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4661" marB="0"/>
                </a:tc>
                <a:tc>
                  <a:txBody>
                    <a:bodyPr/>
                    <a:lstStyle/>
                    <a:p>
                      <a:pPr marR="137795" algn="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i="1" dirty="0">
                          <a:latin typeface="Calibri"/>
                          <a:cs typeface="Calibri"/>
                        </a:rPr>
                        <a:t>+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466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i="1" dirty="0">
                          <a:latin typeface="Calibri"/>
                          <a:cs typeface="Calibri"/>
                        </a:rPr>
                        <a:t>=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4661" marB="0"/>
                </a:tc>
                <a:tc>
                  <a:txBody>
                    <a:bodyPr/>
                    <a:lstStyle/>
                    <a:p>
                      <a:pPr marR="26034" algn="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i="1" dirty="0">
                          <a:latin typeface="Calibri"/>
                          <a:cs typeface="Calibri"/>
                        </a:rPr>
                        <a:t>-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4661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3958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b="1" i="1" spc="-5" dirty="0">
                          <a:latin typeface="Calibri"/>
                          <a:cs typeface="Calibri"/>
                        </a:rPr>
                        <a:t>Compétences: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466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6127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i="1" spc="-5" dirty="0">
                          <a:latin typeface="Calibri"/>
                          <a:cs typeface="Calibri"/>
                        </a:rPr>
                        <a:t>Compléter </a:t>
                      </a:r>
                      <a:r>
                        <a:rPr sz="700" i="1" dirty="0">
                          <a:latin typeface="Calibri"/>
                          <a:cs typeface="Calibri"/>
                        </a:rPr>
                        <a:t>une </a:t>
                      </a:r>
                      <a:r>
                        <a:rPr sz="700" i="1" spc="-5" dirty="0">
                          <a:latin typeface="Calibri"/>
                          <a:cs typeface="Calibri"/>
                        </a:rPr>
                        <a:t>carte et sa</a:t>
                      </a:r>
                      <a:r>
                        <a:rPr sz="700" i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i="1" spc="-5" dirty="0">
                          <a:latin typeface="Calibri"/>
                          <a:cs typeface="Calibri"/>
                        </a:rPr>
                        <a:t>légende: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4661" marB="0"/>
                </a:tc>
                <a:tc>
                  <a:txBody>
                    <a:bodyPr/>
                    <a:lstStyle/>
                    <a:p>
                      <a:pPr marR="135890" algn="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i="1" dirty="0">
                          <a:latin typeface="Calibri"/>
                          <a:cs typeface="Calibri"/>
                        </a:rPr>
                        <a:t>+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4661" marB="0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i="1" dirty="0">
                          <a:latin typeface="Calibri"/>
                          <a:cs typeface="Calibri"/>
                        </a:rPr>
                        <a:t>=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4661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i="1" dirty="0">
                          <a:latin typeface="Calibri"/>
                          <a:cs typeface="Calibri"/>
                        </a:rPr>
                        <a:t>-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4661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58337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700" i="1" spc="-10" dirty="0">
                          <a:latin typeface="Calibri"/>
                          <a:cs typeface="Calibri"/>
                        </a:rPr>
                        <a:t>Décrire </a:t>
                      </a:r>
                      <a:r>
                        <a:rPr sz="700" i="1" spc="-5" dirty="0">
                          <a:latin typeface="Calibri"/>
                          <a:cs typeface="Calibri"/>
                        </a:rPr>
                        <a:t>une situation</a:t>
                      </a:r>
                      <a:r>
                        <a:rPr sz="700" i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i="1" spc="-5" dirty="0">
                          <a:latin typeface="Calibri"/>
                          <a:cs typeface="Calibri"/>
                        </a:rPr>
                        <a:t>géographique: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1810" marB="0"/>
                </a:tc>
                <a:tc>
                  <a:txBody>
                    <a:bodyPr/>
                    <a:lstStyle/>
                    <a:p>
                      <a:pPr marR="136525" algn="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700" i="1" dirty="0">
                          <a:latin typeface="Calibri"/>
                          <a:cs typeface="Calibri"/>
                        </a:rPr>
                        <a:t>+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181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700" i="1" dirty="0">
                          <a:latin typeface="Calibri"/>
                          <a:cs typeface="Calibri"/>
                        </a:rPr>
                        <a:t>=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181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700" i="1" dirty="0">
                          <a:latin typeface="Calibri"/>
                          <a:cs typeface="Calibri"/>
                        </a:rPr>
                        <a:t>-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181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58091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700" i="1" spc="-5" dirty="0">
                          <a:latin typeface="Calibri"/>
                          <a:cs typeface="Calibri"/>
                        </a:rPr>
                        <a:t>Suivre </a:t>
                      </a:r>
                      <a:r>
                        <a:rPr sz="700" i="1" dirty="0">
                          <a:latin typeface="Calibri"/>
                          <a:cs typeface="Calibri"/>
                        </a:rPr>
                        <a:t>une </a:t>
                      </a:r>
                      <a:r>
                        <a:rPr sz="700" i="1" spc="-5" dirty="0">
                          <a:latin typeface="Calibri"/>
                          <a:cs typeface="Calibri"/>
                        </a:rPr>
                        <a:t>démarche d’analyse</a:t>
                      </a:r>
                      <a:r>
                        <a:rPr sz="700" i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i="1" spc="-5" dirty="0">
                          <a:latin typeface="Calibri"/>
                          <a:cs typeface="Calibri"/>
                        </a:rPr>
                        <a:t>géographique: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1810" marB="0"/>
                </a:tc>
                <a:tc>
                  <a:txBody>
                    <a:bodyPr/>
                    <a:lstStyle/>
                    <a:p>
                      <a:pPr marR="137160" algn="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700" i="1" dirty="0">
                          <a:latin typeface="Calibri"/>
                          <a:cs typeface="Calibri"/>
                        </a:rPr>
                        <a:t>+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181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700" i="1" dirty="0">
                          <a:latin typeface="Calibri"/>
                          <a:cs typeface="Calibri"/>
                        </a:rPr>
                        <a:t>=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1810" marB="0"/>
                </a:tc>
                <a:tc>
                  <a:txBody>
                    <a:bodyPr/>
                    <a:lstStyle/>
                    <a:p>
                      <a:pPr marR="24765" algn="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700" i="1" dirty="0">
                          <a:latin typeface="Calibri"/>
                          <a:cs typeface="Calibri"/>
                        </a:rPr>
                        <a:t>-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181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58091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700" i="1" spc="-10" dirty="0">
                          <a:latin typeface="Calibri"/>
                          <a:cs typeface="Calibri"/>
                        </a:rPr>
                        <a:t>Confronter </a:t>
                      </a:r>
                      <a:r>
                        <a:rPr sz="700" i="1" dirty="0">
                          <a:latin typeface="Calibri"/>
                          <a:cs typeface="Calibri"/>
                        </a:rPr>
                        <a:t>des </a:t>
                      </a:r>
                      <a:r>
                        <a:rPr sz="700" i="1" spc="-5" dirty="0">
                          <a:latin typeface="Calibri"/>
                          <a:cs typeface="Calibri"/>
                        </a:rPr>
                        <a:t>points </a:t>
                      </a:r>
                      <a:r>
                        <a:rPr sz="700" i="1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700" i="1" spc="-5" dirty="0">
                          <a:latin typeface="Calibri"/>
                          <a:cs typeface="Calibri"/>
                        </a:rPr>
                        <a:t>vue d’acteurs</a:t>
                      </a:r>
                      <a:r>
                        <a:rPr sz="700" i="1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i="1" spc="-10" dirty="0">
                          <a:latin typeface="Calibri"/>
                          <a:cs typeface="Calibri"/>
                        </a:rPr>
                        <a:t>diﬀérents: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1403" marB="0"/>
                </a:tc>
                <a:tc>
                  <a:txBody>
                    <a:bodyPr/>
                    <a:lstStyle/>
                    <a:p>
                      <a:pPr marR="137160" algn="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700" i="1" dirty="0">
                          <a:latin typeface="Calibri"/>
                          <a:cs typeface="Calibri"/>
                        </a:rPr>
                        <a:t>+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1403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700" i="1" dirty="0">
                          <a:latin typeface="Calibri"/>
                          <a:cs typeface="Calibri"/>
                        </a:rPr>
                        <a:t>=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1403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700" i="1" dirty="0">
                          <a:latin typeface="Calibri"/>
                          <a:cs typeface="Calibri"/>
                        </a:rPr>
                        <a:t>-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1403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2221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700" i="1" spc="-5" dirty="0">
                          <a:latin typeface="Calibri"/>
                          <a:cs typeface="Calibri"/>
                        </a:rPr>
                        <a:t>Rendre-compte à l’écrit à titre individuel: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31750">
                        <a:lnSpc>
                          <a:spcPts val="1275"/>
                        </a:lnSpc>
                        <a:spcBef>
                          <a:spcPts val="625"/>
                        </a:spcBef>
                      </a:pPr>
                      <a:r>
                        <a:rPr sz="700" b="1" i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Commentaires sur l’ensemble du</a:t>
                      </a:r>
                      <a:r>
                        <a:rPr sz="700" b="1" i="1" u="sng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i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travail: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1810" marB="0"/>
                </a:tc>
                <a:tc>
                  <a:txBody>
                    <a:bodyPr/>
                    <a:lstStyle/>
                    <a:p>
                      <a:pPr marR="137160" algn="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700" i="1" dirty="0">
                          <a:latin typeface="Calibri"/>
                          <a:cs typeface="Calibri"/>
                        </a:rPr>
                        <a:t>+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181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700" i="1" dirty="0">
                          <a:latin typeface="Calibri"/>
                          <a:cs typeface="Calibri"/>
                        </a:rPr>
                        <a:t>=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1810" marB="0"/>
                </a:tc>
                <a:tc>
                  <a:txBody>
                    <a:bodyPr/>
                    <a:lstStyle/>
                    <a:p>
                      <a:pPr marR="25400" algn="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700" i="1" dirty="0">
                          <a:latin typeface="Calibri"/>
                          <a:cs typeface="Calibri"/>
                        </a:rPr>
                        <a:t>-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181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1556427" y="1241689"/>
            <a:ext cx="3955852" cy="596014"/>
          </a:xfrm>
          <a:prstGeom prst="rect">
            <a:avLst/>
          </a:prstGeom>
        </p:spPr>
        <p:txBody>
          <a:bodyPr vert="horz" wrap="square" lIns="0" tIns="87965" rIns="0" bIns="0" rtlCol="0">
            <a:spAutoFit/>
          </a:bodyPr>
          <a:lstStyle/>
          <a:p>
            <a:pPr marL="659705" defTabSz="586405">
              <a:spcBef>
                <a:spcPts val="693"/>
              </a:spcBef>
            </a:pPr>
            <a:r>
              <a:rPr sz="1154" b="1" u="heavy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Expert </a:t>
            </a:r>
            <a:r>
              <a:rPr sz="1154" b="1" u="heavy" spc="-6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continental et </a:t>
            </a:r>
            <a:r>
              <a:rPr sz="1154" b="1" u="heavy" spc="-3" dirty="0" err="1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journée</a:t>
            </a:r>
            <a:r>
              <a:rPr sz="1154" b="1" u="heavy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154" b="1" u="heavy" spc="-3" dirty="0" err="1" smtClean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mondial</a:t>
            </a:r>
            <a:r>
              <a:rPr lang="fr-FR" sz="1154" b="1" u="heavy" spc="-3" dirty="0" smtClean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</a:t>
            </a:r>
            <a:r>
              <a:rPr sz="1154" b="1" u="heavy" spc="-3" dirty="0" smtClean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154" b="1" u="heavy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du</a:t>
            </a:r>
            <a:r>
              <a:rPr sz="1154" b="1" u="heavy" spc="-32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154" b="1" u="heavy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Nutella</a:t>
            </a:r>
            <a:endParaRPr sz="1154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8145" defTabSz="586405">
              <a:spcBef>
                <a:spcPts val="420"/>
              </a:spcBef>
            </a:pP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Travail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en 3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 phases:</a:t>
            </a:r>
            <a:endParaRPr sz="77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8145" defTabSz="586405">
              <a:spcBef>
                <a:spcPts val="398"/>
              </a:spcBef>
            </a:pPr>
            <a:r>
              <a:rPr sz="705" i="1" u="sng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Première phase: </a:t>
            </a:r>
            <a:r>
              <a:rPr sz="705" i="1" u="sng" spc="-6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Travail </a:t>
            </a:r>
            <a:r>
              <a:rPr sz="705" i="1" u="sng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individuel « d’expert continental »: 20</a:t>
            </a:r>
            <a:r>
              <a:rPr sz="705" i="1" u="sng" spc="26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05" i="1" u="sng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minutes</a:t>
            </a:r>
            <a:endParaRPr sz="705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56427" y="2180714"/>
            <a:ext cx="54164" cy="282402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 defTabSz="586405">
              <a:spcBef>
                <a:spcPts val="64"/>
              </a:spcBef>
            </a:pPr>
            <a:r>
              <a:rPr sz="641" dirty="0">
                <a:solidFill>
                  <a:prstClr val="black"/>
                </a:solidFill>
                <a:latin typeface="Symbol"/>
                <a:cs typeface="Symbol"/>
              </a:rPr>
              <a:t></a:t>
            </a:r>
            <a:endParaRPr sz="641">
              <a:solidFill>
                <a:prstClr val="black"/>
              </a:solidFill>
              <a:latin typeface="Symbol"/>
              <a:cs typeface="Symbol"/>
            </a:endParaRPr>
          </a:p>
          <a:p>
            <a:pPr marL="8145" defTabSz="586405">
              <a:spcBef>
                <a:spcPts val="555"/>
              </a:spcBef>
            </a:pPr>
            <a:r>
              <a:rPr sz="641" dirty="0">
                <a:solidFill>
                  <a:prstClr val="black"/>
                </a:solidFill>
                <a:latin typeface="Symbol"/>
                <a:cs typeface="Symbol"/>
              </a:rPr>
              <a:t></a:t>
            </a:r>
            <a:endParaRPr sz="641">
              <a:solidFill>
                <a:prstClr val="black"/>
              </a:solidFill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56427" y="1877234"/>
            <a:ext cx="4151452" cy="586840"/>
          </a:xfrm>
          <a:prstGeom prst="rect">
            <a:avLst/>
          </a:prstGeom>
        </p:spPr>
        <p:txBody>
          <a:bodyPr vert="horz" wrap="square" lIns="0" tIns="6109" rIns="0" bIns="0" rtlCol="0">
            <a:spAutoFit/>
          </a:bodyPr>
          <a:lstStyle/>
          <a:p>
            <a:pPr marL="238634" marR="3258" indent="-230897" defTabSz="586405">
              <a:lnSpc>
                <a:spcPct val="101699"/>
              </a:lnSpc>
              <a:spcBef>
                <a:spcPts val="48"/>
              </a:spcBef>
              <a:buSzPct val="83333"/>
              <a:buFont typeface="Symbol"/>
              <a:buChar char=""/>
              <a:tabLst>
                <a:tab pos="238634" algn="l"/>
                <a:tab pos="239041" algn="l"/>
              </a:tabLst>
            </a:pP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prendre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connaissance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de la situation du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Nutella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sur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votre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continent grâce aux documents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et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indica-  </a:t>
            </a:r>
            <a:r>
              <a:rPr sz="770" i="1" spc="-6" dirty="0">
                <a:solidFill>
                  <a:prstClr val="black"/>
                </a:solidFill>
                <a:latin typeface="Calibri"/>
                <a:cs typeface="Calibri"/>
              </a:rPr>
              <a:t>tions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proposées.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marL="238634" marR="1316560" defTabSz="586405">
              <a:lnSpc>
                <a:spcPct val="143300"/>
              </a:lnSpc>
            </a:pP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Compléter la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carte de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synthèse </a:t>
            </a:r>
            <a:r>
              <a:rPr sz="770" i="1" spc="3" dirty="0">
                <a:solidFill>
                  <a:prstClr val="black"/>
                </a:solidFill>
                <a:latin typeface="Calibri"/>
                <a:cs typeface="Calibri"/>
              </a:rPr>
              <a:t>et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sa légende au ﬁl des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étapes. 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Compléter la partie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«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Des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enjeux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liés au développement durable</a:t>
            </a:r>
            <a:r>
              <a:rPr sz="770" i="1" spc="-1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»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56426" y="2450472"/>
            <a:ext cx="4214168" cy="471150"/>
          </a:xfrm>
          <a:prstGeom prst="rect">
            <a:avLst/>
          </a:prstGeom>
        </p:spPr>
        <p:txBody>
          <a:bodyPr vert="horz" wrap="square" lIns="0" tIns="59050" rIns="0" bIns="0" rtlCol="0">
            <a:spAutoFit/>
          </a:bodyPr>
          <a:lstStyle/>
          <a:p>
            <a:pPr marL="8145" defTabSz="586405">
              <a:spcBef>
                <a:spcPts val="465"/>
              </a:spcBef>
            </a:pPr>
            <a:r>
              <a:rPr sz="770" i="1" u="sng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Deuxième phase: </a:t>
            </a:r>
            <a:r>
              <a:rPr sz="770" i="1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Rencontre </a:t>
            </a:r>
            <a:r>
              <a:rPr sz="770" i="1" u="sng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des experts continentaux </a:t>
            </a:r>
            <a:r>
              <a:rPr sz="770" i="1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à </a:t>
            </a:r>
            <a:r>
              <a:rPr sz="770" i="1" u="sng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l’occasion de la journée </a:t>
            </a:r>
            <a:r>
              <a:rPr sz="770" i="1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mondiale </a:t>
            </a:r>
            <a:r>
              <a:rPr sz="770" i="1" u="sng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du Nutella:</a:t>
            </a:r>
            <a:r>
              <a:rPr sz="770" i="1" u="sng" spc="19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70" i="1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1H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marL="238634" marR="3258" indent="-230897" defTabSz="586405">
              <a:lnSpc>
                <a:spcPct val="101699"/>
              </a:lnSpc>
              <a:spcBef>
                <a:spcPts val="382"/>
              </a:spcBef>
              <a:buSzPct val="90909"/>
              <a:buFont typeface="Symbol"/>
              <a:buChar char=""/>
              <a:tabLst>
                <a:tab pos="238634" algn="l"/>
                <a:tab pos="239041" algn="l"/>
              </a:tabLst>
            </a:pPr>
            <a:r>
              <a:rPr sz="705" i="1" spc="-3" dirty="0">
                <a:solidFill>
                  <a:prstClr val="black"/>
                </a:solidFill>
                <a:latin typeface="Calibri"/>
                <a:cs typeface="Calibri"/>
              </a:rPr>
              <a:t>Echanger les </a:t>
            </a:r>
            <a:r>
              <a:rPr sz="705" i="1" spc="-6" dirty="0">
                <a:solidFill>
                  <a:prstClr val="black"/>
                </a:solidFill>
                <a:latin typeface="Calibri"/>
                <a:cs typeface="Calibri"/>
              </a:rPr>
              <a:t>informations </a:t>
            </a:r>
            <a:r>
              <a:rPr sz="705" i="1" spc="-3" dirty="0">
                <a:solidFill>
                  <a:prstClr val="black"/>
                </a:solidFill>
                <a:latin typeface="Calibri"/>
                <a:cs typeface="Calibri"/>
              </a:rPr>
              <a:t>pour </a:t>
            </a:r>
            <a:r>
              <a:rPr sz="705" i="1" dirty="0">
                <a:solidFill>
                  <a:prstClr val="black"/>
                </a:solidFill>
                <a:latin typeface="Calibri"/>
                <a:cs typeface="Calibri"/>
              </a:rPr>
              <a:t>compléter </a:t>
            </a:r>
            <a:r>
              <a:rPr sz="705" i="1" spc="-3" dirty="0">
                <a:solidFill>
                  <a:prstClr val="black"/>
                </a:solidFill>
                <a:latin typeface="Calibri"/>
                <a:cs typeface="Calibri"/>
              </a:rPr>
              <a:t>la carte de synthèse et sa légende ainsi que la partie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« Des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enjeux  liés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au </a:t>
            </a:r>
            <a:r>
              <a:rPr sz="770" i="1" spc="-3" dirty="0">
                <a:solidFill>
                  <a:prstClr val="black"/>
                </a:solidFill>
                <a:latin typeface="Calibri"/>
                <a:cs typeface="Calibri"/>
              </a:rPr>
              <a:t>développement durable</a:t>
            </a:r>
            <a:r>
              <a:rPr sz="770" i="1" spc="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»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25208" y="3085285"/>
            <a:ext cx="3762126" cy="126719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 defTabSz="586405">
              <a:spcBef>
                <a:spcPts val="64"/>
              </a:spcBef>
            </a:pPr>
            <a:r>
              <a:rPr sz="770" b="1" i="1" dirty="0">
                <a:solidFill>
                  <a:prstClr val="black"/>
                </a:solidFill>
                <a:latin typeface="Calibri"/>
                <a:cs typeface="Calibri"/>
              </a:rPr>
              <a:t>Bilan de la première </a:t>
            </a:r>
            <a:r>
              <a:rPr sz="770" b="1" i="1" spc="-3" dirty="0">
                <a:solidFill>
                  <a:prstClr val="black"/>
                </a:solidFill>
                <a:latin typeface="Calibri"/>
                <a:cs typeface="Calibri"/>
              </a:rPr>
              <a:t>partie et </a:t>
            </a:r>
            <a:r>
              <a:rPr sz="770" b="1" i="1" spc="-6" dirty="0">
                <a:solidFill>
                  <a:prstClr val="black"/>
                </a:solidFill>
                <a:latin typeface="Calibri"/>
                <a:cs typeface="Calibri"/>
              </a:rPr>
              <a:t>correction </a:t>
            </a:r>
            <a:r>
              <a:rPr sz="770" b="1" i="1" dirty="0">
                <a:solidFill>
                  <a:prstClr val="black"/>
                </a:solidFill>
                <a:latin typeface="Calibri"/>
                <a:cs typeface="Calibri"/>
              </a:rPr>
              <a:t>de la </a:t>
            </a:r>
            <a:r>
              <a:rPr sz="770" b="1" i="1" spc="-3" dirty="0">
                <a:solidFill>
                  <a:prstClr val="black"/>
                </a:solidFill>
                <a:latin typeface="Calibri"/>
                <a:cs typeface="Calibri"/>
              </a:rPr>
              <a:t>carte, </a:t>
            </a:r>
            <a:r>
              <a:rPr sz="770" b="1" i="1" dirty="0">
                <a:solidFill>
                  <a:prstClr val="black"/>
                </a:solidFill>
                <a:latin typeface="Calibri"/>
                <a:cs typeface="Calibri"/>
              </a:rPr>
              <a:t>de la </a:t>
            </a:r>
            <a:r>
              <a:rPr sz="770" b="1" i="1" spc="-3" dirty="0">
                <a:solidFill>
                  <a:prstClr val="black"/>
                </a:solidFill>
                <a:latin typeface="Calibri"/>
                <a:cs typeface="Calibri"/>
              </a:rPr>
              <a:t>légende et </a:t>
            </a:r>
            <a:r>
              <a:rPr sz="770" b="1" i="1" dirty="0">
                <a:solidFill>
                  <a:prstClr val="black"/>
                </a:solidFill>
                <a:latin typeface="Calibri"/>
                <a:cs typeface="Calibri"/>
              </a:rPr>
              <a:t>des </a:t>
            </a:r>
            <a:r>
              <a:rPr sz="770" b="1" i="1" spc="-3" dirty="0">
                <a:solidFill>
                  <a:prstClr val="black"/>
                </a:solidFill>
                <a:latin typeface="Calibri"/>
                <a:cs typeface="Calibri"/>
              </a:rPr>
              <a:t>enjeux </a:t>
            </a:r>
            <a:r>
              <a:rPr sz="770" b="1" i="1" dirty="0">
                <a:solidFill>
                  <a:prstClr val="black"/>
                </a:solidFill>
                <a:latin typeface="Calibri"/>
                <a:cs typeface="Calibri"/>
              </a:rPr>
              <a:t>liés aux</a:t>
            </a:r>
            <a:r>
              <a:rPr sz="770" b="1" i="1" spc="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b="1" i="1" spc="-3" dirty="0">
                <a:solidFill>
                  <a:prstClr val="black"/>
                </a:solidFill>
                <a:latin typeface="Calibri"/>
                <a:cs typeface="Calibri"/>
              </a:rPr>
              <a:t>ODD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56422" y="3411734"/>
            <a:ext cx="4219055" cy="247902"/>
          </a:xfrm>
          <a:prstGeom prst="rect">
            <a:avLst/>
          </a:prstGeom>
        </p:spPr>
        <p:txBody>
          <a:bodyPr vert="horz" wrap="square" lIns="0" tIns="6109" rIns="0" bIns="0" rtlCol="0">
            <a:spAutoFit/>
          </a:bodyPr>
          <a:lstStyle/>
          <a:p>
            <a:pPr marL="8145" marR="3258" defTabSz="586405">
              <a:lnSpc>
                <a:spcPct val="101699"/>
              </a:lnSpc>
              <a:spcBef>
                <a:spcPts val="48"/>
              </a:spcBef>
            </a:pPr>
            <a:r>
              <a:rPr sz="705" i="1" u="sng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Troisième phase: </a:t>
            </a:r>
            <a:r>
              <a:rPr sz="770" i="1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rédiger </a:t>
            </a:r>
            <a:r>
              <a:rPr sz="770" i="1" u="sng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le texte </a:t>
            </a:r>
            <a:r>
              <a:rPr sz="770" i="1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« </a:t>
            </a:r>
            <a:r>
              <a:rPr sz="770" i="1" u="sng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La légende racontée </a:t>
            </a:r>
            <a:r>
              <a:rPr sz="770" i="1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et </a:t>
            </a:r>
            <a:r>
              <a:rPr sz="770" i="1" u="sng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expliquée </a:t>
            </a:r>
            <a:r>
              <a:rPr sz="770" i="1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» : </a:t>
            </a:r>
            <a:r>
              <a:rPr sz="770" i="1" u="sng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texte qui </a:t>
            </a:r>
            <a:r>
              <a:rPr sz="770" i="1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 </a:t>
            </a:r>
            <a:r>
              <a:rPr sz="770" i="1" u="sng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pour but de décrire le </a:t>
            </a:r>
            <a:r>
              <a:rPr sz="770" i="1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cir- </a:t>
            </a:r>
            <a:r>
              <a:rPr sz="770" i="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i="1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cuit mondial </a:t>
            </a:r>
            <a:r>
              <a:rPr sz="770" i="1" u="sng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du produit </a:t>
            </a:r>
            <a:r>
              <a:rPr sz="770" i="1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Nutella et </a:t>
            </a:r>
            <a:r>
              <a:rPr sz="770" i="1" u="sng" spc="-6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d’identiﬁer </a:t>
            </a:r>
            <a:r>
              <a:rPr sz="770" i="1" u="sng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diﬀérents </a:t>
            </a:r>
            <a:r>
              <a:rPr sz="770" i="1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enjeux </a:t>
            </a:r>
            <a:r>
              <a:rPr sz="770" i="1" u="sng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liés </a:t>
            </a:r>
            <a:r>
              <a:rPr sz="770" i="1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à </a:t>
            </a:r>
            <a:r>
              <a:rPr sz="770" i="1" u="sng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la</a:t>
            </a:r>
            <a:r>
              <a:rPr sz="770" i="1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70" i="1" u="sng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mondialisation.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</p:txBody>
      </p:sp>
      <p:graphicFrame>
        <p:nvGraphicFramePr>
          <p:cNvPr id="15" name="object 15"/>
          <p:cNvGraphicFramePr>
            <a:graphicFrameLocks noGrp="1"/>
          </p:cNvGraphicFramePr>
          <p:nvPr/>
        </p:nvGraphicFramePr>
        <p:xfrm>
          <a:off x="1544209" y="3887924"/>
          <a:ext cx="4214982" cy="21387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833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022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009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131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43000">
                <a:tc>
                  <a:txBody>
                    <a:bodyPr/>
                    <a:lstStyle/>
                    <a:p>
                      <a:pPr marL="31750">
                        <a:lnSpc>
                          <a:spcPts val="1045"/>
                        </a:lnSpc>
                      </a:pPr>
                      <a:r>
                        <a:rPr sz="700" b="1" i="1" spc="-5" dirty="0">
                          <a:latin typeface="Calibri"/>
                          <a:cs typeface="Calibri"/>
                        </a:rPr>
                        <a:t>Notions et mots clés</a:t>
                      </a:r>
                      <a:r>
                        <a:rPr sz="700" b="1" i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i="1" spc="-5" dirty="0">
                          <a:latin typeface="Calibri"/>
                          <a:cs typeface="Calibri"/>
                        </a:rPr>
                        <a:t>utilisés: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700" i="1" spc="-5" dirty="0">
                          <a:latin typeface="Calibri"/>
                          <a:cs typeface="Calibri"/>
                        </a:rPr>
                        <a:t>Acteurs (de la mondialisation); entreprise</a:t>
                      </a:r>
                      <a:r>
                        <a:rPr sz="700" i="1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i="1" spc="-10" dirty="0">
                          <a:latin typeface="Calibri"/>
                          <a:cs typeface="Calibri"/>
                        </a:rPr>
                        <a:t>multinationale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700" b="1" i="1" spc="-5" dirty="0">
                          <a:latin typeface="Calibri"/>
                          <a:cs typeface="Calibri"/>
                        </a:rPr>
                        <a:t>Capacités travaillées: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42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i="1" spc="-10" dirty="0">
                          <a:latin typeface="Calibri"/>
                          <a:cs typeface="Calibri"/>
                        </a:rPr>
                        <a:t>Décrire </a:t>
                      </a:r>
                      <a:r>
                        <a:rPr sz="700" i="1" dirty="0">
                          <a:latin typeface="Calibri"/>
                          <a:cs typeface="Calibri"/>
                        </a:rPr>
                        <a:t>le </a:t>
                      </a:r>
                      <a:r>
                        <a:rPr sz="700" i="1" spc="-5" dirty="0">
                          <a:latin typeface="Calibri"/>
                          <a:cs typeface="Calibri"/>
                        </a:rPr>
                        <a:t>circuit mondial </a:t>
                      </a:r>
                      <a:r>
                        <a:rPr sz="700" i="1" dirty="0">
                          <a:latin typeface="Calibri"/>
                          <a:cs typeface="Calibri"/>
                        </a:rPr>
                        <a:t>d’un </a:t>
                      </a:r>
                      <a:r>
                        <a:rPr sz="700" i="1" spc="-5" dirty="0">
                          <a:latin typeface="Calibri"/>
                          <a:cs typeface="Calibri"/>
                        </a:rPr>
                        <a:t>bien de la conception à sa réalisation puis à sa</a:t>
                      </a:r>
                      <a:r>
                        <a:rPr sz="700" i="1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i="1" spc="-10" dirty="0">
                          <a:latin typeface="Calibri"/>
                          <a:cs typeface="Calibri"/>
                        </a:rPr>
                        <a:t>consommation: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4661" marB="0"/>
                </a:tc>
                <a:tc>
                  <a:txBody>
                    <a:bodyPr/>
                    <a:lstStyle/>
                    <a:p>
                      <a:pPr marR="136525" algn="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i="1" dirty="0">
                          <a:latin typeface="Calibri"/>
                          <a:cs typeface="Calibri"/>
                        </a:rPr>
                        <a:t>+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466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i="1" dirty="0">
                          <a:latin typeface="Calibri"/>
                          <a:cs typeface="Calibri"/>
                        </a:rPr>
                        <a:t>=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4661" marB="0"/>
                </a:tc>
                <a:tc>
                  <a:txBody>
                    <a:bodyPr/>
                    <a:lstStyle/>
                    <a:p>
                      <a:pPr marR="24765" algn="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i="1" dirty="0">
                          <a:latin typeface="Calibri"/>
                          <a:cs typeface="Calibri"/>
                        </a:rPr>
                        <a:t>-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4661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3958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i="1" spc="-5" dirty="0">
                          <a:latin typeface="Calibri"/>
                          <a:cs typeface="Calibri"/>
                        </a:rPr>
                        <a:t>Connaître et comprendre les objectifs </a:t>
                      </a:r>
                      <a:r>
                        <a:rPr sz="700" i="1" dirty="0">
                          <a:latin typeface="Calibri"/>
                          <a:cs typeface="Calibri"/>
                        </a:rPr>
                        <a:t>du </a:t>
                      </a:r>
                      <a:r>
                        <a:rPr sz="700" i="1" spc="-5" dirty="0">
                          <a:latin typeface="Calibri"/>
                          <a:cs typeface="Calibri"/>
                        </a:rPr>
                        <a:t>développement durable </a:t>
                      </a:r>
                      <a:r>
                        <a:rPr sz="700" i="1" dirty="0">
                          <a:latin typeface="Calibri"/>
                          <a:cs typeface="Calibri"/>
                        </a:rPr>
                        <a:t>tels </a:t>
                      </a:r>
                      <a:r>
                        <a:rPr sz="700" i="1" spc="-5" dirty="0">
                          <a:latin typeface="Calibri"/>
                          <a:cs typeface="Calibri"/>
                        </a:rPr>
                        <a:t>que déﬁnis par</a:t>
                      </a:r>
                      <a:r>
                        <a:rPr sz="700" i="1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i="1" spc="-10" dirty="0">
                          <a:latin typeface="Calibri"/>
                          <a:cs typeface="Calibri"/>
                        </a:rPr>
                        <a:t>l’UNESCO: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4661" marB="0"/>
                </a:tc>
                <a:tc>
                  <a:txBody>
                    <a:bodyPr/>
                    <a:lstStyle/>
                    <a:p>
                      <a:pPr marR="137795" algn="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i="1" dirty="0">
                          <a:latin typeface="Calibri"/>
                          <a:cs typeface="Calibri"/>
                        </a:rPr>
                        <a:t>+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466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i="1" dirty="0">
                          <a:latin typeface="Calibri"/>
                          <a:cs typeface="Calibri"/>
                        </a:rPr>
                        <a:t>=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4661" marB="0"/>
                </a:tc>
                <a:tc>
                  <a:txBody>
                    <a:bodyPr/>
                    <a:lstStyle/>
                    <a:p>
                      <a:pPr marR="26034" algn="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i="1" dirty="0">
                          <a:latin typeface="Calibri"/>
                          <a:cs typeface="Calibri"/>
                        </a:rPr>
                        <a:t>-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4661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3958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b="1" i="1" spc="-5" dirty="0">
                          <a:latin typeface="Calibri"/>
                          <a:cs typeface="Calibri"/>
                        </a:rPr>
                        <a:t>Compétences: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466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6127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i="1" spc="-5" dirty="0">
                          <a:latin typeface="Calibri"/>
                          <a:cs typeface="Calibri"/>
                        </a:rPr>
                        <a:t>Compléter </a:t>
                      </a:r>
                      <a:r>
                        <a:rPr sz="700" i="1" dirty="0">
                          <a:latin typeface="Calibri"/>
                          <a:cs typeface="Calibri"/>
                        </a:rPr>
                        <a:t>une </a:t>
                      </a:r>
                      <a:r>
                        <a:rPr sz="700" i="1" spc="-5" dirty="0">
                          <a:latin typeface="Calibri"/>
                          <a:cs typeface="Calibri"/>
                        </a:rPr>
                        <a:t>carte et sa</a:t>
                      </a:r>
                      <a:r>
                        <a:rPr sz="700" i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i="1" spc="-5" dirty="0">
                          <a:latin typeface="Calibri"/>
                          <a:cs typeface="Calibri"/>
                        </a:rPr>
                        <a:t>légende: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4661" marB="0"/>
                </a:tc>
                <a:tc>
                  <a:txBody>
                    <a:bodyPr/>
                    <a:lstStyle/>
                    <a:p>
                      <a:pPr marR="135890" algn="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i="1" dirty="0">
                          <a:latin typeface="Calibri"/>
                          <a:cs typeface="Calibri"/>
                        </a:rPr>
                        <a:t>+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4661" marB="0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i="1" dirty="0">
                          <a:latin typeface="Calibri"/>
                          <a:cs typeface="Calibri"/>
                        </a:rPr>
                        <a:t>=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4661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i="1" dirty="0">
                          <a:latin typeface="Calibri"/>
                          <a:cs typeface="Calibri"/>
                        </a:rPr>
                        <a:t>-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4661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58337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700" i="1" spc="-10" dirty="0">
                          <a:latin typeface="Calibri"/>
                          <a:cs typeface="Calibri"/>
                        </a:rPr>
                        <a:t>Décrire </a:t>
                      </a:r>
                      <a:r>
                        <a:rPr sz="700" i="1" spc="-5" dirty="0">
                          <a:latin typeface="Calibri"/>
                          <a:cs typeface="Calibri"/>
                        </a:rPr>
                        <a:t>une situation</a:t>
                      </a:r>
                      <a:r>
                        <a:rPr sz="700" i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i="1" spc="-5" dirty="0">
                          <a:latin typeface="Calibri"/>
                          <a:cs typeface="Calibri"/>
                        </a:rPr>
                        <a:t>géographique: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1810" marB="0"/>
                </a:tc>
                <a:tc>
                  <a:txBody>
                    <a:bodyPr/>
                    <a:lstStyle/>
                    <a:p>
                      <a:pPr marR="136525" algn="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700" i="1" dirty="0">
                          <a:latin typeface="Calibri"/>
                          <a:cs typeface="Calibri"/>
                        </a:rPr>
                        <a:t>+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181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700" i="1" dirty="0">
                          <a:latin typeface="Calibri"/>
                          <a:cs typeface="Calibri"/>
                        </a:rPr>
                        <a:t>=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181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700" i="1" dirty="0">
                          <a:latin typeface="Calibri"/>
                          <a:cs typeface="Calibri"/>
                        </a:rPr>
                        <a:t>-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181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58091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700" i="1" spc="-5" dirty="0">
                          <a:latin typeface="Calibri"/>
                          <a:cs typeface="Calibri"/>
                        </a:rPr>
                        <a:t>Suivre </a:t>
                      </a:r>
                      <a:r>
                        <a:rPr sz="700" i="1" dirty="0">
                          <a:latin typeface="Calibri"/>
                          <a:cs typeface="Calibri"/>
                        </a:rPr>
                        <a:t>une </a:t>
                      </a:r>
                      <a:r>
                        <a:rPr sz="700" i="1" spc="-5" dirty="0">
                          <a:latin typeface="Calibri"/>
                          <a:cs typeface="Calibri"/>
                        </a:rPr>
                        <a:t>démarche d’analyse</a:t>
                      </a:r>
                      <a:r>
                        <a:rPr sz="700" i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i="1" spc="-5" dirty="0">
                          <a:latin typeface="Calibri"/>
                          <a:cs typeface="Calibri"/>
                        </a:rPr>
                        <a:t>géographique: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1810" marB="0"/>
                </a:tc>
                <a:tc>
                  <a:txBody>
                    <a:bodyPr/>
                    <a:lstStyle/>
                    <a:p>
                      <a:pPr marR="137160" algn="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700" i="1" dirty="0">
                          <a:latin typeface="Calibri"/>
                          <a:cs typeface="Calibri"/>
                        </a:rPr>
                        <a:t>+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181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700" i="1" dirty="0">
                          <a:latin typeface="Calibri"/>
                          <a:cs typeface="Calibri"/>
                        </a:rPr>
                        <a:t>=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1810" marB="0"/>
                </a:tc>
                <a:tc>
                  <a:txBody>
                    <a:bodyPr/>
                    <a:lstStyle/>
                    <a:p>
                      <a:pPr marR="24765" algn="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700" i="1" dirty="0">
                          <a:latin typeface="Calibri"/>
                          <a:cs typeface="Calibri"/>
                        </a:rPr>
                        <a:t>-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181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58091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700" i="1" spc="-10" dirty="0">
                          <a:latin typeface="Calibri"/>
                          <a:cs typeface="Calibri"/>
                        </a:rPr>
                        <a:t>Confronter </a:t>
                      </a:r>
                      <a:r>
                        <a:rPr sz="700" i="1" dirty="0">
                          <a:latin typeface="Calibri"/>
                          <a:cs typeface="Calibri"/>
                        </a:rPr>
                        <a:t>des </a:t>
                      </a:r>
                      <a:r>
                        <a:rPr sz="700" i="1" spc="-5" dirty="0">
                          <a:latin typeface="Calibri"/>
                          <a:cs typeface="Calibri"/>
                        </a:rPr>
                        <a:t>points </a:t>
                      </a:r>
                      <a:r>
                        <a:rPr sz="700" i="1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700" i="1" spc="-5" dirty="0">
                          <a:latin typeface="Calibri"/>
                          <a:cs typeface="Calibri"/>
                        </a:rPr>
                        <a:t>vue d’acteurs</a:t>
                      </a:r>
                      <a:r>
                        <a:rPr sz="700" i="1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i="1" spc="-10" dirty="0">
                          <a:latin typeface="Calibri"/>
                          <a:cs typeface="Calibri"/>
                        </a:rPr>
                        <a:t>diﬀérents: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1403" marB="0"/>
                </a:tc>
                <a:tc>
                  <a:txBody>
                    <a:bodyPr/>
                    <a:lstStyle/>
                    <a:p>
                      <a:pPr marR="137160" algn="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700" i="1" dirty="0">
                          <a:latin typeface="Calibri"/>
                          <a:cs typeface="Calibri"/>
                        </a:rPr>
                        <a:t>+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1403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700" i="1" dirty="0">
                          <a:latin typeface="Calibri"/>
                          <a:cs typeface="Calibri"/>
                        </a:rPr>
                        <a:t>=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1403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700" i="1" dirty="0">
                          <a:latin typeface="Calibri"/>
                          <a:cs typeface="Calibri"/>
                        </a:rPr>
                        <a:t>-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1403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58337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700" i="1" spc="-10" dirty="0">
                          <a:latin typeface="Calibri"/>
                          <a:cs typeface="Calibri"/>
                        </a:rPr>
                        <a:t>Collaborer </a:t>
                      </a:r>
                      <a:r>
                        <a:rPr sz="700" i="1" spc="-5" dirty="0">
                          <a:latin typeface="Calibri"/>
                          <a:cs typeface="Calibri"/>
                        </a:rPr>
                        <a:t>et échanger : </a:t>
                      </a:r>
                      <a:r>
                        <a:rPr sz="700" i="1" spc="-10" dirty="0">
                          <a:latin typeface="Calibri"/>
                          <a:cs typeface="Calibri"/>
                        </a:rPr>
                        <a:t>s’impliquer </a:t>
                      </a:r>
                      <a:r>
                        <a:rPr sz="700" i="1" dirty="0">
                          <a:latin typeface="Calibri"/>
                          <a:cs typeface="Calibri"/>
                        </a:rPr>
                        <a:t>dans des</a:t>
                      </a:r>
                      <a:r>
                        <a:rPr sz="700" i="1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i="1" spc="-5" dirty="0">
                          <a:latin typeface="Calibri"/>
                          <a:cs typeface="Calibri"/>
                        </a:rPr>
                        <a:t>échanges: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1810" marB="0"/>
                </a:tc>
                <a:tc>
                  <a:txBody>
                    <a:bodyPr/>
                    <a:lstStyle/>
                    <a:p>
                      <a:pPr marR="135890" algn="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700" i="1" dirty="0">
                          <a:latin typeface="Calibri"/>
                          <a:cs typeface="Calibri"/>
                        </a:rPr>
                        <a:t>+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1810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700" i="1" dirty="0">
                          <a:latin typeface="Calibri"/>
                          <a:cs typeface="Calibri"/>
                        </a:rPr>
                        <a:t>=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181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700" i="1" dirty="0">
                          <a:latin typeface="Calibri"/>
                          <a:cs typeface="Calibri"/>
                        </a:rPr>
                        <a:t>-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181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82221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700" i="1" spc="-5" dirty="0">
                          <a:latin typeface="Calibri"/>
                          <a:cs typeface="Calibri"/>
                        </a:rPr>
                        <a:t>Rendre-compte à l’écrit à titre individuel: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31750">
                        <a:lnSpc>
                          <a:spcPts val="1275"/>
                        </a:lnSpc>
                        <a:spcBef>
                          <a:spcPts val="625"/>
                        </a:spcBef>
                      </a:pPr>
                      <a:r>
                        <a:rPr sz="700" b="1" i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Commentaires sur l’ensemble du</a:t>
                      </a:r>
                      <a:r>
                        <a:rPr sz="700" b="1" i="1" u="sng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i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travail: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1810" marB="0"/>
                </a:tc>
                <a:tc>
                  <a:txBody>
                    <a:bodyPr/>
                    <a:lstStyle/>
                    <a:p>
                      <a:pPr marR="137160" algn="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700" i="1" dirty="0">
                          <a:latin typeface="Calibri"/>
                          <a:cs typeface="Calibri"/>
                        </a:rPr>
                        <a:t>+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181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700" i="1" dirty="0">
                          <a:latin typeface="Calibri"/>
                          <a:cs typeface="Calibri"/>
                        </a:rPr>
                        <a:t>=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1810" marB="0"/>
                </a:tc>
                <a:tc>
                  <a:txBody>
                    <a:bodyPr/>
                    <a:lstStyle/>
                    <a:p>
                      <a:pPr marR="25400" algn="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700" i="1" dirty="0">
                          <a:latin typeface="Calibri"/>
                          <a:cs typeface="Calibri"/>
                        </a:rPr>
                        <a:t>-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181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16" name="object 16"/>
          <p:cNvSpPr/>
          <p:nvPr/>
        </p:nvSpPr>
        <p:spPr>
          <a:xfrm>
            <a:off x="1538671" y="498467"/>
            <a:ext cx="1716292" cy="734995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975348" y="511888"/>
            <a:ext cx="1664244" cy="713246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44209" y="306085"/>
            <a:ext cx="235387" cy="126719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 defTabSz="586405">
              <a:spcBef>
                <a:spcPts val="64"/>
              </a:spcBef>
            </a:pP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m: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157152" y="306085"/>
            <a:ext cx="2587633" cy="752595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 defTabSz="586405">
              <a:spcBef>
                <a:spcPts val="64"/>
              </a:spcBef>
              <a:tabLst>
                <a:tab pos="1620757" algn="l"/>
              </a:tabLst>
            </a:pP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Prénom:	Classe: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defTabSz="586405">
              <a:spcBef>
                <a:spcPts val="22"/>
              </a:spcBef>
            </a:pPr>
            <a:endParaRPr sz="96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385235" marR="3258" indent="-155560" defTabSz="586405">
              <a:lnSpc>
                <a:spcPct val="121000"/>
              </a:lnSpc>
            </a:pPr>
            <a:r>
              <a:rPr sz="1283" spc="-3" dirty="0">
                <a:solidFill>
                  <a:prstClr val="black"/>
                </a:solidFill>
                <a:latin typeface="Calibri"/>
                <a:cs typeface="Calibri"/>
              </a:rPr>
              <a:t>Sur les </a:t>
            </a:r>
            <a:r>
              <a:rPr sz="1283" spc="-6" dirty="0">
                <a:solidFill>
                  <a:prstClr val="black"/>
                </a:solidFill>
                <a:latin typeface="Calibri"/>
                <a:cs typeface="Calibri"/>
              </a:rPr>
              <a:t>traces </a:t>
            </a:r>
            <a:r>
              <a:rPr sz="1283" spc="-3" dirty="0">
                <a:solidFill>
                  <a:prstClr val="black"/>
                </a:solidFill>
                <a:latin typeface="Calibri"/>
                <a:cs typeface="Calibri"/>
              </a:rPr>
              <a:t>du n</a:t>
            </a:r>
            <a:r>
              <a:rPr sz="1283" spc="-3" dirty="0">
                <a:solidFill>
                  <a:srgbClr val="FF0000"/>
                </a:solidFill>
                <a:latin typeface="Calibri"/>
                <a:cs typeface="Calibri"/>
              </a:rPr>
              <a:t>utella</a:t>
            </a:r>
            <a:r>
              <a:rPr sz="1283" spc="-3" dirty="0">
                <a:solidFill>
                  <a:prstClr val="black"/>
                </a:solidFill>
                <a:latin typeface="Calibri"/>
                <a:cs typeface="Calibri"/>
              </a:rPr>
              <a:t>, un </a:t>
            </a:r>
            <a:r>
              <a:rPr sz="1283" spc="-6" dirty="0">
                <a:solidFill>
                  <a:prstClr val="black"/>
                </a:solidFill>
                <a:latin typeface="Calibri"/>
                <a:cs typeface="Calibri"/>
              </a:rPr>
              <a:t>produit  </a:t>
            </a:r>
            <a:r>
              <a:rPr sz="1283" spc="-6" dirty="0">
                <a:solidFill>
                  <a:srgbClr val="FF0000"/>
                </a:solidFill>
                <a:latin typeface="Calibri"/>
                <a:cs typeface="Calibri"/>
              </a:rPr>
              <a:t>symbole </a:t>
            </a:r>
            <a:r>
              <a:rPr sz="1283" spc="-3" dirty="0">
                <a:solidFill>
                  <a:srgbClr val="FF0000"/>
                </a:solidFill>
                <a:latin typeface="Calibri"/>
                <a:cs typeface="Calibri"/>
              </a:rPr>
              <a:t>de la mondialisation</a:t>
            </a:r>
            <a:r>
              <a:rPr sz="1283" spc="-13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283" spc="-3" dirty="0">
                <a:solidFill>
                  <a:prstClr val="black"/>
                </a:solidFill>
                <a:latin typeface="Calibri"/>
                <a:cs typeface="Calibri"/>
              </a:rPr>
              <a:t>?</a:t>
            </a:r>
            <a:endParaRPr sz="128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324151" y="306085"/>
            <a:ext cx="2500889" cy="752595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 defTabSz="586405">
              <a:spcBef>
                <a:spcPts val="64"/>
              </a:spcBef>
              <a:tabLst>
                <a:tab pos="1620757" algn="l"/>
              </a:tabLst>
            </a:pP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Nom:	Prénom: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defTabSz="586405">
              <a:spcBef>
                <a:spcPts val="22"/>
              </a:spcBef>
            </a:pPr>
            <a:endParaRPr sz="96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98496" marR="3258" indent="-155560" defTabSz="586405">
              <a:lnSpc>
                <a:spcPct val="121000"/>
              </a:lnSpc>
            </a:pPr>
            <a:r>
              <a:rPr sz="1283" spc="-3" dirty="0">
                <a:solidFill>
                  <a:prstClr val="black"/>
                </a:solidFill>
                <a:latin typeface="Calibri"/>
                <a:cs typeface="Calibri"/>
              </a:rPr>
              <a:t>Sur les </a:t>
            </a:r>
            <a:r>
              <a:rPr sz="1283" spc="-6" dirty="0">
                <a:solidFill>
                  <a:prstClr val="black"/>
                </a:solidFill>
                <a:latin typeface="Calibri"/>
                <a:cs typeface="Calibri"/>
              </a:rPr>
              <a:t>traces </a:t>
            </a:r>
            <a:r>
              <a:rPr sz="1283" spc="-3" dirty="0">
                <a:solidFill>
                  <a:prstClr val="black"/>
                </a:solidFill>
                <a:latin typeface="Calibri"/>
                <a:cs typeface="Calibri"/>
              </a:rPr>
              <a:t>du n</a:t>
            </a:r>
            <a:r>
              <a:rPr sz="1283" spc="-3" dirty="0">
                <a:solidFill>
                  <a:srgbClr val="FF0000"/>
                </a:solidFill>
                <a:latin typeface="Calibri"/>
                <a:cs typeface="Calibri"/>
              </a:rPr>
              <a:t>utella</a:t>
            </a:r>
            <a:r>
              <a:rPr sz="1283" spc="-3" dirty="0">
                <a:solidFill>
                  <a:prstClr val="black"/>
                </a:solidFill>
                <a:latin typeface="Calibri"/>
                <a:cs typeface="Calibri"/>
              </a:rPr>
              <a:t>, un </a:t>
            </a:r>
            <a:r>
              <a:rPr sz="1283" spc="-6" dirty="0">
                <a:solidFill>
                  <a:prstClr val="black"/>
                </a:solidFill>
                <a:latin typeface="Calibri"/>
                <a:cs typeface="Calibri"/>
              </a:rPr>
              <a:t>produit  </a:t>
            </a:r>
            <a:r>
              <a:rPr sz="1283" spc="-6" dirty="0">
                <a:solidFill>
                  <a:srgbClr val="FF0000"/>
                </a:solidFill>
                <a:latin typeface="Calibri"/>
                <a:cs typeface="Calibri"/>
              </a:rPr>
              <a:t>symbole </a:t>
            </a:r>
            <a:r>
              <a:rPr sz="1283" spc="-3" dirty="0">
                <a:solidFill>
                  <a:srgbClr val="FF0000"/>
                </a:solidFill>
                <a:latin typeface="Calibri"/>
                <a:cs typeface="Calibri"/>
              </a:rPr>
              <a:t>de la mondialisation</a:t>
            </a:r>
            <a:r>
              <a:rPr sz="1283" spc="-13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283" spc="-3" dirty="0">
                <a:solidFill>
                  <a:prstClr val="black"/>
                </a:solidFill>
                <a:latin typeface="Calibri"/>
                <a:cs typeface="Calibri"/>
              </a:rPr>
              <a:t>?</a:t>
            </a:r>
            <a:endParaRPr sz="128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550066" y="306085"/>
            <a:ext cx="289144" cy="126719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 defTabSz="586405">
              <a:spcBef>
                <a:spcPts val="64"/>
              </a:spcBef>
            </a:pP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Classe: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345016" y="678307"/>
            <a:ext cx="74932" cy="66787"/>
          </a:xfrm>
          <a:custGeom>
            <a:avLst/>
            <a:gdLst/>
            <a:ahLst/>
            <a:cxnLst/>
            <a:rect l="l" t="t" r="r" b="b"/>
            <a:pathLst>
              <a:path w="116839" h="104140">
                <a:moveTo>
                  <a:pt x="116586" y="39623"/>
                </a:moveTo>
                <a:lnTo>
                  <a:pt x="72390" y="39624"/>
                </a:lnTo>
                <a:lnTo>
                  <a:pt x="58674" y="0"/>
                </a:lnTo>
                <a:lnTo>
                  <a:pt x="44958" y="39624"/>
                </a:lnTo>
                <a:lnTo>
                  <a:pt x="0" y="39624"/>
                </a:lnTo>
                <a:lnTo>
                  <a:pt x="36576" y="64008"/>
                </a:lnTo>
                <a:lnTo>
                  <a:pt x="36576" y="94293"/>
                </a:lnTo>
                <a:lnTo>
                  <a:pt x="58674" y="79248"/>
                </a:lnTo>
                <a:lnTo>
                  <a:pt x="80772" y="94293"/>
                </a:lnTo>
                <a:lnTo>
                  <a:pt x="80772" y="64008"/>
                </a:lnTo>
                <a:lnTo>
                  <a:pt x="116586" y="39623"/>
                </a:lnTo>
                <a:close/>
              </a:path>
              <a:path w="116839" h="104140">
                <a:moveTo>
                  <a:pt x="36576" y="94293"/>
                </a:moveTo>
                <a:lnTo>
                  <a:pt x="36576" y="64008"/>
                </a:lnTo>
                <a:lnTo>
                  <a:pt x="22860" y="103632"/>
                </a:lnTo>
                <a:lnTo>
                  <a:pt x="36576" y="94293"/>
                </a:lnTo>
                <a:close/>
              </a:path>
              <a:path w="116839" h="104140">
                <a:moveTo>
                  <a:pt x="94488" y="103632"/>
                </a:moveTo>
                <a:lnTo>
                  <a:pt x="80772" y="64008"/>
                </a:lnTo>
                <a:lnTo>
                  <a:pt x="80772" y="94293"/>
                </a:lnTo>
                <a:lnTo>
                  <a:pt x="94488" y="1036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345016" y="678307"/>
            <a:ext cx="74932" cy="66787"/>
          </a:xfrm>
          <a:custGeom>
            <a:avLst/>
            <a:gdLst/>
            <a:ahLst/>
            <a:cxnLst/>
            <a:rect l="l" t="t" r="r" b="b"/>
            <a:pathLst>
              <a:path w="116839" h="104140">
                <a:moveTo>
                  <a:pt x="58674" y="0"/>
                </a:moveTo>
                <a:lnTo>
                  <a:pt x="44958" y="39624"/>
                </a:lnTo>
                <a:lnTo>
                  <a:pt x="0" y="39624"/>
                </a:lnTo>
                <a:lnTo>
                  <a:pt x="36576" y="64008"/>
                </a:lnTo>
                <a:lnTo>
                  <a:pt x="22860" y="103632"/>
                </a:lnTo>
                <a:lnTo>
                  <a:pt x="58674" y="79248"/>
                </a:lnTo>
                <a:lnTo>
                  <a:pt x="94488" y="103632"/>
                </a:lnTo>
                <a:lnTo>
                  <a:pt x="80772" y="64008"/>
                </a:lnTo>
                <a:lnTo>
                  <a:pt x="116586" y="39623"/>
                </a:lnTo>
                <a:lnTo>
                  <a:pt x="72390" y="39624"/>
                </a:lnTo>
                <a:lnTo>
                  <a:pt x="58674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886814" y="740697"/>
            <a:ext cx="82915" cy="75096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378573" y="870689"/>
            <a:ext cx="82915" cy="74607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875218" y="811556"/>
            <a:ext cx="83404" cy="75096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483805" y="703230"/>
            <a:ext cx="58643" cy="58643"/>
          </a:xfrm>
          <a:custGeom>
            <a:avLst/>
            <a:gdLst/>
            <a:ahLst/>
            <a:cxnLst/>
            <a:rect l="l" t="t" r="r" b="b"/>
            <a:pathLst>
              <a:path w="91439" h="91440">
                <a:moveTo>
                  <a:pt x="91439" y="45720"/>
                </a:moveTo>
                <a:lnTo>
                  <a:pt x="87832" y="27967"/>
                </a:lnTo>
                <a:lnTo>
                  <a:pt x="78009" y="13430"/>
                </a:lnTo>
                <a:lnTo>
                  <a:pt x="63472" y="3607"/>
                </a:lnTo>
                <a:lnTo>
                  <a:pt x="45719" y="0"/>
                </a:lnTo>
                <a:lnTo>
                  <a:pt x="27967" y="3607"/>
                </a:lnTo>
                <a:lnTo>
                  <a:pt x="13430" y="13430"/>
                </a:lnTo>
                <a:lnTo>
                  <a:pt x="3607" y="27967"/>
                </a:lnTo>
                <a:lnTo>
                  <a:pt x="0" y="45720"/>
                </a:lnTo>
                <a:lnTo>
                  <a:pt x="3607" y="63472"/>
                </a:lnTo>
                <a:lnTo>
                  <a:pt x="13430" y="78009"/>
                </a:lnTo>
                <a:lnTo>
                  <a:pt x="27967" y="87832"/>
                </a:lnTo>
                <a:lnTo>
                  <a:pt x="45719" y="91440"/>
                </a:lnTo>
                <a:lnTo>
                  <a:pt x="63472" y="87832"/>
                </a:lnTo>
                <a:lnTo>
                  <a:pt x="78009" y="78009"/>
                </a:lnTo>
                <a:lnTo>
                  <a:pt x="87832" y="63472"/>
                </a:lnTo>
                <a:lnTo>
                  <a:pt x="91439" y="45720"/>
                </a:lnTo>
                <a:close/>
              </a:path>
            </a:pathLst>
          </a:custGeom>
          <a:solidFill>
            <a:srgbClr val="5A9AD4"/>
          </a:solid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483805" y="703230"/>
            <a:ext cx="58643" cy="58643"/>
          </a:xfrm>
          <a:custGeom>
            <a:avLst/>
            <a:gdLst/>
            <a:ahLst/>
            <a:cxnLst/>
            <a:rect l="l" t="t" r="r" b="b"/>
            <a:pathLst>
              <a:path w="91439" h="91440">
                <a:moveTo>
                  <a:pt x="45719" y="0"/>
                </a:moveTo>
                <a:lnTo>
                  <a:pt x="27967" y="3607"/>
                </a:lnTo>
                <a:lnTo>
                  <a:pt x="13430" y="13430"/>
                </a:lnTo>
                <a:lnTo>
                  <a:pt x="3607" y="27967"/>
                </a:lnTo>
                <a:lnTo>
                  <a:pt x="0" y="45720"/>
                </a:lnTo>
                <a:lnTo>
                  <a:pt x="3607" y="63472"/>
                </a:lnTo>
                <a:lnTo>
                  <a:pt x="13430" y="78009"/>
                </a:lnTo>
                <a:lnTo>
                  <a:pt x="27967" y="87832"/>
                </a:lnTo>
                <a:lnTo>
                  <a:pt x="45719" y="91440"/>
                </a:lnTo>
                <a:lnTo>
                  <a:pt x="63472" y="87832"/>
                </a:lnTo>
                <a:lnTo>
                  <a:pt x="78009" y="78009"/>
                </a:lnTo>
                <a:lnTo>
                  <a:pt x="87832" y="63472"/>
                </a:lnTo>
                <a:lnTo>
                  <a:pt x="91439" y="45720"/>
                </a:lnTo>
                <a:lnTo>
                  <a:pt x="87832" y="27967"/>
                </a:lnTo>
                <a:lnTo>
                  <a:pt x="78009" y="13430"/>
                </a:lnTo>
                <a:lnTo>
                  <a:pt x="63472" y="3607"/>
                </a:lnTo>
                <a:lnTo>
                  <a:pt x="45719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483805" y="732552"/>
            <a:ext cx="58643" cy="0"/>
          </a:xfrm>
          <a:custGeom>
            <a:avLst/>
            <a:gdLst/>
            <a:ahLst/>
            <a:cxnLst/>
            <a:rect l="l" t="t" r="r" b="b"/>
            <a:pathLst>
              <a:path w="91439">
                <a:moveTo>
                  <a:pt x="0" y="0"/>
                </a:moveTo>
                <a:lnTo>
                  <a:pt x="9144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513126" y="703230"/>
            <a:ext cx="0" cy="58643"/>
          </a:xfrm>
          <a:custGeom>
            <a:avLst/>
            <a:gdLst/>
            <a:ahLst/>
            <a:cxnLst/>
            <a:rect l="l" t="t" r="r" b="b"/>
            <a:pathLst>
              <a:path h="91440">
                <a:moveTo>
                  <a:pt x="0" y="0"/>
                </a:moveTo>
                <a:lnTo>
                  <a:pt x="0" y="9144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406103" y="708606"/>
            <a:ext cx="75340" cy="29322"/>
          </a:xfrm>
          <a:custGeom>
            <a:avLst/>
            <a:gdLst/>
            <a:ahLst/>
            <a:cxnLst/>
            <a:rect l="l" t="t" r="r" b="b"/>
            <a:pathLst>
              <a:path w="117475" h="45719">
                <a:moveTo>
                  <a:pt x="87630" y="34290"/>
                </a:moveTo>
                <a:lnTo>
                  <a:pt x="87630" y="11430"/>
                </a:lnTo>
                <a:lnTo>
                  <a:pt x="0" y="11430"/>
                </a:lnTo>
                <a:lnTo>
                  <a:pt x="0" y="34290"/>
                </a:lnTo>
                <a:lnTo>
                  <a:pt x="87630" y="34290"/>
                </a:lnTo>
                <a:close/>
              </a:path>
              <a:path w="117475" h="45719">
                <a:moveTo>
                  <a:pt x="117348" y="22859"/>
                </a:moveTo>
                <a:lnTo>
                  <a:pt x="87630" y="0"/>
                </a:lnTo>
                <a:lnTo>
                  <a:pt x="87630" y="45720"/>
                </a:lnTo>
                <a:lnTo>
                  <a:pt x="117348" y="228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406103" y="708606"/>
            <a:ext cx="75340" cy="29322"/>
          </a:xfrm>
          <a:custGeom>
            <a:avLst/>
            <a:gdLst/>
            <a:ahLst/>
            <a:cxnLst/>
            <a:rect l="l" t="t" r="r" b="b"/>
            <a:pathLst>
              <a:path w="117475" h="45719">
                <a:moveTo>
                  <a:pt x="87630" y="0"/>
                </a:moveTo>
                <a:lnTo>
                  <a:pt x="87630" y="11430"/>
                </a:lnTo>
                <a:lnTo>
                  <a:pt x="0" y="11430"/>
                </a:lnTo>
                <a:lnTo>
                  <a:pt x="0" y="34290"/>
                </a:lnTo>
                <a:lnTo>
                  <a:pt x="87630" y="34290"/>
                </a:lnTo>
                <a:lnTo>
                  <a:pt x="87630" y="45720"/>
                </a:lnTo>
                <a:lnTo>
                  <a:pt x="117348" y="22859"/>
                </a:lnTo>
                <a:lnTo>
                  <a:pt x="8763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551245" y="731573"/>
            <a:ext cx="356339" cy="64345"/>
          </a:xfrm>
          <a:custGeom>
            <a:avLst/>
            <a:gdLst/>
            <a:ahLst/>
            <a:cxnLst/>
            <a:rect l="l" t="t" r="r" b="b"/>
            <a:pathLst>
              <a:path w="555625" h="100330">
                <a:moveTo>
                  <a:pt x="142494" y="0"/>
                </a:moveTo>
                <a:lnTo>
                  <a:pt x="0" y="762"/>
                </a:lnTo>
                <a:lnTo>
                  <a:pt x="134874" y="45720"/>
                </a:lnTo>
                <a:lnTo>
                  <a:pt x="137160" y="34290"/>
                </a:lnTo>
                <a:lnTo>
                  <a:pt x="140208" y="34771"/>
                </a:lnTo>
                <a:lnTo>
                  <a:pt x="140208" y="11430"/>
                </a:lnTo>
                <a:lnTo>
                  <a:pt x="142494" y="0"/>
                </a:lnTo>
                <a:close/>
              </a:path>
              <a:path w="555625" h="100330">
                <a:moveTo>
                  <a:pt x="555498" y="77724"/>
                </a:moveTo>
                <a:lnTo>
                  <a:pt x="140208" y="11430"/>
                </a:lnTo>
                <a:lnTo>
                  <a:pt x="140208" y="34771"/>
                </a:lnTo>
                <a:lnTo>
                  <a:pt x="551688" y="99822"/>
                </a:lnTo>
                <a:lnTo>
                  <a:pt x="555498" y="777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551245" y="731573"/>
            <a:ext cx="356339" cy="64345"/>
          </a:xfrm>
          <a:custGeom>
            <a:avLst/>
            <a:gdLst/>
            <a:ahLst/>
            <a:cxnLst/>
            <a:rect l="l" t="t" r="r" b="b"/>
            <a:pathLst>
              <a:path w="555625" h="100330">
                <a:moveTo>
                  <a:pt x="134874" y="45720"/>
                </a:moveTo>
                <a:lnTo>
                  <a:pt x="137160" y="34290"/>
                </a:lnTo>
                <a:lnTo>
                  <a:pt x="551688" y="99822"/>
                </a:lnTo>
                <a:lnTo>
                  <a:pt x="555498" y="77724"/>
                </a:lnTo>
                <a:lnTo>
                  <a:pt x="140208" y="11430"/>
                </a:lnTo>
                <a:lnTo>
                  <a:pt x="142494" y="0"/>
                </a:lnTo>
                <a:lnTo>
                  <a:pt x="0" y="762"/>
                </a:lnTo>
                <a:lnTo>
                  <a:pt x="134874" y="4572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428420" y="762687"/>
            <a:ext cx="74118" cy="134228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939400" y="738416"/>
            <a:ext cx="540821" cy="123802"/>
          </a:xfrm>
          <a:custGeom>
            <a:avLst/>
            <a:gdLst/>
            <a:ahLst/>
            <a:cxnLst/>
            <a:rect l="l" t="t" r="r" b="b"/>
            <a:pathLst>
              <a:path w="843280" h="193040">
                <a:moveTo>
                  <a:pt x="630174" y="58135"/>
                </a:moveTo>
                <a:lnTo>
                  <a:pt x="630174" y="34289"/>
                </a:lnTo>
                <a:lnTo>
                  <a:pt x="0" y="169925"/>
                </a:lnTo>
                <a:lnTo>
                  <a:pt x="5333" y="192785"/>
                </a:lnTo>
                <a:lnTo>
                  <a:pt x="630174" y="58135"/>
                </a:lnTo>
                <a:close/>
              </a:path>
              <a:path w="843280" h="193040">
                <a:moveTo>
                  <a:pt x="842772" y="0"/>
                </a:moveTo>
                <a:lnTo>
                  <a:pt x="627888" y="22859"/>
                </a:lnTo>
                <a:lnTo>
                  <a:pt x="630174" y="34289"/>
                </a:lnTo>
                <a:lnTo>
                  <a:pt x="630174" y="58135"/>
                </a:lnTo>
                <a:lnTo>
                  <a:pt x="634746" y="57149"/>
                </a:lnTo>
                <a:lnTo>
                  <a:pt x="637794" y="67817"/>
                </a:lnTo>
                <a:lnTo>
                  <a:pt x="8427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939400" y="738416"/>
            <a:ext cx="540821" cy="123802"/>
          </a:xfrm>
          <a:custGeom>
            <a:avLst/>
            <a:gdLst/>
            <a:ahLst/>
            <a:cxnLst/>
            <a:rect l="l" t="t" r="r" b="b"/>
            <a:pathLst>
              <a:path w="843280" h="193040">
                <a:moveTo>
                  <a:pt x="627888" y="22859"/>
                </a:moveTo>
                <a:lnTo>
                  <a:pt x="630174" y="34289"/>
                </a:lnTo>
                <a:lnTo>
                  <a:pt x="0" y="169925"/>
                </a:lnTo>
                <a:lnTo>
                  <a:pt x="5333" y="192785"/>
                </a:lnTo>
                <a:lnTo>
                  <a:pt x="634746" y="57149"/>
                </a:lnTo>
                <a:lnTo>
                  <a:pt x="637794" y="67817"/>
                </a:lnTo>
                <a:lnTo>
                  <a:pt x="842772" y="0"/>
                </a:lnTo>
                <a:lnTo>
                  <a:pt x="627888" y="22859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160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16825" y="455404"/>
            <a:ext cx="7314066" cy="3673741"/>
          </a:xfrm>
          <a:prstGeom prst="rect">
            <a:avLst/>
          </a:prstGeom>
        </p:spPr>
        <p:txBody>
          <a:bodyPr vert="horz" wrap="square" lIns="0" tIns="8552" rIns="0" bIns="0" rtlCol="0">
            <a:spAutoFit/>
          </a:bodyPr>
          <a:lstStyle/>
          <a:p>
            <a:pPr marL="8145" defTabSz="586405">
              <a:spcBef>
                <a:spcPts val="67"/>
              </a:spcBef>
            </a:pPr>
            <a:r>
              <a:rPr sz="1600" b="1" u="heavy" spc="-65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</a:t>
            </a:r>
            <a:r>
              <a:rPr sz="1600" b="1" spc="433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600" b="1" u="heavy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ctivité élève</a:t>
            </a:r>
            <a:r>
              <a:rPr sz="1600" b="1" u="heavy" spc="-1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600" b="1" u="heavy" spc="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:</a:t>
            </a:r>
            <a:endParaRPr sz="16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586405">
              <a:spcBef>
                <a:spcPts val="6"/>
              </a:spcBef>
            </a:pPr>
            <a:endParaRPr sz="16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26825" marR="1846360" indent="-122168" defTabSz="586405">
              <a:lnSpc>
                <a:spcPts val="1032"/>
              </a:lnSpc>
            </a:pPr>
            <a:r>
              <a:rPr sz="1600" dirty="0">
                <a:solidFill>
                  <a:prstClr val="black"/>
                </a:solidFill>
                <a:latin typeface="Times New Roman"/>
                <a:cs typeface="Times New Roman"/>
              </a:rPr>
              <a:t>Sur les traces du n</a:t>
            </a:r>
            <a:r>
              <a:rPr sz="1600" dirty="0">
                <a:solidFill>
                  <a:srgbClr val="FF0000"/>
                </a:solidFill>
                <a:latin typeface="Times New Roman"/>
                <a:cs typeface="Times New Roman"/>
              </a:rPr>
              <a:t>utella</a:t>
            </a:r>
            <a:r>
              <a:rPr sz="1600" dirty="0">
                <a:solidFill>
                  <a:prstClr val="black"/>
                </a:solidFill>
                <a:latin typeface="Times New Roman"/>
                <a:cs typeface="Times New Roman"/>
              </a:rPr>
              <a:t>, un </a:t>
            </a:r>
            <a:r>
              <a:rPr sz="1600" spc="-3" dirty="0">
                <a:solidFill>
                  <a:prstClr val="black"/>
                </a:solidFill>
                <a:latin typeface="Times New Roman"/>
                <a:cs typeface="Times New Roman"/>
              </a:rPr>
              <a:t>produit </a:t>
            </a:r>
            <a:r>
              <a:rPr sz="1600" spc="-3" dirty="0">
                <a:solidFill>
                  <a:srgbClr val="FF0000"/>
                </a:solidFill>
                <a:latin typeface="Times New Roman"/>
                <a:cs typeface="Times New Roman"/>
              </a:rPr>
              <a:t>symbole </a:t>
            </a:r>
            <a:r>
              <a:rPr sz="1600" spc="-6" dirty="0">
                <a:solidFill>
                  <a:srgbClr val="FF0000"/>
                </a:solidFill>
                <a:latin typeface="Times New Roman"/>
                <a:cs typeface="Times New Roman"/>
              </a:rPr>
              <a:t>de </a:t>
            </a:r>
            <a:r>
              <a:rPr sz="1600" spc="3" dirty="0">
                <a:solidFill>
                  <a:srgbClr val="FF0000"/>
                </a:solidFill>
                <a:latin typeface="Times New Roman"/>
                <a:cs typeface="Times New Roman"/>
              </a:rPr>
              <a:t>la  </a:t>
            </a:r>
            <a:r>
              <a:rPr sz="1600" dirty="0">
                <a:solidFill>
                  <a:srgbClr val="FF0000"/>
                </a:solidFill>
                <a:latin typeface="Times New Roman"/>
                <a:cs typeface="Times New Roman"/>
              </a:rPr>
              <a:t>mondialisation </a:t>
            </a:r>
            <a:r>
              <a:rPr sz="1600" dirty="0">
                <a:solidFill>
                  <a:prstClr val="black"/>
                </a:solidFill>
                <a:latin typeface="Times New Roman"/>
                <a:cs typeface="Times New Roman"/>
              </a:rPr>
              <a:t>et </a:t>
            </a:r>
            <a:r>
              <a:rPr sz="1600" spc="3" dirty="0">
                <a:solidFill>
                  <a:prstClr val="black"/>
                </a:solidFill>
                <a:latin typeface="Times New Roman"/>
                <a:cs typeface="Times New Roman"/>
              </a:rPr>
              <a:t>des </a:t>
            </a:r>
            <a:r>
              <a:rPr sz="1600" spc="-3" dirty="0">
                <a:solidFill>
                  <a:prstClr val="black"/>
                </a:solidFill>
                <a:latin typeface="Times New Roman"/>
                <a:cs typeface="Times New Roman"/>
              </a:rPr>
              <a:t>enjeux liés aux ODD</a:t>
            </a:r>
            <a:r>
              <a:rPr sz="1600" spc="-29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prstClr val="black"/>
                </a:solidFill>
                <a:latin typeface="Times New Roman"/>
                <a:cs typeface="Times New Roman"/>
              </a:rPr>
              <a:t>?</a:t>
            </a:r>
          </a:p>
          <a:p>
            <a:pPr defTabSz="586405">
              <a:spcBef>
                <a:spcPts val="22"/>
              </a:spcBef>
            </a:pPr>
            <a:endParaRPr sz="1600" u="sng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145" marR="1806860" defTabSz="586405">
              <a:lnSpc>
                <a:spcPts val="885"/>
              </a:lnSpc>
              <a:spcBef>
                <a:spcPts val="3"/>
              </a:spcBef>
            </a:pPr>
            <a:r>
              <a:rPr sz="1600" b="1" u="sng" spc="-60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</a:t>
            </a:r>
            <a:r>
              <a:rPr sz="1600" b="1" u="sng" spc="417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600" b="1" u="sng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bjectif </a:t>
            </a:r>
            <a:r>
              <a:rPr sz="1600" b="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: </a:t>
            </a:r>
            <a:endParaRPr lang="fr-FR" sz="1600" b="1" dirty="0" smtClean="0">
              <a:solidFill>
                <a:prstClr val="black"/>
              </a:solidFill>
              <a:uFill>
                <a:solidFill>
                  <a:srgbClr val="000000"/>
                </a:solidFill>
              </a:uFill>
              <a:latin typeface="Times New Roman"/>
              <a:cs typeface="Times New Roman"/>
            </a:endParaRPr>
          </a:p>
          <a:p>
            <a:pPr marL="8145" marR="1806860" defTabSz="586405">
              <a:lnSpc>
                <a:spcPts val="885"/>
              </a:lnSpc>
              <a:spcBef>
                <a:spcPts val="3"/>
              </a:spcBef>
            </a:pPr>
            <a:endParaRPr lang="fr-FR" sz="1600" b="1" spc="-3" dirty="0">
              <a:solidFill>
                <a:prstClr val="black"/>
              </a:solidFill>
              <a:uFill>
                <a:solidFill>
                  <a:srgbClr val="000000"/>
                </a:solidFill>
              </a:uFill>
              <a:latin typeface="Times New Roman"/>
              <a:cs typeface="Times New Roman"/>
            </a:endParaRPr>
          </a:p>
          <a:p>
            <a:pPr marL="8145" marR="1806860" defTabSz="586405">
              <a:lnSpc>
                <a:spcPts val="885"/>
              </a:lnSpc>
              <a:spcBef>
                <a:spcPts val="3"/>
              </a:spcBef>
            </a:pPr>
            <a:endParaRPr lang="fr-FR" sz="1600" b="1" spc="-3" dirty="0" smtClean="0">
              <a:solidFill>
                <a:prstClr val="black"/>
              </a:solidFill>
              <a:uFill>
                <a:solidFill>
                  <a:srgbClr val="000000"/>
                </a:solidFill>
              </a:uFill>
              <a:latin typeface="Times New Roman"/>
              <a:cs typeface="Times New Roman"/>
            </a:endParaRPr>
          </a:p>
          <a:p>
            <a:pPr marL="8145" marR="1806860" defTabSz="586405">
              <a:lnSpc>
                <a:spcPts val="885"/>
              </a:lnSpc>
              <a:spcBef>
                <a:spcPts val="3"/>
              </a:spcBef>
            </a:pPr>
            <a:r>
              <a:rPr lang="fr-FR" sz="1600" b="1" spc="-3" dirty="0" smtClean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</a:t>
            </a:r>
            <a:r>
              <a:rPr sz="1600" b="1" spc="-3" dirty="0" err="1" smtClean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nquêter</a:t>
            </a:r>
            <a:r>
              <a:rPr sz="1600" b="1" spc="-3" dirty="0" smtClean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sur 4 </a:t>
            </a:r>
            <a:r>
              <a:rPr sz="1600" b="1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continents </a:t>
            </a:r>
            <a:r>
              <a:rPr sz="1600" b="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pour </a:t>
            </a:r>
            <a:r>
              <a:rPr sz="1600" b="1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décrire </a:t>
            </a:r>
            <a:r>
              <a:rPr sz="1600" b="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le circuit </a:t>
            </a:r>
            <a:r>
              <a:rPr sz="1600" b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endParaRPr lang="fr-FR" sz="1600" b="1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145" marR="1806860" defTabSz="586405">
              <a:lnSpc>
                <a:spcPts val="885"/>
              </a:lnSpc>
              <a:spcBef>
                <a:spcPts val="3"/>
              </a:spcBef>
            </a:pPr>
            <a:endParaRPr lang="fr-FR" sz="1600" b="1" spc="-641" dirty="0">
              <a:solidFill>
                <a:prstClr val="black"/>
              </a:solidFill>
              <a:uFill>
                <a:solidFill>
                  <a:srgbClr val="000000"/>
                </a:solidFill>
              </a:uFill>
              <a:latin typeface="Times New Roman"/>
              <a:cs typeface="Times New Roman"/>
            </a:endParaRPr>
          </a:p>
          <a:p>
            <a:pPr marL="8145" marR="1806860" defTabSz="586405">
              <a:lnSpc>
                <a:spcPts val="885"/>
              </a:lnSpc>
              <a:spcBef>
                <a:spcPts val="3"/>
              </a:spcBef>
            </a:pPr>
            <a:r>
              <a:rPr sz="1600" b="1" spc="-641" dirty="0" smtClean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</a:t>
            </a:r>
            <a:r>
              <a:rPr sz="1600" b="1" spc="442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ondial de ce produit </a:t>
            </a:r>
            <a:r>
              <a:rPr sz="1600" b="1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(Conception, </a:t>
            </a:r>
            <a:r>
              <a:rPr sz="1600" b="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production</a:t>
            </a:r>
            <a:r>
              <a:rPr sz="1600" b="1" spc="-1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600" b="1" spc="-3" dirty="0" smtClean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et</a:t>
            </a:r>
            <a:endParaRPr lang="fr-FR" sz="1600" b="1" spc="-3" dirty="0" smtClean="0">
              <a:solidFill>
                <a:prstClr val="black"/>
              </a:solidFill>
              <a:uFill>
                <a:solidFill>
                  <a:srgbClr val="000000"/>
                </a:solidFill>
              </a:uFill>
              <a:latin typeface="Times New Roman"/>
              <a:cs typeface="Times New Roman"/>
            </a:endParaRPr>
          </a:p>
          <a:p>
            <a:pPr marL="8145" marR="1806860" defTabSz="586405">
              <a:lnSpc>
                <a:spcPts val="885"/>
              </a:lnSpc>
              <a:spcBef>
                <a:spcPts val="3"/>
              </a:spcBef>
            </a:pPr>
            <a:endParaRPr lang="fr-FR" sz="1600" b="1" spc="-3" dirty="0">
              <a:solidFill>
                <a:prstClr val="black"/>
              </a:solidFill>
              <a:uFill>
                <a:solidFill>
                  <a:srgbClr val="000000"/>
                </a:solidFill>
              </a:uFill>
              <a:latin typeface="Times New Roman"/>
              <a:cs typeface="Times New Roman"/>
            </a:endParaRPr>
          </a:p>
          <a:p>
            <a:pPr marL="8145" marR="1806860" defTabSz="586405">
              <a:lnSpc>
                <a:spcPts val="885"/>
              </a:lnSpc>
              <a:spcBef>
                <a:spcPts val="3"/>
              </a:spcBef>
            </a:pPr>
            <a:r>
              <a:rPr lang="fr-FR" sz="1600" b="1" spc="-3" dirty="0" smtClean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consommation</a:t>
            </a:r>
            <a:r>
              <a:rPr lang="fr-FR" sz="1600" b="1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) </a:t>
            </a:r>
          </a:p>
          <a:p>
            <a:pPr marL="8145" marR="1806860" defTabSz="586405">
              <a:lnSpc>
                <a:spcPts val="885"/>
              </a:lnSpc>
              <a:spcBef>
                <a:spcPts val="3"/>
              </a:spcBef>
            </a:pPr>
            <a:endParaRPr lang="fr-FR" sz="1600" b="1" spc="-3" dirty="0" smtClean="0">
              <a:solidFill>
                <a:prstClr val="black"/>
              </a:solidFill>
              <a:uFill>
                <a:solidFill>
                  <a:srgbClr val="000000"/>
                </a:solidFill>
              </a:uFill>
              <a:latin typeface="Times New Roman"/>
              <a:cs typeface="Times New Roman"/>
            </a:endParaRPr>
          </a:p>
          <a:p>
            <a:pPr marL="8145" marR="1806860" defTabSz="586405">
              <a:lnSpc>
                <a:spcPts val="885"/>
              </a:lnSpc>
              <a:spcBef>
                <a:spcPts val="3"/>
              </a:spcBef>
            </a:pPr>
            <a:endParaRPr lang="fr-FR" sz="1600" b="1" spc="-3" dirty="0">
              <a:solidFill>
                <a:prstClr val="black"/>
              </a:solidFill>
              <a:uFill>
                <a:solidFill>
                  <a:srgbClr val="000000"/>
                </a:solidFill>
              </a:uFill>
              <a:latin typeface="Times New Roman"/>
              <a:cs typeface="Times New Roman"/>
            </a:endParaRPr>
          </a:p>
          <a:p>
            <a:pPr marL="8145" marR="1806860" defTabSz="586405">
              <a:lnSpc>
                <a:spcPts val="885"/>
              </a:lnSpc>
              <a:spcBef>
                <a:spcPts val="3"/>
              </a:spcBef>
            </a:pPr>
            <a:r>
              <a:rPr lang="fr-FR" sz="1600" b="1" dirty="0" smtClean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</a:t>
            </a:r>
            <a:r>
              <a:rPr sz="1600" b="1" dirty="0" err="1" smtClean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ppréhender</a:t>
            </a:r>
            <a:r>
              <a:rPr sz="1600" b="1" dirty="0" smtClean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fr-FR" sz="1600" b="1" dirty="0" smtClean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:</a:t>
            </a:r>
          </a:p>
          <a:p>
            <a:pPr marL="8145" marR="1806860" defTabSz="586405">
              <a:lnSpc>
                <a:spcPts val="885"/>
              </a:lnSpc>
              <a:spcBef>
                <a:spcPts val="3"/>
              </a:spcBef>
            </a:pPr>
            <a:endParaRPr lang="fr-FR" sz="1600" b="1" dirty="0">
              <a:solidFill>
                <a:prstClr val="black"/>
              </a:solidFill>
              <a:uFill>
                <a:solidFill>
                  <a:srgbClr val="000000"/>
                </a:solidFill>
              </a:uFill>
              <a:latin typeface="Times New Roman"/>
              <a:cs typeface="Times New Roman"/>
            </a:endParaRPr>
          </a:p>
          <a:p>
            <a:pPr marL="8145" marR="1806860" defTabSz="586405">
              <a:lnSpc>
                <a:spcPts val="885"/>
              </a:lnSpc>
              <a:spcBef>
                <a:spcPts val="3"/>
              </a:spcBef>
            </a:pPr>
            <a:r>
              <a:rPr lang="fr-FR" sz="1600" b="1" dirty="0" smtClean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-L</a:t>
            </a:r>
            <a:r>
              <a:rPr sz="1600" b="1" dirty="0" err="1" smtClean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es</a:t>
            </a:r>
            <a:r>
              <a:rPr sz="1600" b="1" dirty="0" smtClean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600" b="1" spc="-3" dirty="0" err="1" smtClean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enjeux</a:t>
            </a:r>
            <a:r>
              <a:rPr sz="1600" b="1" spc="-3" dirty="0" smtClean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600" b="1" dirty="0" smtClean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et</a:t>
            </a:r>
            <a:r>
              <a:rPr sz="1600" b="1" spc="-13" dirty="0" smtClean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endParaRPr lang="fr-FR" sz="1600" b="1" spc="-13" dirty="0" smtClean="0">
              <a:solidFill>
                <a:prstClr val="black"/>
              </a:solidFill>
              <a:uFill>
                <a:solidFill>
                  <a:srgbClr val="000000"/>
                </a:solidFill>
              </a:uFill>
              <a:latin typeface="Times New Roman"/>
              <a:cs typeface="Times New Roman"/>
            </a:endParaRPr>
          </a:p>
          <a:p>
            <a:pPr marL="8145" marR="1806860" defTabSz="586405">
              <a:lnSpc>
                <a:spcPts val="885"/>
              </a:lnSpc>
              <a:spcBef>
                <a:spcPts val="3"/>
              </a:spcBef>
            </a:pPr>
            <a:endParaRPr lang="fr-FR" sz="1600" b="1" spc="-13" dirty="0">
              <a:solidFill>
                <a:prstClr val="black"/>
              </a:solidFill>
              <a:uFill>
                <a:solidFill>
                  <a:srgbClr val="000000"/>
                </a:solidFill>
              </a:uFill>
              <a:latin typeface="Times New Roman"/>
              <a:cs typeface="Times New Roman"/>
            </a:endParaRPr>
          </a:p>
          <a:p>
            <a:pPr marL="8145" marR="1806860" defTabSz="586405">
              <a:lnSpc>
                <a:spcPts val="885"/>
              </a:lnSpc>
              <a:spcBef>
                <a:spcPts val="3"/>
              </a:spcBef>
            </a:pPr>
            <a:r>
              <a:rPr lang="fr-FR" sz="1600" b="1" spc="-13" dirty="0" smtClean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-</a:t>
            </a:r>
            <a:r>
              <a:rPr sz="1600" b="1" dirty="0" smtClean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les</a:t>
            </a:r>
            <a:r>
              <a:rPr lang="fr-FR" sz="1600" b="1" dirty="0" smtClean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600" b="1" spc="-343" dirty="0" smtClean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</a:t>
            </a:r>
            <a:r>
              <a:rPr sz="1600" b="1" spc="157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onséquences de son </a:t>
            </a:r>
            <a:r>
              <a:rPr sz="1600" b="1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succès </a:t>
            </a:r>
            <a:r>
              <a:rPr sz="1600" b="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dans le </a:t>
            </a:r>
            <a:r>
              <a:rPr sz="1600" b="1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cadre </a:t>
            </a:r>
            <a:r>
              <a:rPr sz="1600" b="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des </a:t>
            </a:r>
            <a:r>
              <a:rPr sz="1600" b="1" spc="-3" dirty="0" err="1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objectifs</a:t>
            </a:r>
            <a:r>
              <a:rPr sz="1600" b="1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fr-FR" sz="1600" b="1" spc="-3" dirty="0" smtClean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de</a:t>
            </a:r>
            <a:r>
              <a:rPr sz="1600" b="1" spc="-3" dirty="0" smtClean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600" b="1" spc="-3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endParaRPr lang="fr-FR" sz="1600" b="1" spc="-3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145" marR="1860613" defTabSz="586405">
              <a:lnSpc>
                <a:spcPts val="885"/>
              </a:lnSpc>
              <a:spcBef>
                <a:spcPts val="42"/>
              </a:spcBef>
            </a:pPr>
            <a:endParaRPr lang="fr-FR" sz="1600" b="1" spc="-3" dirty="0">
              <a:solidFill>
                <a:prstClr val="black"/>
              </a:solidFill>
              <a:uFill>
                <a:solidFill>
                  <a:srgbClr val="000000"/>
                </a:solidFill>
              </a:uFill>
              <a:latin typeface="Times New Roman"/>
              <a:cs typeface="Times New Roman"/>
            </a:endParaRPr>
          </a:p>
          <a:p>
            <a:pPr marL="8145" marR="1860613" defTabSz="586405">
              <a:lnSpc>
                <a:spcPts val="885"/>
              </a:lnSpc>
              <a:spcBef>
                <a:spcPts val="42"/>
              </a:spcBef>
            </a:pPr>
            <a:r>
              <a:rPr sz="1600" b="1" spc="-430" dirty="0" smtClean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</a:t>
            </a:r>
            <a:r>
              <a:rPr sz="1600" b="1" spc="244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600" b="1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éveloppement</a:t>
            </a:r>
            <a:r>
              <a:rPr sz="1600" b="1" spc="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durable.</a:t>
            </a:r>
            <a:endParaRPr sz="16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586405">
              <a:spcBef>
                <a:spcPts val="32"/>
              </a:spcBef>
            </a:pPr>
            <a:endParaRPr sz="16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145" defTabSz="586405">
              <a:lnSpc>
                <a:spcPts val="904"/>
              </a:lnSpc>
            </a:pPr>
            <a:r>
              <a:rPr sz="1600" i="1" dirty="0">
                <a:solidFill>
                  <a:prstClr val="black"/>
                </a:solidFill>
                <a:latin typeface="Times New Roman"/>
                <a:cs typeface="Times New Roman"/>
              </a:rPr>
              <a:t>Travail dans une grande salle avec 5 pôles représentant les 5</a:t>
            </a:r>
            <a:r>
              <a:rPr sz="1600" i="1" spc="-3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600" i="1" dirty="0">
                <a:solidFill>
                  <a:prstClr val="black"/>
                </a:solidFill>
                <a:latin typeface="Times New Roman"/>
                <a:cs typeface="Times New Roman"/>
              </a:rPr>
              <a:t>continents.</a:t>
            </a:r>
            <a:endParaRPr sz="16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145" defTabSz="586405">
              <a:lnSpc>
                <a:spcPts val="904"/>
              </a:lnSpc>
            </a:pPr>
            <a:r>
              <a:rPr sz="1600" i="1" dirty="0">
                <a:solidFill>
                  <a:prstClr val="black"/>
                </a:solidFill>
                <a:latin typeface="Times New Roman"/>
                <a:cs typeface="Times New Roman"/>
              </a:rPr>
              <a:t>2 modes de </a:t>
            </a:r>
            <a:r>
              <a:rPr sz="1600" i="1" spc="-3" dirty="0">
                <a:solidFill>
                  <a:prstClr val="black"/>
                </a:solidFill>
                <a:latin typeface="Times New Roman"/>
                <a:cs typeface="Times New Roman"/>
              </a:rPr>
              <a:t>déroulement </a:t>
            </a:r>
            <a:r>
              <a:rPr sz="1600" i="1" dirty="0">
                <a:solidFill>
                  <a:prstClr val="black"/>
                </a:solidFill>
                <a:latin typeface="Times New Roman"/>
                <a:cs typeface="Times New Roman"/>
              </a:rPr>
              <a:t>de l’activité </a:t>
            </a:r>
            <a:r>
              <a:rPr sz="1600" i="1" spc="-6" dirty="0">
                <a:solidFill>
                  <a:prstClr val="black"/>
                </a:solidFill>
                <a:latin typeface="Times New Roman"/>
                <a:cs typeface="Times New Roman"/>
              </a:rPr>
              <a:t>(on </a:t>
            </a:r>
            <a:r>
              <a:rPr sz="1600" i="1" spc="-3" dirty="0">
                <a:solidFill>
                  <a:prstClr val="black"/>
                </a:solidFill>
                <a:latin typeface="Times New Roman"/>
                <a:cs typeface="Times New Roman"/>
              </a:rPr>
              <a:t>peut </a:t>
            </a:r>
            <a:r>
              <a:rPr sz="1600" i="1" dirty="0">
                <a:solidFill>
                  <a:prstClr val="black"/>
                </a:solidFill>
                <a:latin typeface="Times New Roman"/>
                <a:cs typeface="Times New Roman"/>
              </a:rPr>
              <a:t>aussi faire </a:t>
            </a:r>
            <a:r>
              <a:rPr sz="1600" i="1" spc="-3" dirty="0">
                <a:solidFill>
                  <a:prstClr val="black"/>
                </a:solidFill>
                <a:latin typeface="Times New Roman"/>
                <a:cs typeface="Times New Roman"/>
              </a:rPr>
              <a:t>coexister </a:t>
            </a:r>
            <a:r>
              <a:rPr sz="1600" i="1" dirty="0">
                <a:solidFill>
                  <a:prstClr val="black"/>
                </a:solidFill>
                <a:latin typeface="Times New Roman"/>
                <a:cs typeface="Times New Roman"/>
              </a:rPr>
              <a:t>les 2 en donnant le </a:t>
            </a:r>
            <a:r>
              <a:rPr sz="1600" i="1" spc="-3" dirty="0">
                <a:solidFill>
                  <a:prstClr val="black"/>
                </a:solidFill>
                <a:latin typeface="Times New Roman"/>
                <a:cs typeface="Times New Roman"/>
              </a:rPr>
              <a:t>choix </a:t>
            </a:r>
            <a:r>
              <a:rPr sz="1600" i="1" dirty="0">
                <a:solidFill>
                  <a:prstClr val="black"/>
                </a:solidFill>
                <a:latin typeface="Times New Roman"/>
                <a:cs typeface="Times New Roman"/>
              </a:rPr>
              <a:t>aux élèves…</a:t>
            </a:r>
            <a:r>
              <a:rPr sz="1600" i="1" spc="3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600" i="1" spc="3" dirty="0">
                <a:solidFill>
                  <a:prstClr val="black"/>
                </a:solidFill>
                <a:latin typeface="Times New Roman"/>
                <a:cs typeface="Times New Roman"/>
              </a:rPr>
              <a:t>?)</a:t>
            </a:r>
            <a:endParaRPr sz="16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423836"/>
              </p:ext>
            </p:extLst>
          </p:nvPr>
        </p:nvGraphicFramePr>
        <p:xfrm>
          <a:off x="67519" y="182847"/>
          <a:ext cx="3723721" cy="71134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175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061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10315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spc="-5" dirty="0">
                          <a:latin typeface="Times New Roman"/>
                          <a:cs typeface="Times New Roman"/>
                        </a:rPr>
                        <a:t>Géo-reporter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1222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57275" marR="1050925" algn="ctr">
                        <a:lnSpc>
                          <a:spcPts val="1380"/>
                        </a:lnSpc>
                        <a:spcBef>
                          <a:spcPts val="225"/>
                        </a:spcBef>
                      </a:pPr>
                      <a:r>
                        <a:rPr sz="800" b="1" dirty="0">
                          <a:latin typeface="Times New Roman"/>
                          <a:cs typeface="Times New Roman"/>
                        </a:rPr>
                        <a:t>Expert</a:t>
                      </a:r>
                      <a:r>
                        <a:rPr sz="800" b="1" spc="-1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b="1" dirty="0">
                          <a:latin typeface="Times New Roman"/>
                          <a:cs typeface="Times New Roman"/>
                        </a:rPr>
                        <a:t>continental  et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345"/>
                        </a:lnSpc>
                      </a:pPr>
                      <a:r>
                        <a:rPr sz="800" b="1" dirty="0">
                          <a:latin typeface="Times New Roman"/>
                          <a:cs typeface="Times New Roman"/>
                        </a:rPr>
                        <a:t>Journée </a:t>
                      </a:r>
                      <a:r>
                        <a:rPr sz="800" b="1" spc="-5" dirty="0">
                          <a:latin typeface="Times New Roman"/>
                          <a:cs typeface="Times New Roman"/>
                        </a:rPr>
                        <a:t>mondiale </a:t>
                      </a:r>
                      <a:r>
                        <a:rPr sz="800" b="1" dirty="0">
                          <a:latin typeface="Times New Roman"/>
                          <a:cs typeface="Times New Roman"/>
                        </a:rPr>
                        <a:t>du</a:t>
                      </a:r>
                      <a:r>
                        <a:rPr sz="80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b="1" spc="-5" dirty="0">
                          <a:latin typeface="Times New Roman"/>
                          <a:cs typeface="Times New Roman"/>
                        </a:rPr>
                        <a:t>Nutella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18326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20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800" spc="-5" dirty="0">
                          <a:latin typeface="Times New Roman"/>
                          <a:cs typeface="Times New Roman"/>
                        </a:rPr>
                        <a:t>Circuler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/ 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Enquêter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4072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9690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800" dirty="0">
                          <a:latin typeface="Times New Roman"/>
                          <a:cs typeface="Times New Roman"/>
                        </a:rPr>
                        <a:t>S’informer / Echanger /</a:t>
                      </a:r>
                      <a:r>
                        <a:rPr sz="8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Collaborer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4072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16300">
                <a:tc>
                  <a:txBody>
                    <a:bodyPr/>
                    <a:lstStyle/>
                    <a:p>
                      <a:pPr marL="67945" marR="181610">
                        <a:lnSpc>
                          <a:spcPts val="1380"/>
                        </a:lnSpc>
                        <a:spcBef>
                          <a:spcPts val="10"/>
                        </a:spcBef>
                      </a:pPr>
                      <a:r>
                        <a:rPr sz="800" i="1" dirty="0">
                          <a:latin typeface="Times New Roman"/>
                          <a:cs typeface="Times New Roman"/>
                        </a:rPr>
                        <a:t>Travail individuel sur 4 </a:t>
                      </a:r>
                      <a:r>
                        <a:rPr sz="800" i="1" spc="-5" dirty="0">
                          <a:latin typeface="Times New Roman"/>
                          <a:cs typeface="Times New Roman"/>
                        </a:rPr>
                        <a:t>continents </a:t>
                      </a:r>
                      <a:r>
                        <a:rPr sz="800" i="1" dirty="0">
                          <a:latin typeface="Times New Roman"/>
                          <a:cs typeface="Times New Roman"/>
                        </a:rPr>
                        <a:t>: suivre un  parcours </a:t>
                      </a:r>
                      <a:r>
                        <a:rPr sz="800" i="1" spc="-5" dirty="0">
                          <a:latin typeface="Times New Roman"/>
                          <a:cs typeface="Times New Roman"/>
                        </a:rPr>
                        <a:t>déterminé </a:t>
                      </a:r>
                      <a:r>
                        <a:rPr sz="800" i="1" dirty="0">
                          <a:latin typeface="Times New Roman"/>
                          <a:cs typeface="Times New Roman"/>
                        </a:rPr>
                        <a:t>pour </a:t>
                      </a:r>
                      <a:r>
                        <a:rPr sz="800" i="1" spc="-5" dirty="0">
                          <a:latin typeface="Times New Roman"/>
                          <a:cs typeface="Times New Roman"/>
                        </a:rPr>
                        <a:t>récolter </a:t>
                      </a:r>
                      <a:r>
                        <a:rPr sz="800" i="1" dirty="0">
                          <a:latin typeface="Times New Roman"/>
                          <a:cs typeface="Times New Roman"/>
                        </a:rPr>
                        <a:t>les informations  disposées sur les tables sous forme de documents  papier mais aussi de vidéos à visionner sur une  tablette.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67945" marR="173355">
                        <a:lnSpc>
                          <a:spcPts val="1380"/>
                        </a:lnSpc>
                      </a:pPr>
                      <a:r>
                        <a:rPr sz="800" i="1" dirty="0">
                          <a:latin typeface="Times New Roman"/>
                          <a:cs typeface="Times New Roman"/>
                        </a:rPr>
                        <a:t>Compléter la carte de synthèse et sa </a:t>
                      </a:r>
                      <a:r>
                        <a:rPr sz="800" i="1" spc="-5" dirty="0">
                          <a:latin typeface="Times New Roman"/>
                          <a:cs typeface="Times New Roman"/>
                        </a:rPr>
                        <a:t>légende </a:t>
                      </a:r>
                      <a:r>
                        <a:rPr sz="800" i="1" dirty="0">
                          <a:latin typeface="Times New Roman"/>
                          <a:cs typeface="Times New Roman"/>
                        </a:rPr>
                        <a:t>au</a:t>
                      </a:r>
                      <a:r>
                        <a:rPr sz="800" i="1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i="1" dirty="0">
                          <a:latin typeface="Times New Roman"/>
                          <a:cs typeface="Times New Roman"/>
                        </a:rPr>
                        <a:t>fil  des </a:t>
                      </a:r>
                      <a:r>
                        <a:rPr sz="800" i="1" spc="-5" dirty="0">
                          <a:latin typeface="Times New Roman"/>
                          <a:cs typeface="Times New Roman"/>
                        </a:rPr>
                        <a:t>étapes </a:t>
                      </a:r>
                      <a:r>
                        <a:rPr sz="800" i="1" dirty="0">
                          <a:latin typeface="Times New Roman"/>
                          <a:cs typeface="Times New Roman"/>
                        </a:rPr>
                        <a:t>et la partie ODD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81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 marR="88900">
                        <a:lnSpc>
                          <a:spcPts val="1380"/>
                        </a:lnSpc>
                        <a:spcBef>
                          <a:spcPts val="10"/>
                        </a:spcBef>
                      </a:pPr>
                      <a:r>
                        <a:rPr sz="800" i="1" dirty="0">
                          <a:latin typeface="Times New Roman"/>
                          <a:cs typeface="Times New Roman"/>
                        </a:rPr>
                        <a:t>Travail individuel 20 </a:t>
                      </a:r>
                      <a:r>
                        <a:rPr sz="800" i="1" spc="-5" dirty="0">
                          <a:latin typeface="Times New Roman"/>
                          <a:cs typeface="Times New Roman"/>
                        </a:rPr>
                        <a:t>minutes </a:t>
                      </a:r>
                      <a:r>
                        <a:rPr sz="800" i="1" dirty="0">
                          <a:latin typeface="Times New Roman"/>
                          <a:cs typeface="Times New Roman"/>
                        </a:rPr>
                        <a:t>: sur 1 </a:t>
                      </a:r>
                      <a:r>
                        <a:rPr sz="800" i="1" spc="-5" dirty="0">
                          <a:latin typeface="Times New Roman"/>
                          <a:cs typeface="Times New Roman"/>
                        </a:rPr>
                        <a:t>continent  </a:t>
                      </a:r>
                      <a:r>
                        <a:rPr sz="800" i="1" dirty="0">
                          <a:latin typeface="Times New Roman"/>
                          <a:cs typeface="Times New Roman"/>
                        </a:rPr>
                        <a:t>Compléter la carte et sa légende pour son</a:t>
                      </a:r>
                      <a:r>
                        <a:rPr sz="800" i="1" spc="-11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i="1" dirty="0">
                          <a:latin typeface="Times New Roman"/>
                          <a:cs typeface="Times New Roman"/>
                        </a:rPr>
                        <a:t>continent  et la partie</a:t>
                      </a:r>
                      <a:r>
                        <a:rPr sz="800" i="1" spc="-5" dirty="0">
                          <a:latin typeface="Times New Roman"/>
                          <a:cs typeface="Times New Roman"/>
                        </a:rPr>
                        <a:t> ODD</a:t>
                      </a: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 marL="67945" marR="89535">
                        <a:lnSpc>
                          <a:spcPts val="1380"/>
                        </a:lnSpc>
                      </a:pPr>
                      <a:r>
                        <a:rPr sz="800" i="1" dirty="0">
                          <a:latin typeface="Times New Roman"/>
                          <a:cs typeface="Times New Roman"/>
                        </a:rPr>
                        <a:t>1h : Travail en groupe : 4 continents réunis à  </a:t>
                      </a:r>
                      <a:r>
                        <a:rPr sz="800" i="1" spc="-5" dirty="0">
                          <a:latin typeface="Times New Roman"/>
                          <a:cs typeface="Times New Roman"/>
                        </a:rPr>
                        <a:t>l’occasion </a:t>
                      </a:r>
                      <a:r>
                        <a:rPr sz="800" i="1" dirty="0">
                          <a:latin typeface="Times New Roman"/>
                          <a:cs typeface="Times New Roman"/>
                        </a:rPr>
                        <a:t>de la journée mondiale du Nutella :</a:t>
                      </a:r>
                      <a:r>
                        <a:rPr sz="800" i="1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i="1" spc="-5" dirty="0">
                          <a:latin typeface="Times New Roman"/>
                          <a:cs typeface="Times New Roman"/>
                        </a:rPr>
                        <a:t>mise  </a:t>
                      </a:r>
                      <a:r>
                        <a:rPr sz="800" i="1" dirty="0">
                          <a:latin typeface="Times New Roman"/>
                          <a:cs typeface="Times New Roman"/>
                        </a:rPr>
                        <a:t>en </a:t>
                      </a:r>
                      <a:r>
                        <a:rPr sz="800" i="1" spc="-5" dirty="0">
                          <a:latin typeface="Times New Roman"/>
                          <a:cs typeface="Times New Roman"/>
                        </a:rPr>
                        <a:t>commun </a:t>
                      </a:r>
                      <a:r>
                        <a:rPr sz="800" i="1" dirty="0">
                          <a:latin typeface="Times New Roman"/>
                          <a:cs typeface="Times New Roman"/>
                        </a:rPr>
                        <a:t>des </a:t>
                      </a:r>
                      <a:r>
                        <a:rPr sz="800" i="1" spc="-5" dirty="0">
                          <a:latin typeface="Times New Roman"/>
                          <a:cs typeface="Times New Roman"/>
                        </a:rPr>
                        <a:t>éléments </a:t>
                      </a:r>
                      <a:r>
                        <a:rPr sz="800" i="1" dirty="0">
                          <a:latin typeface="Times New Roman"/>
                          <a:cs typeface="Times New Roman"/>
                        </a:rPr>
                        <a:t>pour une synthèse  </a:t>
                      </a:r>
                      <a:r>
                        <a:rPr sz="800" i="1" spc="-5" dirty="0">
                          <a:latin typeface="Times New Roman"/>
                          <a:cs typeface="Times New Roman"/>
                        </a:rPr>
                        <a:t>commune</a:t>
                      </a: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1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78306">
                <a:tc gridSpan="2">
                  <a:txBody>
                    <a:bodyPr/>
                    <a:lstStyle/>
                    <a:p>
                      <a:pPr algn="ctr">
                        <a:lnSpc>
                          <a:spcPts val="1355"/>
                        </a:lnSpc>
                      </a:pPr>
                      <a:r>
                        <a:rPr sz="800" spc="-5" dirty="0">
                          <a:latin typeface="Times New Roman"/>
                          <a:cs typeface="Times New Roman"/>
                        </a:rPr>
                        <a:t>Correction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en 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classe</a:t>
                      </a:r>
                      <a:r>
                        <a:rPr sz="8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entière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 marL="67945" marR="313055">
                        <a:lnSpc>
                          <a:spcPts val="1380"/>
                        </a:lnSpc>
                      </a:pPr>
                      <a:r>
                        <a:rPr sz="800" i="1" dirty="0">
                          <a:latin typeface="Times New Roman"/>
                          <a:cs typeface="Times New Roman"/>
                        </a:rPr>
                        <a:t>A la fin du </a:t>
                      </a:r>
                      <a:r>
                        <a:rPr sz="800" i="1" spc="-5" dirty="0">
                          <a:latin typeface="Times New Roman"/>
                          <a:cs typeface="Times New Roman"/>
                        </a:rPr>
                        <a:t>voyage, </a:t>
                      </a:r>
                      <a:r>
                        <a:rPr sz="800" i="1" dirty="0">
                          <a:latin typeface="Times New Roman"/>
                          <a:cs typeface="Times New Roman"/>
                        </a:rPr>
                        <a:t>ils </a:t>
                      </a:r>
                      <a:r>
                        <a:rPr sz="800" i="1" spc="-5" dirty="0">
                          <a:latin typeface="Times New Roman"/>
                          <a:cs typeface="Times New Roman"/>
                        </a:rPr>
                        <a:t>rédigent </a:t>
                      </a:r>
                      <a:r>
                        <a:rPr sz="800" i="1" dirty="0">
                          <a:latin typeface="Times New Roman"/>
                          <a:cs typeface="Times New Roman"/>
                        </a:rPr>
                        <a:t>le </a:t>
                      </a:r>
                      <a:r>
                        <a:rPr sz="800" i="1" spc="-5" dirty="0">
                          <a:latin typeface="Times New Roman"/>
                          <a:cs typeface="Times New Roman"/>
                        </a:rPr>
                        <a:t>texte </a:t>
                      </a:r>
                      <a:r>
                        <a:rPr sz="800" i="1" dirty="0">
                          <a:latin typeface="Times New Roman"/>
                          <a:cs typeface="Times New Roman"/>
                        </a:rPr>
                        <a:t>« La légende racontée et expliquée » : </a:t>
                      </a:r>
                      <a:r>
                        <a:rPr sz="800" i="1" spc="-5" dirty="0">
                          <a:latin typeface="Times New Roman"/>
                          <a:cs typeface="Times New Roman"/>
                        </a:rPr>
                        <a:t>texte </a:t>
                      </a:r>
                      <a:r>
                        <a:rPr sz="800" i="1" dirty="0">
                          <a:latin typeface="Times New Roman"/>
                          <a:cs typeface="Times New Roman"/>
                        </a:rPr>
                        <a:t>qui a pour but </a:t>
                      </a:r>
                      <a:r>
                        <a:rPr sz="800" i="1" spc="5" dirty="0">
                          <a:latin typeface="Times New Roman"/>
                          <a:cs typeface="Times New Roman"/>
                        </a:rPr>
                        <a:t>de  </a:t>
                      </a:r>
                      <a:r>
                        <a:rPr sz="800" i="1" spc="-5" dirty="0">
                          <a:latin typeface="Times New Roman"/>
                          <a:cs typeface="Times New Roman"/>
                        </a:rPr>
                        <a:t>décrire </a:t>
                      </a:r>
                      <a:r>
                        <a:rPr sz="800" i="1" dirty="0">
                          <a:latin typeface="Times New Roman"/>
                          <a:cs typeface="Times New Roman"/>
                        </a:rPr>
                        <a:t>le circuit mondial du produit Nutella et </a:t>
                      </a:r>
                      <a:r>
                        <a:rPr sz="800" i="1" spc="-5" dirty="0">
                          <a:latin typeface="Times New Roman"/>
                          <a:cs typeface="Times New Roman"/>
                        </a:rPr>
                        <a:t>d’identifier </a:t>
                      </a:r>
                      <a:r>
                        <a:rPr sz="800" i="1" dirty="0">
                          <a:latin typeface="Times New Roman"/>
                          <a:cs typeface="Times New Roman"/>
                        </a:rPr>
                        <a:t>différents </a:t>
                      </a:r>
                      <a:r>
                        <a:rPr sz="800" i="1" spc="-5" dirty="0">
                          <a:latin typeface="Times New Roman"/>
                          <a:cs typeface="Times New Roman"/>
                        </a:rPr>
                        <a:t>enjeux </a:t>
                      </a:r>
                      <a:r>
                        <a:rPr sz="800" i="1" dirty="0">
                          <a:latin typeface="Times New Roman"/>
                          <a:cs typeface="Times New Roman"/>
                        </a:rPr>
                        <a:t>liés à la mondialisation et  aux </a:t>
                      </a:r>
                      <a:r>
                        <a:rPr sz="800" i="1" spc="-5" dirty="0">
                          <a:latin typeface="Times New Roman"/>
                          <a:cs typeface="Times New Roman"/>
                        </a:rPr>
                        <a:t>objectifs </a:t>
                      </a:r>
                      <a:r>
                        <a:rPr sz="800" i="1" dirty="0">
                          <a:latin typeface="Times New Roman"/>
                          <a:cs typeface="Times New Roman"/>
                        </a:rPr>
                        <a:t>de </a:t>
                      </a:r>
                      <a:r>
                        <a:rPr sz="800" i="1" spc="-5" dirty="0">
                          <a:latin typeface="Times New Roman"/>
                          <a:cs typeface="Times New Roman"/>
                        </a:rPr>
                        <a:t>développement</a:t>
                      </a:r>
                      <a:r>
                        <a:rPr sz="800" i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i="1" dirty="0">
                          <a:latin typeface="Times New Roman"/>
                          <a:cs typeface="Times New Roman"/>
                        </a:rPr>
                        <a:t>durable</a:t>
                      </a: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9610055" y="377925"/>
            <a:ext cx="1714337" cy="728153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06294" y="4259525"/>
            <a:ext cx="673990" cy="434239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 marR="3258" indent="5701" defTabSz="586405">
              <a:lnSpc>
                <a:spcPct val="127000"/>
              </a:lnSpc>
              <a:spcBef>
                <a:spcPts val="64"/>
              </a:spcBef>
            </a:pPr>
            <a:r>
              <a:rPr sz="1090" spc="6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090" spc="-1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090" spc="3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090" spc="-3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09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090" spc="3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090" spc="-6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090" spc="1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090" spc="-1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090" dirty="0">
                <a:solidFill>
                  <a:srgbClr val="FFFFFF"/>
                </a:solidFill>
                <a:latin typeface="Calibri"/>
                <a:cs typeface="Calibri"/>
              </a:rPr>
              <a:t>n  </a:t>
            </a:r>
            <a:r>
              <a:rPr sz="1090" spc="6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090" spc="-1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090" spc="3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090" spc="-3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09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090" spc="3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090" spc="-1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09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090" spc="3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109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109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02523" y="4259082"/>
            <a:ext cx="552224" cy="482226"/>
          </a:xfrm>
          <a:prstGeom prst="rect">
            <a:avLst/>
          </a:prstGeom>
        </p:spPr>
        <p:txBody>
          <a:bodyPr vert="horz" wrap="square" lIns="0" tIns="20362" rIns="0" bIns="0" rtlCol="0">
            <a:spAutoFit/>
          </a:bodyPr>
          <a:lstStyle/>
          <a:p>
            <a:pPr marL="81037" marR="3258" indent="-73301" defTabSz="586405">
              <a:lnSpc>
                <a:spcPts val="917"/>
              </a:lnSpc>
              <a:spcBef>
                <a:spcPts val="160"/>
              </a:spcBef>
              <a:buFontTx/>
              <a:buChar char="•"/>
              <a:tabLst>
                <a:tab pos="81037" algn="l"/>
              </a:tabLst>
            </a:pPr>
            <a:r>
              <a:rPr sz="834" spc="-3" dirty="0">
                <a:solidFill>
                  <a:prstClr val="black"/>
                </a:solidFill>
                <a:latin typeface="Calibri"/>
                <a:cs typeface="Calibri"/>
              </a:rPr>
              <a:t>Nutella,  maison  </a:t>
            </a:r>
            <a:r>
              <a:rPr sz="834" dirty="0">
                <a:solidFill>
                  <a:prstClr val="black"/>
                </a:solidFill>
                <a:latin typeface="Calibri"/>
                <a:cs typeface="Calibri"/>
              </a:rPr>
              <a:t>h</a:t>
            </a:r>
            <a:r>
              <a:rPr sz="834" spc="-3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834" spc="-13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834" spc="-16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834" spc="-3" dirty="0">
                <a:solidFill>
                  <a:prstClr val="black"/>
                </a:solidFill>
                <a:latin typeface="Calibri"/>
                <a:cs typeface="Calibri"/>
              </a:rPr>
              <a:t>ori</a:t>
            </a:r>
            <a:r>
              <a:rPr sz="834" dirty="0">
                <a:solidFill>
                  <a:prstClr val="black"/>
                </a:solidFill>
                <a:latin typeface="Calibri"/>
                <a:cs typeface="Calibri"/>
              </a:rPr>
              <a:t>qu</a:t>
            </a:r>
            <a:r>
              <a:rPr sz="834" spc="-3" dirty="0">
                <a:solidFill>
                  <a:prstClr val="black"/>
                </a:solidFill>
                <a:latin typeface="Calibri"/>
                <a:cs typeface="Calibri"/>
              </a:rPr>
              <a:t>e,  Italie...</a:t>
            </a:r>
            <a:endParaRPr sz="834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90803" y="5086423"/>
            <a:ext cx="649148" cy="434239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12624" marR="3258" indent="-4887" defTabSz="586405">
              <a:lnSpc>
                <a:spcPct val="127000"/>
              </a:lnSpc>
              <a:spcBef>
                <a:spcPts val="64"/>
              </a:spcBef>
            </a:pPr>
            <a:r>
              <a:rPr sz="1090" spc="-10" dirty="0">
                <a:solidFill>
                  <a:srgbClr val="FFFFFF"/>
                </a:solidFill>
                <a:latin typeface="Calibri"/>
                <a:cs typeface="Calibri"/>
              </a:rPr>
              <a:t>Pr</a:t>
            </a:r>
            <a:r>
              <a:rPr sz="109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090" spc="3" dirty="0">
                <a:solidFill>
                  <a:srgbClr val="FFFFFF"/>
                </a:solidFill>
                <a:latin typeface="Calibri"/>
                <a:cs typeface="Calibri"/>
              </a:rPr>
              <a:t>du</a:t>
            </a:r>
            <a:r>
              <a:rPr sz="1090" spc="-3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090" spc="-1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09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090" spc="3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1090" dirty="0">
                <a:solidFill>
                  <a:srgbClr val="FFFFFF"/>
                </a:solidFill>
                <a:latin typeface="Calibri"/>
                <a:cs typeface="Calibri"/>
              </a:rPr>
              <a:t>r  </a:t>
            </a:r>
            <a:r>
              <a:rPr sz="1090" spc="-3" dirty="0">
                <a:solidFill>
                  <a:srgbClr val="FFFFFF"/>
                </a:solidFill>
                <a:latin typeface="Calibri"/>
                <a:cs typeface="Calibri"/>
              </a:rPr>
              <a:t>Production</a:t>
            </a:r>
            <a:endParaRPr sz="109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867395" y="4146077"/>
            <a:ext cx="3248834" cy="2396553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r" defTabSz="586405"/>
            <a:endParaRPr sz="1154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290017" y="5175495"/>
            <a:ext cx="1334948" cy="286420"/>
          </a:xfrm>
          <a:prstGeom prst="rect">
            <a:avLst/>
          </a:prstGeom>
        </p:spPr>
        <p:txBody>
          <a:bodyPr vert="horz" wrap="square" lIns="0" tIns="16696" rIns="0" bIns="0" rtlCol="0">
            <a:spAutoFit/>
          </a:bodyPr>
          <a:lstStyle/>
          <a:p>
            <a:pPr marL="80631" indent="-72893" defTabSz="586405">
              <a:spcBef>
                <a:spcPts val="131"/>
              </a:spcBef>
              <a:buFontTx/>
              <a:buChar char="•"/>
              <a:tabLst>
                <a:tab pos="81037" algn="l"/>
              </a:tabLst>
            </a:pPr>
            <a:r>
              <a:rPr sz="834" spc="-3" dirty="0">
                <a:solidFill>
                  <a:prstClr val="black"/>
                </a:solidFill>
                <a:latin typeface="Calibri"/>
                <a:cs typeface="Calibri"/>
              </a:rPr>
              <a:t>Matières premières</a:t>
            </a:r>
            <a:r>
              <a:rPr sz="834" spc="-5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834" spc="-3" dirty="0">
                <a:solidFill>
                  <a:prstClr val="black"/>
                </a:solidFill>
                <a:latin typeface="Calibri"/>
                <a:cs typeface="Calibri"/>
              </a:rPr>
              <a:t>agricoles</a:t>
            </a:r>
            <a:endParaRPr sz="834">
              <a:solidFill>
                <a:prstClr val="black"/>
              </a:solidFill>
              <a:latin typeface="Calibri"/>
              <a:cs typeface="Calibri"/>
            </a:endParaRPr>
          </a:p>
          <a:p>
            <a:pPr marL="80631" indent="-72893" defTabSz="586405">
              <a:spcBef>
                <a:spcPts val="71"/>
              </a:spcBef>
              <a:buFontTx/>
              <a:buChar char="•"/>
              <a:tabLst>
                <a:tab pos="81037" algn="l"/>
              </a:tabLst>
            </a:pPr>
            <a:r>
              <a:rPr sz="834" spc="-6" dirty="0">
                <a:solidFill>
                  <a:prstClr val="black"/>
                </a:solidFill>
                <a:latin typeface="Calibri"/>
                <a:cs typeface="Calibri"/>
              </a:rPr>
              <a:t>Fabrication</a:t>
            </a:r>
            <a:endParaRPr sz="83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43436" y="5912304"/>
            <a:ext cx="886572" cy="434239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12624" marR="3258" indent="-4887" defTabSz="586405">
              <a:lnSpc>
                <a:spcPct val="127000"/>
              </a:lnSpc>
              <a:spcBef>
                <a:spcPts val="64"/>
              </a:spcBef>
            </a:pPr>
            <a:r>
              <a:rPr sz="1090" spc="6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090" spc="-1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090" spc="3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090" spc="1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090" spc="-1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090" dirty="0">
                <a:solidFill>
                  <a:srgbClr val="FFFFFF"/>
                </a:solidFill>
                <a:latin typeface="Calibri"/>
                <a:cs typeface="Calibri"/>
              </a:rPr>
              <a:t>mm</a:t>
            </a:r>
            <a:r>
              <a:rPr sz="1090" spc="-13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090" spc="-1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09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090" spc="-6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1090" dirty="0">
                <a:solidFill>
                  <a:srgbClr val="FFFFFF"/>
                </a:solidFill>
                <a:latin typeface="Calibri"/>
                <a:cs typeface="Calibri"/>
              </a:rPr>
              <a:t>r  </a:t>
            </a:r>
            <a:r>
              <a:rPr sz="1090" spc="-3" dirty="0">
                <a:solidFill>
                  <a:srgbClr val="FFFFFF"/>
                </a:solidFill>
                <a:latin typeface="Calibri"/>
                <a:cs typeface="Calibri"/>
              </a:rPr>
              <a:t>Consommation</a:t>
            </a:r>
            <a:endParaRPr sz="109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135428" y="6044384"/>
            <a:ext cx="671546" cy="225273"/>
          </a:xfrm>
          <a:prstGeom prst="rect">
            <a:avLst/>
          </a:prstGeom>
        </p:spPr>
        <p:txBody>
          <a:bodyPr vert="horz" wrap="square" lIns="0" tIns="15068" rIns="0" bIns="0" rtlCol="0">
            <a:spAutoFit/>
          </a:bodyPr>
          <a:lstStyle/>
          <a:p>
            <a:pPr marL="49274" indent="-41536" defTabSz="586405">
              <a:spcBef>
                <a:spcPts val="119"/>
              </a:spcBef>
              <a:buSzPct val="90000"/>
              <a:buFontTx/>
              <a:buChar char="•"/>
              <a:tabLst>
                <a:tab pos="49682" algn="l"/>
              </a:tabLst>
            </a:pPr>
            <a:r>
              <a:rPr sz="641" spc="-3" dirty="0">
                <a:solidFill>
                  <a:prstClr val="black"/>
                </a:solidFill>
                <a:latin typeface="Calibri"/>
                <a:cs typeface="Calibri"/>
              </a:rPr>
              <a:t>Commercialisation</a:t>
            </a:r>
            <a:endParaRPr sz="641">
              <a:solidFill>
                <a:prstClr val="black"/>
              </a:solidFill>
              <a:latin typeface="Calibri"/>
              <a:cs typeface="Calibri"/>
            </a:endParaRPr>
          </a:p>
          <a:p>
            <a:pPr marL="49274" indent="-41536" defTabSz="586405">
              <a:spcBef>
                <a:spcPts val="51"/>
              </a:spcBef>
              <a:buSzPct val="90000"/>
              <a:buFontTx/>
              <a:buChar char="•"/>
              <a:tabLst>
                <a:tab pos="49682" algn="l"/>
              </a:tabLst>
            </a:pPr>
            <a:r>
              <a:rPr sz="641" spc="-3" dirty="0">
                <a:solidFill>
                  <a:prstClr val="black"/>
                </a:solidFill>
                <a:latin typeface="Calibri"/>
                <a:cs typeface="Calibri"/>
              </a:rPr>
              <a:t>Transports </a:t>
            </a:r>
            <a:r>
              <a:rPr sz="641" spc="-6" dirty="0">
                <a:solidFill>
                  <a:prstClr val="black"/>
                </a:solidFill>
                <a:latin typeface="Calibri"/>
                <a:cs typeface="Calibri"/>
              </a:rPr>
              <a:t>et</a:t>
            </a:r>
            <a:r>
              <a:rPr sz="641" spc="-1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641" spc="-3" dirty="0">
                <a:solidFill>
                  <a:prstClr val="black"/>
                </a:solidFill>
                <a:latin typeface="Calibri"/>
                <a:cs typeface="Calibri"/>
              </a:rPr>
              <a:t>flux</a:t>
            </a:r>
            <a:endParaRPr sz="641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851225" y="5263230"/>
            <a:ext cx="451634" cy="1000193"/>
          </a:xfrm>
          <a:custGeom>
            <a:avLst/>
            <a:gdLst/>
            <a:ahLst/>
            <a:cxnLst/>
            <a:rect l="l" t="t" r="r" b="b"/>
            <a:pathLst>
              <a:path w="704215" h="1559559">
                <a:moveTo>
                  <a:pt x="376937" y="1293876"/>
                </a:moveTo>
                <a:lnTo>
                  <a:pt x="175260" y="1293876"/>
                </a:lnTo>
                <a:lnTo>
                  <a:pt x="204547" y="1277264"/>
                </a:lnTo>
                <a:lnTo>
                  <a:pt x="233260" y="1258255"/>
                </a:lnTo>
                <a:lnTo>
                  <a:pt x="288865" y="1213286"/>
                </a:lnTo>
                <a:lnTo>
                  <a:pt x="341875" y="1159459"/>
                </a:lnTo>
                <a:lnTo>
                  <a:pt x="367344" y="1129375"/>
                </a:lnTo>
                <a:lnTo>
                  <a:pt x="392089" y="1097259"/>
                </a:lnTo>
                <a:lnTo>
                  <a:pt x="416085" y="1063172"/>
                </a:lnTo>
                <a:lnTo>
                  <a:pt x="439307" y="1027176"/>
                </a:lnTo>
                <a:lnTo>
                  <a:pt x="461729" y="989330"/>
                </a:lnTo>
                <a:lnTo>
                  <a:pt x="483327" y="949695"/>
                </a:lnTo>
                <a:lnTo>
                  <a:pt x="504076" y="908334"/>
                </a:lnTo>
                <a:lnTo>
                  <a:pt x="523950" y="865306"/>
                </a:lnTo>
                <a:lnTo>
                  <a:pt x="542925" y="820673"/>
                </a:lnTo>
                <a:lnTo>
                  <a:pt x="560975" y="774496"/>
                </a:lnTo>
                <a:lnTo>
                  <a:pt x="578075" y="726836"/>
                </a:lnTo>
                <a:lnTo>
                  <a:pt x="594201" y="677753"/>
                </a:lnTo>
                <a:lnTo>
                  <a:pt x="609327" y="627308"/>
                </a:lnTo>
                <a:lnTo>
                  <a:pt x="623428" y="575563"/>
                </a:lnTo>
                <a:lnTo>
                  <a:pt x="636480" y="522579"/>
                </a:lnTo>
                <a:lnTo>
                  <a:pt x="648456" y="468416"/>
                </a:lnTo>
                <a:lnTo>
                  <a:pt x="659333" y="413136"/>
                </a:lnTo>
                <a:lnTo>
                  <a:pt x="669084" y="356798"/>
                </a:lnTo>
                <a:lnTo>
                  <a:pt x="677686" y="299465"/>
                </a:lnTo>
                <a:lnTo>
                  <a:pt x="685112" y="241198"/>
                </a:lnTo>
                <a:lnTo>
                  <a:pt x="691338" y="182057"/>
                </a:lnTo>
                <a:lnTo>
                  <a:pt x="696338" y="122102"/>
                </a:lnTo>
                <a:lnTo>
                  <a:pt x="700089" y="61396"/>
                </a:lnTo>
                <a:lnTo>
                  <a:pt x="702564" y="0"/>
                </a:lnTo>
                <a:lnTo>
                  <a:pt x="703821" y="60063"/>
                </a:lnTo>
                <a:lnTo>
                  <a:pt x="703793" y="122102"/>
                </a:lnTo>
                <a:lnTo>
                  <a:pt x="702645" y="178936"/>
                </a:lnTo>
                <a:lnTo>
                  <a:pt x="700253" y="237629"/>
                </a:lnTo>
                <a:lnTo>
                  <a:pt x="696687" y="295750"/>
                </a:lnTo>
                <a:lnTo>
                  <a:pt x="691966" y="353240"/>
                </a:lnTo>
                <a:lnTo>
                  <a:pt x="686112" y="410041"/>
                </a:lnTo>
                <a:lnTo>
                  <a:pt x="679145" y="466095"/>
                </a:lnTo>
                <a:lnTo>
                  <a:pt x="671086" y="521343"/>
                </a:lnTo>
                <a:lnTo>
                  <a:pt x="661956" y="575728"/>
                </a:lnTo>
                <a:lnTo>
                  <a:pt x="651775" y="629190"/>
                </a:lnTo>
                <a:lnTo>
                  <a:pt x="640564" y="681673"/>
                </a:lnTo>
                <a:lnTo>
                  <a:pt x="628344" y="733118"/>
                </a:lnTo>
                <a:lnTo>
                  <a:pt x="615135" y="783467"/>
                </a:lnTo>
                <a:lnTo>
                  <a:pt x="600959" y="832661"/>
                </a:lnTo>
                <a:lnTo>
                  <a:pt x="585835" y="880643"/>
                </a:lnTo>
                <a:lnTo>
                  <a:pt x="569785" y="927354"/>
                </a:lnTo>
                <a:lnTo>
                  <a:pt x="552829" y="972736"/>
                </a:lnTo>
                <a:lnTo>
                  <a:pt x="534989" y="1016731"/>
                </a:lnTo>
                <a:lnTo>
                  <a:pt x="516284" y="1059280"/>
                </a:lnTo>
                <a:lnTo>
                  <a:pt x="496735" y="1100327"/>
                </a:lnTo>
                <a:lnTo>
                  <a:pt x="476364" y="1139812"/>
                </a:lnTo>
                <a:lnTo>
                  <a:pt x="455190" y="1177677"/>
                </a:lnTo>
                <a:lnTo>
                  <a:pt x="433235" y="1213864"/>
                </a:lnTo>
                <a:lnTo>
                  <a:pt x="410519" y="1248315"/>
                </a:lnTo>
                <a:lnTo>
                  <a:pt x="387064" y="1280973"/>
                </a:lnTo>
                <a:lnTo>
                  <a:pt x="376937" y="1293876"/>
                </a:lnTo>
                <a:close/>
              </a:path>
              <a:path w="704215" h="1559559">
                <a:moveTo>
                  <a:pt x="175260" y="1559052"/>
                </a:moveTo>
                <a:lnTo>
                  <a:pt x="0" y="1427988"/>
                </a:lnTo>
                <a:lnTo>
                  <a:pt x="175260" y="1205484"/>
                </a:lnTo>
                <a:lnTo>
                  <a:pt x="175260" y="1293876"/>
                </a:lnTo>
                <a:lnTo>
                  <a:pt x="376937" y="1293876"/>
                </a:lnTo>
                <a:lnTo>
                  <a:pt x="338015" y="1340672"/>
                </a:lnTo>
                <a:lnTo>
                  <a:pt x="286254" y="1392496"/>
                </a:lnTo>
                <a:lnTo>
                  <a:pt x="231947" y="1435980"/>
                </a:lnTo>
                <a:lnTo>
                  <a:pt x="175260" y="1470660"/>
                </a:lnTo>
                <a:lnTo>
                  <a:pt x="175260" y="1559052"/>
                </a:lnTo>
                <a:close/>
              </a:path>
            </a:pathLst>
          </a:custGeom>
          <a:solidFill>
            <a:srgbClr val="4472C3"/>
          </a:solid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851225" y="4290729"/>
            <a:ext cx="451634" cy="1028293"/>
          </a:xfrm>
          <a:custGeom>
            <a:avLst/>
            <a:gdLst/>
            <a:ahLst/>
            <a:cxnLst/>
            <a:rect l="l" t="t" r="r" b="b"/>
            <a:pathLst>
              <a:path w="704215" h="1603375">
                <a:moveTo>
                  <a:pt x="704088" y="1603248"/>
                </a:moveTo>
                <a:lnTo>
                  <a:pt x="703401" y="1539697"/>
                </a:lnTo>
                <a:lnTo>
                  <a:pt x="701361" y="1476852"/>
                </a:lnTo>
                <a:lnTo>
                  <a:pt x="697995" y="1414772"/>
                </a:lnTo>
                <a:lnTo>
                  <a:pt x="693333" y="1353515"/>
                </a:lnTo>
                <a:lnTo>
                  <a:pt x="687403" y="1293139"/>
                </a:lnTo>
                <a:lnTo>
                  <a:pt x="680234" y="1233702"/>
                </a:lnTo>
                <a:lnTo>
                  <a:pt x="671854" y="1175263"/>
                </a:lnTo>
                <a:lnTo>
                  <a:pt x="662205" y="1117417"/>
                </a:lnTo>
                <a:lnTo>
                  <a:pt x="651579" y="1061612"/>
                </a:lnTo>
                <a:lnTo>
                  <a:pt x="639740" y="1006516"/>
                </a:lnTo>
                <a:lnTo>
                  <a:pt x="626806" y="952651"/>
                </a:lnTo>
                <a:lnTo>
                  <a:pt x="612805" y="900076"/>
                </a:lnTo>
                <a:lnTo>
                  <a:pt x="597766" y="848848"/>
                </a:lnTo>
                <a:lnTo>
                  <a:pt x="581718" y="799026"/>
                </a:lnTo>
                <a:lnTo>
                  <a:pt x="564688" y="750668"/>
                </a:lnTo>
                <a:lnTo>
                  <a:pt x="546707" y="703833"/>
                </a:lnTo>
                <a:lnTo>
                  <a:pt x="527802" y="658578"/>
                </a:lnTo>
                <a:lnTo>
                  <a:pt x="508002" y="614963"/>
                </a:lnTo>
                <a:lnTo>
                  <a:pt x="487337" y="573045"/>
                </a:lnTo>
                <a:lnTo>
                  <a:pt x="465834" y="532883"/>
                </a:lnTo>
                <a:lnTo>
                  <a:pt x="443523" y="494535"/>
                </a:lnTo>
                <a:lnTo>
                  <a:pt x="420432" y="458059"/>
                </a:lnTo>
                <a:lnTo>
                  <a:pt x="396589" y="423514"/>
                </a:lnTo>
                <a:lnTo>
                  <a:pt x="372025" y="390958"/>
                </a:lnTo>
                <a:lnTo>
                  <a:pt x="346766" y="360450"/>
                </a:lnTo>
                <a:lnTo>
                  <a:pt x="320842" y="332046"/>
                </a:lnTo>
                <a:lnTo>
                  <a:pt x="267115" y="281790"/>
                </a:lnTo>
                <a:lnTo>
                  <a:pt x="211072" y="240657"/>
                </a:lnTo>
                <a:lnTo>
                  <a:pt x="152943" y="209111"/>
                </a:lnTo>
                <a:lnTo>
                  <a:pt x="92957" y="187621"/>
                </a:lnTo>
                <a:lnTo>
                  <a:pt x="31344" y="176653"/>
                </a:lnTo>
                <a:lnTo>
                  <a:pt x="0" y="175260"/>
                </a:lnTo>
                <a:lnTo>
                  <a:pt x="0" y="0"/>
                </a:lnTo>
                <a:lnTo>
                  <a:pt x="62339" y="5520"/>
                </a:lnTo>
                <a:lnTo>
                  <a:pt x="123167" y="21772"/>
                </a:lnTo>
                <a:lnTo>
                  <a:pt x="182254" y="48295"/>
                </a:lnTo>
                <a:lnTo>
                  <a:pt x="239369" y="84626"/>
                </a:lnTo>
                <a:lnTo>
                  <a:pt x="294283" y="130304"/>
                </a:lnTo>
                <a:lnTo>
                  <a:pt x="346766" y="184865"/>
                </a:lnTo>
                <a:lnTo>
                  <a:pt x="372025" y="215332"/>
                </a:lnTo>
                <a:lnTo>
                  <a:pt x="396589" y="247847"/>
                </a:lnTo>
                <a:lnTo>
                  <a:pt x="420432" y="282352"/>
                </a:lnTo>
                <a:lnTo>
                  <a:pt x="443523" y="318790"/>
                </a:lnTo>
                <a:lnTo>
                  <a:pt x="465834" y="357101"/>
                </a:lnTo>
                <a:lnTo>
                  <a:pt x="487337" y="397229"/>
                </a:lnTo>
                <a:lnTo>
                  <a:pt x="508002" y="439116"/>
                </a:lnTo>
                <a:lnTo>
                  <a:pt x="527802" y="482704"/>
                </a:lnTo>
                <a:lnTo>
                  <a:pt x="546707" y="527936"/>
                </a:lnTo>
                <a:lnTo>
                  <a:pt x="564688" y="574753"/>
                </a:lnTo>
                <a:lnTo>
                  <a:pt x="581718" y="623097"/>
                </a:lnTo>
                <a:lnTo>
                  <a:pt x="597766" y="672912"/>
                </a:lnTo>
                <a:lnTo>
                  <a:pt x="612805" y="724139"/>
                </a:lnTo>
                <a:lnTo>
                  <a:pt x="626806" y="776720"/>
                </a:lnTo>
                <a:lnTo>
                  <a:pt x="639740" y="830598"/>
                </a:lnTo>
                <a:lnTo>
                  <a:pt x="651579" y="885715"/>
                </a:lnTo>
                <a:lnTo>
                  <a:pt x="662293" y="942013"/>
                </a:lnTo>
                <a:lnTo>
                  <a:pt x="671854" y="999435"/>
                </a:lnTo>
                <a:lnTo>
                  <a:pt x="680234" y="1057922"/>
                </a:lnTo>
                <a:lnTo>
                  <a:pt x="687448" y="1117880"/>
                </a:lnTo>
                <a:lnTo>
                  <a:pt x="693333" y="1177862"/>
                </a:lnTo>
                <a:lnTo>
                  <a:pt x="697995" y="1239199"/>
                </a:lnTo>
                <a:lnTo>
                  <a:pt x="701361" y="1301371"/>
                </a:lnTo>
                <a:lnTo>
                  <a:pt x="703401" y="1364320"/>
                </a:lnTo>
                <a:lnTo>
                  <a:pt x="704088" y="1427988"/>
                </a:lnTo>
                <a:lnTo>
                  <a:pt x="704088" y="1603248"/>
                </a:lnTo>
                <a:close/>
              </a:path>
            </a:pathLst>
          </a:custGeom>
          <a:solidFill>
            <a:srgbClr val="365B9E"/>
          </a:solid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845360" y="4285843"/>
            <a:ext cx="461408" cy="1979209"/>
          </a:xfrm>
          <a:custGeom>
            <a:avLst/>
            <a:gdLst/>
            <a:ahLst/>
            <a:cxnLst/>
            <a:rect l="l" t="t" r="r" b="b"/>
            <a:pathLst>
              <a:path w="719454" h="3086100">
                <a:moveTo>
                  <a:pt x="117348" y="190500"/>
                </a:moveTo>
                <a:lnTo>
                  <a:pt x="25908" y="190500"/>
                </a:lnTo>
                <a:lnTo>
                  <a:pt x="1524" y="177800"/>
                </a:lnTo>
                <a:lnTo>
                  <a:pt x="1524" y="0"/>
                </a:lnTo>
                <a:lnTo>
                  <a:pt x="15240" y="0"/>
                </a:lnTo>
                <a:lnTo>
                  <a:pt x="9144" y="12700"/>
                </a:lnTo>
                <a:lnTo>
                  <a:pt x="15240" y="12700"/>
                </a:lnTo>
                <a:lnTo>
                  <a:pt x="15240" y="165100"/>
                </a:lnTo>
                <a:lnTo>
                  <a:pt x="9144" y="165100"/>
                </a:lnTo>
                <a:lnTo>
                  <a:pt x="15240" y="177800"/>
                </a:lnTo>
                <a:lnTo>
                  <a:pt x="100583" y="177800"/>
                </a:lnTo>
                <a:lnTo>
                  <a:pt x="117348" y="190500"/>
                </a:lnTo>
                <a:close/>
              </a:path>
              <a:path w="719454" h="3086100">
                <a:moveTo>
                  <a:pt x="15240" y="12700"/>
                </a:moveTo>
                <a:lnTo>
                  <a:pt x="9144" y="12700"/>
                </a:lnTo>
                <a:lnTo>
                  <a:pt x="15240" y="0"/>
                </a:lnTo>
                <a:lnTo>
                  <a:pt x="15240" y="12700"/>
                </a:lnTo>
                <a:close/>
              </a:path>
              <a:path w="719454" h="3086100">
                <a:moveTo>
                  <a:pt x="117348" y="12700"/>
                </a:moveTo>
                <a:lnTo>
                  <a:pt x="15240" y="12700"/>
                </a:lnTo>
                <a:lnTo>
                  <a:pt x="15240" y="0"/>
                </a:lnTo>
                <a:lnTo>
                  <a:pt x="100583" y="0"/>
                </a:lnTo>
                <a:lnTo>
                  <a:pt x="117348" y="12700"/>
                </a:lnTo>
                <a:close/>
              </a:path>
              <a:path w="719454" h="3086100">
                <a:moveTo>
                  <a:pt x="170688" y="38100"/>
                </a:moveTo>
                <a:lnTo>
                  <a:pt x="147828" y="38100"/>
                </a:lnTo>
                <a:lnTo>
                  <a:pt x="114300" y="25400"/>
                </a:lnTo>
                <a:lnTo>
                  <a:pt x="96012" y="12700"/>
                </a:lnTo>
                <a:lnTo>
                  <a:pt x="135636" y="12700"/>
                </a:lnTo>
                <a:lnTo>
                  <a:pt x="152400" y="25400"/>
                </a:lnTo>
                <a:lnTo>
                  <a:pt x="170688" y="38100"/>
                </a:lnTo>
                <a:close/>
              </a:path>
              <a:path w="719454" h="3086100">
                <a:moveTo>
                  <a:pt x="719328" y="1536700"/>
                </a:moveTo>
                <a:lnTo>
                  <a:pt x="716280" y="1460500"/>
                </a:lnTo>
                <a:lnTo>
                  <a:pt x="711708" y="1384300"/>
                </a:lnTo>
                <a:lnTo>
                  <a:pt x="705612" y="1320800"/>
                </a:lnTo>
                <a:lnTo>
                  <a:pt x="703072" y="1295398"/>
                </a:lnTo>
                <a:lnTo>
                  <a:pt x="702564" y="1282700"/>
                </a:lnTo>
                <a:lnTo>
                  <a:pt x="697992" y="1206500"/>
                </a:lnTo>
                <a:lnTo>
                  <a:pt x="691896" y="1143000"/>
                </a:lnTo>
                <a:lnTo>
                  <a:pt x="684276" y="1066800"/>
                </a:lnTo>
                <a:lnTo>
                  <a:pt x="675132" y="1003300"/>
                </a:lnTo>
                <a:lnTo>
                  <a:pt x="664464" y="939800"/>
                </a:lnTo>
                <a:lnTo>
                  <a:pt x="652272" y="876300"/>
                </a:lnTo>
                <a:lnTo>
                  <a:pt x="621792" y="749300"/>
                </a:lnTo>
                <a:lnTo>
                  <a:pt x="605028" y="685800"/>
                </a:lnTo>
                <a:lnTo>
                  <a:pt x="586740" y="635000"/>
                </a:lnTo>
                <a:lnTo>
                  <a:pt x="566928" y="571500"/>
                </a:lnTo>
                <a:lnTo>
                  <a:pt x="547116" y="520700"/>
                </a:lnTo>
                <a:lnTo>
                  <a:pt x="524256" y="469900"/>
                </a:lnTo>
                <a:lnTo>
                  <a:pt x="513588" y="444500"/>
                </a:lnTo>
                <a:lnTo>
                  <a:pt x="489204" y="393700"/>
                </a:lnTo>
                <a:lnTo>
                  <a:pt x="464820" y="355600"/>
                </a:lnTo>
                <a:lnTo>
                  <a:pt x="451104" y="330200"/>
                </a:lnTo>
                <a:lnTo>
                  <a:pt x="438912" y="304800"/>
                </a:lnTo>
                <a:lnTo>
                  <a:pt x="425196" y="292100"/>
                </a:lnTo>
                <a:lnTo>
                  <a:pt x="397764" y="254000"/>
                </a:lnTo>
                <a:lnTo>
                  <a:pt x="384048" y="228600"/>
                </a:lnTo>
                <a:lnTo>
                  <a:pt x="368808" y="215900"/>
                </a:lnTo>
                <a:lnTo>
                  <a:pt x="355092" y="190500"/>
                </a:lnTo>
                <a:lnTo>
                  <a:pt x="339851" y="177800"/>
                </a:lnTo>
                <a:lnTo>
                  <a:pt x="294132" y="127000"/>
                </a:lnTo>
                <a:lnTo>
                  <a:pt x="263651" y="101600"/>
                </a:lnTo>
                <a:lnTo>
                  <a:pt x="246888" y="88900"/>
                </a:lnTo>
                <a:lnTo>
                  <a:pt x="231648" y="76200"/>
                </a:lnTo>
                <a:lnTo>
                  <a:pt x="214883" y="76200"/>
                </a:lnTo>
                <a:lnTo>
                  <a:pt x="164592" y="38100"/>
                </a:lnTo>
                <a:lnTo>
                  <a:pt x="187451" y="38100"/>
                </a:lnTo>
                <a:lnTo>
                  <a:pt x="237744" y="76200"/>
                </a:lnTo>
                <a:lnTo>
                  <a:pt x="271272" y="88900"/>
                </a:lnTo>
                <a:lnTo>
                  <a:pt x="286512" y="114300"/>
                </a:lnTo>
                <a:lnTo>
                  <a:pt x="303276" y="127000"/>
                </a:lnTo>
                <a:lnTo>
                  <a:pt x="333756" y="152400"/>
                </a:lnTo>
                <a:lnTo>
                  <a:pt x="364236" y="190500"/>
                </a:lnTo>
                <a:lnTo>
                  <a:pt x="379476" y="203200"/>
                </a:lnTo>
                <a:lnTo>
                  <a:pt x="393192" y="228600"/>
                </a:lnTo>
                <a:lnTo>
                  <a:pt x="408432" y="241300"/>
                </a:lnTo>
                <a:lnTo>
                  <a:pt x="435864" y="279400"/>
                </a:lnTo>
                <a:lnTo>
                  <a:pt x="449580" y="304800"/>
                </a:lnTo>
                <a:lnTo>
                  <a:pt x="461772" y="317500"/>
                </a:lnTo>
                <a:lnTo>
                  <a:pt x="536448" y="469900"/>
                </a:lnTo>
                <a:lnTo>
                  <a:pt x="579120" y="571500"/>
                </a:lnTo>
                <a:lnTo>
                  <a:pt x="598932" y="622300"/>
                </a:lnTo>
                <a:lnTo>
                  <a:pt x="617220" y="685800"/>
                </a:lnTo>
                <a:lnTo>
                  <a:pt x="633983" y="749300"/>
                </a:lnTo>
                <a:lnTo>
                  <a:pt x="664464" y="876300"/>
                </a:lnTo>
                <a:lnTo>
                  <a:pt x="676656" y="939800"/>
                </a:lnTo>
                <a:lnTo>
                  <a:pt x="697992" y="1066800"/>
                </a:lnTo>
                <a:lnTo>
                  <a:pt x="705612" y="1143000"/>
                </a:lnTo>
                <a:lnTo>
                  <a:pt x="711708" y="1206500"/>
                </a:lnTo>
                <a:lnTo>
                  <a:pt x="716280" y="1282700"/>
                </a:lnTo>
                <a:lnTo>
                  <a:pt x="719328" y="1435100"/>
                </a:lnTo>
                <a:lnTo>
                  <a:pt x="719328" y="1536700"/>
                </a:lnTo>
                <a:close/>
              </a:path>
              <a:path w="719454" h="3086100">
                <a:moveTo>
                  <a:pt x="15240" y="177800"/>
                </a:moveTo>
                <a:lnTo>
                  <a:pt x="9144" y="165100"/>
                </a:lnTo>
                <a:lnTo>
                  <a:pt x="15240" y="165100"/>
                </a:lnTo>
                <a:lnTo>
                  <a:pt x="15240" y="177800"/>
                </a:lnTo>
                <a:close/>
              </a:path>
              <a:path w="719454" h="3086100">
                <a:moveTo>
                  <a:pt x="45720" y="177800"/>
                </a:moveTo>
                <a:lnTo>
                  <a:pt x="15240" y="177800"/>
                </a:lnTo>
                <a:lnTo>
                  <a:pt x="15240" y="165100"/>
                </a:lnTo>
                <a:lnTo>
                  <a:pt x="27432" y="165100"/>
                </a:lnTo>
                <a:lnTo>
                  <a:pt x="45720" y="177800"/>
                </a:lnTo>
                <a:close/>
              </a:path>
              <a:path w="719454" h="3086100">
                <a:moveTo>
                  <a:pt x="705335" y="1522845"/>
                </a:moveTo>
                <a:lnTo>
                  <a:pt x="704088" y="1460500"/>
                </a:lnTo>
                <a:lnTo>
                  <a:pt x="699516" y="1384300"/>
                </a:lnTo>
                <a:lnTo>
                  <a:pt x="693420" y="1320800"/>
                </a:lnTo>
                <a:lnTo>
                  <a:pt x="675132" y="1181100"/>
                </a:lnTo>
                <a:lnTo>
                  <a:pt x="664464" y="1117600"/>
                </a:lnTo>
                <a:lnTo>
                  <a:pt x="652272" y="1054100"/>
                </a:lnTo>
                <a:lnTo>
                  <a:pt x="621792" y="927100"/>
                </a:lnTo>
                <a:lnTo>
                  <a:pt x="605028" y="863600"/>
                </a:lnTo>
                <a:lnTo>
                  <a:pt x="586740" y="812800"/>
                </a:lnTo>
                <a:lnTo>
                  <a:pt x="566928" y="749300"/>
                </a:lnTo>
                <a:lnTo>
                  <a:pt x="547116" y="698500"/>
                </a:lnTo>
                <a:lnTo>
                  <a:pt x="524256" y="647700"/>
                </a:lnTo>
                <a:lnTo>
                  <a:pt x="513588" y="622300"/>
                </a:lnTo>
                <a:lnTo>
                  <a:pt x="489204" y="571500"/>
                </a:lnTo>
                <a:lnTo>
                  <a:pt x="464820" y="533400"/>
                </a:lnTo>
                <a:lnTo>
                  <a:pt x="451104" y="508000"/>
                </a:lnTo>
                <a:lnTo>
                  <a:pt x="438912" y="482600"/>
                </a:lnTo>
                <a:lnTo>
                  <a:pt x="425196" y="469900"/>
                </a:lnTo>
                <a:lnTo>
                  <a:pt x="397764" y="419100"/>
                </a:lnTo>
                <a:lnTo>
                  <a:pt x="384048" y="406400"/>
                </a:lnTo>
                <a:lnTo>
                  <a:pt x="368808" y="381000"/>
                </a:lnTo>
                <a:lnTo>
                  <a:pt x="355092" y="368300"/>
                </a:lnTo>
                <a:lnTo>
                  <a:pt x="339851" y="355600"/>
                </a:lnTo>
                <a:lnTo>
                  <a:pt x="294132" y="304800"/>
                </a:lnTo>
                <a:lnTo>
                  <a:pt x="263651" y="279400"/>
                </a:lnTo>
                <a:lnTo>
                  <a:pt x="246888" y="266700"/>
                </a:lnTo>
                <a:lnTo>
                  <a:pt x="231648" y="254000"/>
                </a:lnTo>
                <a:lnTo>
                  <a:pt x="198120" y="241300"/>
                </a:lnTo>
                <a:lnTo>
                  <a:pt x="181356" y="228600"/>
                </a:lnTo>
                <a:lnTo>
                  <a:pt x="114300" y="203200"/>
                </a:lnTo>
                <a:lnTo>
                  <a:pt x="96012" y="190500"/>
                </a:lnTo>
                <a:lnTo>
                  <a:pt x="135636" y="190500"/>
                </a:lnTo>
                <a:lnTo>
                  <a:pt x="152400" y="203200"/>
                </a:lnTo>
                <a:lnTo>
                  <a:pt x="170688" y="203200"/>
                </a:lnTo>
                <a:lnTo>
                  <a:pt x="204216" y="228600"/>
                </a:lnTo>
                <a:lnTo>
                  <a:pt x="237744" y="241300"/>
                </a:lnTo>
                <a:lnTo>
                  <a:pt x="271272" y="266700"/>
                </a:lnTo>
                <a:lnTo>
                  <a:pt x="286512" y="279400"/>
                </a:lnTo>
                <a:lnTo>
                  <a:pt x="303276" y="304800"/>
                </a:lnTo>
                <a:lnTo>
                  <a:pt x="348996" y="342900"/>
                </a:lnTo>
                <a:lnTo>
                  <a:pt x="364236" y="368300"/>
                </a:lnTo>
                <a:lnTo>
                  <a:pt x="379476" y="381000"/>
                </a:lnTo>
                <a:lnTo>
                  <a:pt x="393192" y="393700"/>
                </a:lnTo>
                <a:lnTo>
                  <a:pt x="408432" y="419100"/>
                </a:lnTo>
                <a:lnTo>
                  <a:pt x="435864" y="457200"/>
                </a:lnTo>
                <a:lnTo>
                  <a:pt x="449580" y="482600"/>
                </a:lnTo>
                <a:lnTo>
                  <a:pt x="475488" y="520700"/>
                </a:lnTo>
                <a:lnTo>
                  <a:pt x="536448" y="647700"/>
                </a:lnTo>
                <a:lnTo>
                  <a:pt x="579120" y="749300"/>
                </a:lnTo>
                <a:lnTo>
                  <a:pt x="598932" y="800100"/>
                </a:lnTo>
                <a:lnTo>
                  <a:pt x="617220" y="863600"/>
                </a:lnTo>
                <a:lnTo>
                  <a:pt x="650748" y="990600"/>
                </a:lnTo>
                <a:lnTo>
                  <a:pt x="664464" y="1054100"/>
                </a:lnTo>
                <a:lnTo>
                  <a:pt x="676656" y="1117600"/>
                </a:lnTo>
                <a:lnTo>
                  <a:pt x="697992" y="1244600"/>
                </a:lnTo>
                <a:lnTo>
                  <a:pt x="703072" y="1295398"/>
                </a:lnTo>
                <a:lnTo>
                  <a:pt x="705612" y="1358900"/>
                </a:lnTo>
                <a:lnTo>
                  <a:pt x="707136" y="1435100"/>
                </a:lnTo>
                <a:lnTo>
                  <a:pt x="707136" y="1511300"/>
                </a:lnTo>
                <a:lnTo>
                  <a:pt x="705612" y="1511300"/>
                </a:lnTo>
                <a:lnTo>
                  <a:pt x="705335" y="1522845"/>
                </a:lnTo>
                <a:close/>
              </a:path>
              <a:path w="719454" h="3086100">
                <a:moveTo>
                  <a:pt x="493776" y="2654300"/>
                </a:moveTo>
                <a:lnTo>
                  <a:pt x="483108" y="2654300"/>
                </a:lnTo>
                <a:lnTo>
                  <a:pt x="504444" y="2603500"/>
                </a:lnTo>
                <a:lnTo>
                  <a:pt x="502920" y="2603500"/>
                </a:lnTo>
                <a:lnTo>
                  <a:pt x="542544" y="2527300"/>
                </a:lnTo>
                <a:lnTo>
                  <a:pt x="559308" y="2476500"/>
                </a:lnTo>
                <a:lnTo>
                  <a:pt x="577596" y="2425700"/>
                </a:lnTo>
                <a:lnTo>
                  <a:pt x="576072" y="2425700"/>
                </a:lnTo>
                <a:lnTo>
                  <a:pt x="592836" y="2387600"/>
                </a:lnTo>
                <a:lnTo>
                  <a:pt x="608076" y="2336800"/>
                </a:lnTo>
                <a:lnTo>
                  <a:pt x="635508" y="2235200"/>
                </a:lnTo>
                <a:lnTo>
                  <a:pt x="647700" y="2184400"/>
                </a:lnTo>
                <a:lnTo>
                  <a:pt x="658367" y="2133600"/>
                </a:lnTo>
                <a:lnTo>
                  <a:pt x="669036" y="2070100"/>
                </a:lnTo>
                <a:lnTo>
                  <a:pt x="676656" y="2019300"/>
                </a:lnTo>
                <a:lnTo>
                  <a:pt x="685800" y="1955800"/>
                </a:lnTo>
                <a:lnTo>
                  <a:pt x="684276" y="1955800"/>
                </a:lnTo>
                <a:lnTo>
                  <a:pt x="691896" y="1905000"/>
                </a:lnTo>
                <a:lnTo>
                  <a:pt x="696467" y="1841500"/>
                </a:lnTo>
                <a:lnTo>
                  <a:pt x="701040" y="1790700"/>
                </a:lnTo>
                <a:lnTo>
                  <a:pt x="704088" y="1727196"/>
                </a:lnTo>
                <a:lnTo>
                  <a:pt x="708660" y="1689100"/>
                </a:lnTo>
                <a:lnTo>
                  <a:pt x="713232" y="1638300"/>
                </a:lnTo>
                <a:lnTo>
                  <a:pt x="716280" y="1574800"/>
                </a:lnTo>
                <a:lnTo>
                  <a:pt x="717804" y="1524000"/>
                </a:lnTo>
                <a:lnTo>
                  <a:pt x="707136" y="1512887"/>
                </a:lnTo>
                <a:lnTo>
                  <a:pt x="707136" y="1435100"/>
                </a:lnTo>
                <a:lnTo>
                  <a:pt x="705612" y="1358900"/>
                </a:lnTo>
                <a:lnTo>
                  <a:pt x="703072" y="1295398"/>
                </a:lnTo>
                <a:lnTo>
                  <a:pt x="705612" y="1320800"/>
                </a:lnTo>
                <a:lnTo>
                  <a:pt x="711708" y="1384300"/>
                </a:lnTo>
                <a:lnTo>
                  <a:pt x="716280" y="1460500"/>
                </a:lnTo>
                <a:lnTo>
                  <a:pt x="719328" y="1536700"/>
                </a:lnTo>
                <a:lnTo>
                  <a:pt x="719328" y="1663700"/>
                </a:lnTo>
                <a:lnTo>
                  <a:pt x="717804" y="1727200"/>
                </a:lnTo>
                <a:lnTo>
                  <a:pt x="714756" y="1790700"/>
                </a:lnTo>
                <a:lnTo>
                  <a:pt x="710184" y="1841500"/>
                </a:lnTo>
                <a:lnTo>
                  <a:pt x="697992" y="1955800"/>
                </a:lnTo>
                <a:lnTo>
                  <a:pt x="690372" y="2019300"/>
                </a:lnTo>
                <a:lnTo>
                  <a:pt x="681228" y="2070100"/>
                </a:lnTo>
                <a:lnTo>
                  <a:pt x="659892" y="2184400"/>
                </a:lnTo>
                <a:lnTo>
                  <a:pt x="647700" y="2235200"/>
                </a:lnTo>
                <a:lnTo>
                  <a:pt x="620267" y="2336800"/>
                </a:lnTo>
                <a:lnTo>
                  <a:pt x="605028" y="2387600"/>
                </a:lnTo>
                <a:lnTo>
                  <a:pt x="571500" y="2476500"/>
                </a:lnTo>
                <a:lnTo>
                  <a:pt x="534924" y="2565400"/>
                </a:lnTo>
                <a:lnTo>
                  <a:pt x="515112" y="2616200"/>
                </a:lnTo>
                <a:lnTo>
                  <a:pt x="493776" y="2654300"/>
                </a:lnTo>
                <a:close/>
              </a:path>
              <a:path w="719454" h="3086100">
                <a:moveTo>
                  <a:pt x="707136" y="1600200"/>
                </a:moveTo>
                <a:lnTo>
                  <a:pt x="705612" y="1536700"/>
                </a:lnTo>
                <a:lnTo>
                  <a:pt x="705335" y="1522845"/>
                </a:lnTo>
                <a:lnTo>
                  <a:pt x="705612" y="1511300"/>
                </a:lnTo>
                <a:lnTo>
                  <a:pt x="707136" y="1512887"/>
                </a:lnTo>
                <a:lnTo>
                  <a:pt x="707136" y="1600200"/>
                </a:lnTo>
                <a:close/>
              </a:path>
              <a:path w="719454" h="3086100">
                <a:moveTo>
                  <a:pt x="707136" y="1512887"/>
                </a:moveTo>
                <a:lnTo>
                  <a:pt x="705612" y="1511300"/>
                </a:lnTo>
                <a:lnTo>
                  <a:pt x="707136" y="1511300"/>
                </a:lnTo>
                <a:lnTo>
                  <a:pt x="707136" y="1512887"/>
                </a:lnTo>
                <a:close/>
              </a:path>
              <a:path w="719454" h="3086100">
                <a:moveTo>
                  <a:pt x="704088" y="1727196"/>
                </a:moveTo>
                <a:lnTo>
                  <a:pt x="707136" y="1663700"/>
                </a:lnTo>
                <a:lnTo>
                  <a:pt x="707136" y="1512887"/>
                </a:lnTo>
                <a:lnTo>
                  <a:pt x="717804" y="1524000"/>
                </a:lnTo>
                <a:lnTo>
                  <a:pt x="716280" y="1574800"/>
                </a:lnTo>
                <a:lnTo>
                  <a:pt x="713232" y="1638300"/>
                </a:lnTo>
                <a:lnTo>
                  <a:pt x="708660" y="1689100"/>
                </a:lnTo>
                <a:lnTo>
                  <a:pt x="704088" y="1727196"/>
                </a:lnTo>
                <a:close/>
              </a:path>
              <a:path w="719454" h="3086100">
                <a:moveTo>
                  <a:pt x="707136" y="1638300"/>
                </a:moveTo>
                <a:lnTo>
                  <a:pt x="699516" y="1638300"/>
                </a:lnTo>
                <a:lnTo>
                  <a:pt x="704088" y="1574800"/>
                </a:lnTo>
                <a:lnTo>
                  <a:pt x="705335" y="1522845"/>
                </a:lnTo>
                <a:lnTo>
                  <a:pt x="705612" y="1536700"/>
                </a:lnTo>
                <a:lnTo>
                  <a:pt x="707136" y="1600200"/>
                </a:lnTo>
                <a:lnTo>
                  <a:pt x="707136" y="1638300"/>
                </a:lnTo>
                <a:close/>
              </a:path>
              <a:path w="719454" h="3086100">
                <a:moveTo>
                  <a:pt x="214883" y="2806700"/>
                </a:moveTo>
                <a:lnTo>
                  <a:pt x="190500" y="2806700"/>
                </a:lnTo>
                <a:lnTo>
                  <a:pt x="190500" y="2802466"/>
                </a:lnTo>
                <a:lnTo>
                  <a:pt x="208788" y="2794000"/>
                </a:lnTo>
                <a:lnTo>
                  <a:pt x="236220" y="2768600"/>
                </a:lnTo>
                <a:lnTo>
                  <a:pt x="262128" y="2755900"/>
                </a:lnTo>
                <a:lnTo>
                  <a:pt x="288036" y="2730500"/>
                </a:lnTo>
                <a:lnTo>
                  <a:pt x="286512" y="2730500"/>
                </a:lnTo>
                <a:lnTo>
                  <a:pt x="312420" y="2705100"/>
                </a:lnTo>
                <a:lnTo>
                  <a:pt x="361188" y="2654300"/>
                </a:lnTo>
                <a:lnTo>
                  <a:pt x="384048" y="2628900"/>
                </a:lnTo>
                <a:lnTo>
                  <a:pt x="406908" y="2590800"/>
                </a:lnTo>
                <a:lnTo>
                  <a:pt x="429767" y="2565400"/>
                </a:lnTo>
                <a:lnTo>
                  <a:pt x="428244" y="2565400"/>
                </a:lnTo>
                <a:lnTo>
                  <a:pt x="451104" y="2527300"/>
                </a:lnTo>
                <a:lnTo>
                  <a:pt x="449580" y="2527300"/>
                </a:lnTo>
                <a:lnTo>
                  <a:pt x="470916" y="2489200"/>
                </a:lnTo>
                <a:lnTo>
                  <a:pt x="510540" y="2413000"/>
                </a:lnTo>
                <a:lnTo>
                  <a:pt x="547116" y="2336800"/>
                </a:lnTo>
                <a:lnTo>
                  <a:pt x="563880" y="2286000"/>
                </a:lnTo>
                <a:lnTo>
                  <a:pt x="579120" y="2247900"/>
                </a:lnTo>
                <a:lnTo>
                  <a:pt x="594360" y="2197100"/>
                </a:lnTo>
                <a:lnTo>
                  <a:pt x="609600" y="2159000"/>
                </a:lnTo>
                <a:lnTo>
                  <a:pt x="608076" y="2159000"/>
                </a:lnTo>
                <a:lnTo>
                  <a:pt x="635508" y="2057400"/>
                </a:lnTo>
                <a:lnTo>
                  <a:pt x="667512" y="1905000"/>
                </a:lnTo>
                <a:lnTo>
                  <a:pt x="682751" y="1803400"/>
                </a:lnTo>
                <a:lnTo>
                  <a:pt x="690372" y="1739900"/>
                </a:lnTo>
                <a:lnTo>
                  <a:pt x="699516" y="1625600"/>
                </a:lnTo>
                <a:lnTo>
                  <a:pt x="699516" y="1638300"/>
                </a:lnTo>
                <a:lnTo>
                  <a:pt x="707136" y="1638300"/>
                </a:lnTo>
                <a:lnTo>
                  <a:pt x="707136" y="1663700"/>
                </a:lnTo>
                <a:lnTo>
                  <a:pt x="704088" y="1727200"/>
                </a:lnTo>
                <a:lnTo>
                  <a:pt x="702564" y="1739900"/>
                </a:lnTo>
                <a:lnTo>
                  <a:pt x="696467" y="1803400"/>
                </a:lnTo>
                <a:lnTo>
                  <a:pt x="688848" y="1854200"/>
                </a:lnTo>
                <a:lnTo>
                  <a:pt x="679704" y="1905000"/>
                </a:lnTo>
                <a:lnTo>
                  <a:pt x="647700" y="2057400"/>
                </a:lnTo>
                <a:lnTo>
                  <a:pt x="633983" y="2108200"/>
                </a:lnTo>
                <a:lnTo>
                  <a:pt x="621792" y="2159000"/>
                </a:lnTo>
                <a:lnTo>
                  <a:pt x="606551" y="2209800"/>
                </a:lnTo>
                <a:lnTo>
                  <a:pt x="591312" y="2247900"/>
                </a:lnTo>
                <a:lnTo>
                  <a:pt x="557783" y="2336800"/>
                </a:lnTo>
                <a:lnTo>
                  <a:pt x="541020" y="2387600"/>
                </a:lnTo>
                <a:lnTo>
                  <a:pt x="521208" y="2425700"/>
                </a:lnTo>
                <a:lnTo>
                  <a:pt x="502920" y="2463800"/>
                </a:lnTo>
                <a:lnTo>
                  <a:pt x="481583" y="2501900"/>
                </a:lnTo>
                <a:lnTo>
                  <a:pt x="461772" y="2540000"/>
                </a:lnTo>
                <a:lnTo>
                  <a:pt x="440436" y="2565400"/>
                </a:lnTo>
                <a:lnTo>
                  <a:pt x="417576" y="2603500"/>
                </a:lnTo>
                <a:lnTo>
                  <a:pt x="394716" y="2628900"/>
                </a:lnTo>
                <a:lnTo>
                  <a:pt x="370332" y="2667000"/>
                </a:lnTo>
                <a:lnTo>
                  <a:pt x="321564" y="2717800"/>
                </a:lnTo>
                <a:lnTo>
                  <a:pt x="269748" y="2768600"/>
                </a:lnTo>
                <a:lnTo>
                  <a:pt x="242316" y="2781300"/>
                </a:lnTo>
                <a:lnTo>
                  <a:pt x="214883" y="2806700"/>
                </a:lnTo>
                <a:close/>
              </a:path>
              <a:path w="719454" h="3086100">
                <a:moveTo>
                  <a:pt x="231648" y="2971800"/>
                </a:moveTo>
                <a:lnTo>
                  <a:pt x="210312" y="2971800"/>
                </a:lnTo>
                <a:lnTo>
                  <a:pt x="237744" y="2946400"/>
                </a:lnTo>
                <a:lnTo>
                  <a:pt x="265176" y="2933700"/>
                </a:lnTo>
                <a:lnTo>
                  <a:pt x="292608" y="2908300"/>
                </a:lnTo>
                <a:lnTo>
                  <a:pt x="344424" y="2857500"/>
                </a:lnTo>
                <a:lnTo>
                  <a:pt x="368808" y="2819400"/>
                </a:lnTo>
                <a:lnTo>
                  <a:pt x="393192" y="2794000"/>
                </a:lnTo>
                <a:lnTo>
                  <a:pt x="417576" y="2755900"/>
                </a:lnTo>
                <a:lnTo>
                  <a:pt x="440436" y="2717800"/>
                </a:lnTo>
                <a:lnTo>
                  <a:pt x="461772" y="2692400"/>
                </a:lnTo>
                <a:lnTo>
                  <a:pt x="483108" y="2641600"/>
                </a:lnTo>
                <a:lnTo>
                  <a:pt x="483108" y="2654300"/>
                </a:lnTo>
                <a:lnTo>
                  <a:pt x="493776" y="2654300"/>
                </a:lnTo>
                <a:lnTo>
                  <a:pt x="451104" y="2730500"/>
                </a:lnTo>
                <a:lnTo>
                  <a:pt x="428244" y="2768600"/>
                </a:lnTo>
                <a:lnTo>
                  <a:pt x="403860" y="2794000"/>
                </a:lnTo>
                <a:lnTo>
                  <a:pt x="379476" y="2832100"/>
                </a:lnTo>
                <a:lnTo>
                  <a:pt x="301751" y="2908300"/>
                </a:lnTo>
                <a:lnTo>
                  <a:pt x="274320" y="2933700"/>
                </a:lnTo>
                <a:lnTo>
                  <a:pt x="245364" y="2959100"/>
                </a:lnTo>
                <a:lnTo>
                  <a:pt x="231648" y="2971800"/>
                </a:lnTo>
                <a:close/>
              </a:path>
              <a:path w="719454" h="3086100">
                <a:moveTo>
                  <a:pt x="190500" y="2730500"/>
                </a:moveTo>
                <a:lnTo>
                  <a:pt x="179496" y="2719037"/>
                </a:lnTo>
                <a:lnTo>
                  <a:pt x="190500" y="2705100"/>
                </a:lnTo>
                <a:lnTo>
                  <a:pt x="190500" y="2730500"/>
                </a:lnTo>
                <a:close/>
              </a:path>
              <a:path w="719454" h="3086100">
                <a:moveTo>
                  <a:pt x="178308" y="2720542"/>
                </a:moveTo>
                <a:lnTo>
                  <a:pt x="178308" y="2717800"/>
                </a:lnTo>
                <a:lnTo>
                  <a:pt x="179496" y="2719037"/>
                </a:lnTo>
                <a:lnTo>
                  <a:pt x="178308" y="2720542"/>
                </a:lnTo>
                <a:close/>
              </a:path>
              <a:path w="719454" h="3086100">
                <a:moveTo>
                  <a:pt x="178308" y="2745389"/>
                </a:moveTo>
                <a:lnTo>
                  <a:pt x="178308" y="2720542"/>
                </a:lnTo>
                <a:lnTo>
                  <a:pt x="179496" y="2719037"/>
                </a:lnTo>
                <a:lnTo>
                  <a:pt x="190500" y="2730500"/>
                </a:lnTo>
                <a:lnTo>
                  <a:pt x="178308" y="2745389"/>
                </a:lnTo>
                <a:close/>
              </a:path>
              <a:path w="719454" h="3086100">
                <a:moveTo>
                  <a:pt x="190500" y="3086100"/>
                </a:moveTo>
                <a:lnTo>
                  <a:pt x="0" y="2946400"/>
                </a:lnTo>
                <a:lnTo>
                  <a:pt x="178308" y="2720542"/>
                </a:lnTo>
                <a:lnTo>
                  <a:pt x="178308" y="2745389"/>
                </a:lnTo>
                <a:lnTo>
                  <a:pt x="24115" y="2933700"/>
                </a:lnTo>
                <a:lnTo>
                  <a:pt x="12192" y="2933700"/>
                </a:lnTo>
                <a:lnTo>
                  <a:pt x="13716" y="2946400"/>
                </a:lnTo>
                <a:lnTo>
                  <a:pt x="28263" y="2946400"/>
                </a:lnTo>
                <a:lnTo>
                  <a:pt x="178308" y="3064969"/>
                </a:lnTo>
                <a:lnTo>
                  <a:pt x="178308" y="3073400"/>
                </a:lnTo>
                <a:lnTo>
                  <a:pt x="190500" y="3073400"/>
                </a:lnTo>
                <a:lnTo>
                  <a:pt x="190500" y="3086100"/>
                </a:lnTo>
                <a:close/>
              </a:path>
              <a:path w="719454" h="3086100">
                <a:moveTo>
                  <a:pt x="178308" y="2819400"/>
                </a:moveTo>
                <a:lnTo>
                  <a:pt x="178308" y="2745389"/>
                </a:lnTo>
                <a:lnTo>
                  <a:pt x="190500" y="2730500"/>
                </a:lnTo>
                <a:lnTo>
                  <a:pt x="190500" y="2802466"/>
                </a:lnTo>
                <a:lnTo>
                  <a:pt x="181356" y="2806700"/>
                </a:lnTo>
                <a:lnTo>
                  <a:pt x="214883" y="2806700"/>
                </a:lnTo>
                <a:lnTo>
                  <a:pt x="178308" y="2819400"/>
                </a:lnTo>
                <a:close/>
              </a:path>
              <a:path w="719454" h="3086100">
                <a:moveTo>
                  <a:pt x="190500" y="2806700"/>
                </a:moveTo>
                <a:lnTo>
                  <a:pt x="181356" y="2806700"/>
                </a:lnTo>
                <a:lnTo>
                  <a:pt x="190500" y="2802466"/>
                </a:lnTo>
                <a:lnTo>
                  <a:pt x="190500" y="2806700"/>
                </a:lnTo>
                <a:close/>
              </a:path>
              <a:path w="719454" h="3086100">
                <a:moveTo>
                  <a:pt x="13716" y="2946400"/>
                </a:moveTo>
                <a:lnTo>
                  <a:pt x="12192" y="2933700"/>
                </a:lnTo>
                <a:lnTo>
                  <a:pt x="19431" y="2939420"/>
                </a:lnTo>
                <a:lnTo>
                  <a:pt x="13716" y="2946400"/>
                </a:lnTo>
                <a:close/>
              </a:path>
              <a:path w="719454" h="3086100">
                <a:moveTo>
                  <a:pt x="19431" y="2939420"/>
                </a:moveTo>
                <a:lnTo>
                  <a:pt x="12192" y="2933700"/>
                </a:lnTo>
                <a:lnTo>
                  <a:pt x="24115" y="2933700"/>
                </a:lnTo>
                <a:lnTo>
                  <a:pt x="19431" y="2939420"/>
                </a:lnTo>
                <a:close/>
              </a:path>
              <a:path w="719454" h="3086100">
                <a:moveTo>
                  <a:pt x="28263" y="2946400"/>
                </a:moveTo>
                <a:lnTo>
                  <a:pt x="13716" y="2946400"/>
                </a:lnTo>
                <a:lnTo>
                  <a:pt x="19431" y="2939420"/>
                </a:lnTo>
                <a:lnTo>
                  <a:pt x="28263" y="2946400"/>
                </a:lnTo>
                <a:close/>
              </a:path>
              <a:path w="719454" h="3086100">
                <a:moveTo>
                  <a:pt x="190500" y="3073400"/>
                </a:moveTo>
                <a:lnTo>
                  <a:pt x="188976" y="3073400"/>
                </a:lnTo>
                <a:lnTo>
                  <a:pt x="178308" y="3064969"/>
                </a:lnTo>
                <a:lnTo>
                  <a:pt x="178308" y="2984500"/>
                </a:lnTo>
                <a:lnTo>
                  <a:pt x="196596" y="2971800"/>
                </a:lnTo>
                <a:lnTo>
                  <a:pt x="216408" y="2971800"/>
                </a:lnTo>
                <a:lnTo>
                  <a:pt x="202692" y="2984500"/>
                </a:lnTo>
                <a:lnTo>
                  <a:pt x="190500" y="2984500"/>
                </a:lnTo>
                <a:lnTo>
                  <a:pt x="187451" y="2997200"/>
                </a:lnTo>
                <a:lnTo>
                  <a:pt x="190500" y="2997200"/>
                </a:lnTo>
                <a:lnTo>
                  <a:pt x="190500" y="3073400"/>
                </a:lnTo>
                <a:close/>
              </a:path>
              <a:path w="719454" h="3086100">
                <a:moveTo>
                  <a:pt x="187451" y="2997200"/>
                </a:moveTo>
                <a:lnTo>
                  <a:pt x="190500" y="2984500"/>
                </a:lnTo>
                <a:lnTo>
                  <a:pt x="190500" y="2994660"/>
                </a:lnTo>
                <a:lnTo>
                  <a:pt x="187451" y="2997200"/>
                </a:lnTo>
                <a:close/>
              </a:path>
              <a:path w="719454" h="3086100">
                <a:moveTo>
                  <a:pt x="190500" y="2994660"/>
                </a:moveTo>
                <a:lnTo>
                  <a:pt x="190500" y="2984500"/>
                </a:lnTo>
                <a:lnTo>
                  <a:pt x="202692" y="2984500"/>
                </a:lnTo>
                <a:lnTo>
                  <a:pt x="190500" y="2994660"/>
                </a:lnTo>
                <a:close/>
              </a:path>
              <a:path w="719454" h="3086100">
                <a:moveTo>
                  <a:pt x="190500" y="2997200"/>
                </a:moveTo>
                <a:lnTo>
                  <a:pt x="187451" y="2997200"/>
                </a:lnTo>
                <a:lnTo>
                  <a:pt x="190500" y="2994660"/>
                </a:lnTo>
                <a:lnTo>
                  <a:pt x="190500" y="2997200"/>
                </a:lnTo>
                <a:close/>
              </a:path>
              <a:path w="719454" h="3086100">
                <a:moveTo>
                  <a:pt x="188976" y="3073400"/>
                </a:moveTo>
                <a:lnTo>
                  <a:pt x="178308" y="3073400"/>
                </a:lnTo>
                <a:lnTo>
                  <a:pt x="178308" y="3064969"/>
                </a:lnTo>
                <a:lnTo>
                  <a:pt x="188976" y="3073400"/>
                </a:lnTo>
                <a:close/>
              </a:path>
            </a:pathLst>
          </a:custGeom>
          <a:solidFill>
            <a:srgbClr val="2F528E"/>
          </a:solid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022474" y="5253126"/>
            <a:ext cx="694352" cy="423938"/>
          </a:xfrm>
          <a:prstGeom prst="rect">
            <a:avLst/>
          </a:prstGeom>
        </p:spPr>
        <p:txBody>
          <a:bodyPr vert="horz" wrap="square" lIns="0" tIns="6516" rIns="0" bIns="0" rtlCol="0">
            <a:spAutoFit/>
          </a:bodyPr>
          <a:lstStyle/>
          <a:p>
            <a:pPr marL="8145" marR="3258" algn="ctr" defTabSz="586405">
              <a:lnSpc>
                <a:spcPct val="101400"/>
              </a:lnSpc>
              <a:spcBef>
                <a:spcPts val="51"/>
              </a:spcBef>
            </a:pPr>
            <a:r>
              <a:rPr sz="898" i="1" spc="-3" dirty="0">
                <a:solidFill>
                  <a:srgbClr val="FFFFFF"/>
                </a:solidFill>
                <a:latin typeface="Calibri Light"/>
                <a:cs typeface="Calibri Light"/>
              </a:rPr>
              <a:t>Adaptation </a:t>
            </a:r>
            <a:r>
              <a:rPr sz="898" i="1" dirty="0">
                <a:solidFill>
                  <a:srgbClr val="FFFFFF"/>
                </a:solidFill>
                <a:latin typeface="Calibri Light"/>
                <a:cs typeface="Calibri Light"/>
              </a:rPr>
              <a:t>du  </a:t>
            </a:r>
            <a:r>
              <a:rPr sz="898" i="1" spc="-3" dirty="0">
                <a:solidFill>
                  <a:srgbClr val="FFFFFF"/>
                </a:solidFill>
                <a:latin typeface="Calibri Light"/>
                <a:cs typeface="Calibri Light"/>
              </a:rPr>
              <a:t>goût </a:t>
            </a:r>
            <a:endParaRPr sz="898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586405">
              <a:spcBef>
                <a:spcPts val="16"/>
              </a:spcBef>
            </a:pPr>
            <a:r>
              <a:rPr sz="898" i="1" spc="-3" dirty="0">
                <a:solidFill>
                  <a:srgbClr val="FFFFFF"/>
                </a:solidFill>
                <a:latin typeface="Calibri Light"/>
                <a:cs typeface="Calibri Light"/>
              </a:rPr>
              <a:t>Publicité </a:t>
            </a:r>
            <a:endParaRPr sz="898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556054" y="5349240"/>
            <a:ext cx="907341" cy="593355"/>
          </a:xfrm>
          <a:custGeom>
            <a:avLst/>
            <a:gdLst/>
            <a:ahLst/>
            <a:cxnLst/>
            <a:rect l="l" t="t" r="r" b="b"/>
            <a:pathLst>
              <a:path w="1414779" h="925195">
                <a:moveTo>
                  <a:pt x="1293876" y="925068"/>
                </a:moveTo>
                <a:lnTo>
                  <a:pt x="120395" y="925068"/>
                </a:lnTo>
                <a:lnTo>
                  <a:pt x="73294" y="915685"/>
                </a:lnTo>
                <a:lnTo>
                  <a:pt x="35051" y="890016"/>
                </a:lnTo>
                <a:lnTo>
                  <a:pt x="9382" y="851773"/>
                </a:lnTo>
                <a:lnTo>
                  <a:pt x="0" y="804672"/>
                </a:lnTo>
                <a:lnTo>
                  <a:pt x="0" y="120396"/>
                </a:lnTo>
                <a:lnTo>
                  <a:pt x="9382" y="73294"/>
                </a:lnTo>
                <a:lnTo>
                  <a:pt x="35051" y="35052"/>
                </a:lnTo>
                <a:lnTo>
                  <a:pt x="73294" y="9382"/>
                </a:lnTo>
                <a:lnTo>
                  <a:pt x="120395" y="0"/>
                </a:lnTo>
                <a:lnTo>
                  <a:pt x="1293876" y="0"/>
                </a:lnTo>
                <a:lnTo>
                  <a:pt x="1340977" y="9382"/>
                </a:lnTo>
                <a:lnTo>
                  <a:pt x="1379220" y="35052"/>
                </a:lnTo>
                <a:lnTo>
                  <a:pt x="1404889" y="73294"/>
                </a:lnTo>
                <a:lnTo>
                  <a:pt x="1414272" y="120396"/>
                </a:lnTo>
                <a:lnTo>
                  <a:pt x="1414272" y="804672"/>
                </a:lnTo>
                <a:lnTo>
                  <a:pt x="1404889" y="851773"/>
                </a:lnTo>
                <a:lnTo>
                  <a:pt x="1379220" y="890016"/>
                </a:lnTo>
                <a:lnTo>
                  <a:pt x="1340977" y="915685"/>
                </a:lnTo>
                <a:lnTo>
                  <a:pt x="1293876" y="925068"/>
                </a:lnTo>
                <a:close/>
              </a:path>
            </a:pathLst>
          </a:custGeom>
          <a:solidFill>
            <a:srgbClr val="4472C3"/>
          </a:solid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655421" y="5415372"/>
            <a:ext cx="731819" cy="428565"/>
          </a:xfrm>
          <a:prstGeom prst="rect">
            <a:avLst/>
          </a:prstGeom>
        </p:spPr>
        <p:txBody>
          <a:bodyPr vert="horz" wrap="square" lIns="0" tIns="5701" rIns="0" bIns="0" rtlCol="0">
            <a:spAutoFit/>
          </a:bodyPr>
          <a:lstStyle/>
          <a:p>
            <a:pPr marL="7737" marR="3258" algn="ctr" defTabSz="586405">
              <a:lnSpc>
                <a:spcPct val="101800"/>
              </a:lnSpc>
              <a:spcBef>
                <a:spcPts val="45"/>
              </a:spcBef>
            </a:pPr>
            <a:r>
              <a:rPr sz="898" i="1" spc="-3" dirty="0">
                <a:solidFill>
                  <a:srgbClr val="FFFFFF"/>
                </a:solidFill>
                <a:latin typeface="Calibri Light"/>
                <a:cs typeface="Calibri Light"/>
              </a:rPr>
              <a:t>Coût, </a:t>
            </a:r>
            <a:r>
              <a:rPr sz="898" i="1" dirty="0">
                <a:solidFill>
                  <a:srgbClr val="FFFFFF"/>
                </a:solidFill>
                <a:latin typeface="Calibri Light"/>
                <a:cs typeface="Calibri Light"/>
              </a:rPr>
              <a:t>Image </a:t>
            </a:r>
            <a:r>
              <a:rPr sz="898" i="1" spc="-3" dirty="0">
                <a:solidFill>
                  <a:srgbClr val="FFFFFF"/>
                </a:solidFill>
                <a:latin typeface="Calibri Light"/>
                <a:cs typeface="Calibri Light"/>
              </a:rPr>
              <a:t>de  marque  </a:t>
            </a:r>
            <a:r>
              <a:rPr sz="898" i="1" dirty="0">
                <a:solidFill>
                  <a:srgbClr val="FFFFFF"/>
                </a:solidFill>
                <a:latin typeface="Calibri Light"/>
                <a:cs typeface="Calibri Light"/>
              </a:rPr>
              <a:t>Critiques </a:t>
            </a:r>
            <a:endParaRPr sz="898" dirty="0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31369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57966" y="279203"/>
            <a:ext cx="2496817" cy="388548"/>
          </a:xfrm>
          <a:prstGeom prst="rect">
            <a:avLst/>
          </a:prstGeom>
        </p:spPr>
        <p:txBody>
          <a:bodyPr vert="horz" wrap="square" lIns="0" tIns="8552" rIns="0" bIns="0" rtlCol="0">
            <a:spAutoFit/>
          </a:bodyPr>
          <a:lstStyle/>
          <a:p>
            <a:pPr marL="8145" defTabSz="586405">
              <a:spcBef>
                <a:spcPts val="67"/>
              </a:spcBef>
            </a:pPr>
            <a:r>
              <a:rPr sz="898" b="1" u="sng" spc="-382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L</a:t>
            </a:r>
            <a:r>
              <a:rPr sz="898" b="1" spc="18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898" b="1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iens avec </a:t>
            </a:r>
            <a:r>
              <a:rPr sz="898" b="1" u="sng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le </a:t>
            </a:r>
            <a:r>
              <a:rPr sz="898" b="1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programme</a:t>
            </a:r>
            <a:r>
              <a:rPr sz="898" b="1" u="sng" spc="-26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898" b="1" u="sng" spc="-6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:</a:t>
            </a:r>
            <a:endParaRPr sz="898">
              <a:solidFill>
                <a:prstClr val="black"/>
              </a:solidFill>
              <a:latin typeface="Calibri"/>
              <a:cs typeface="Calibri"/>
            </a:endParaRPr>
          </a:p>
          <a:p>
            <a:pPr marL="8145" marR="3258" defTabSz="586405">
              <a:lnSpc>
                <a:spcPct val="101699"/>
              </a:lnSpc>
              <a:spcBef>
                <a:spcPts val="3"/>
              </a:spcBef>
            </a:pPr>
            <a:r>
              <a:rPr sz="770" b="1" dirty="0">
                <a:solidFill>
                  <a:prstClr val="black"/>
                </a:solidFill>
                <a:latin typeface="Calibri"/>
                <a:cs typeface="Calibri"/>
              </a:rPr>
              <a:t>Thème :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Des réseaux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de production et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d’échanges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mondialisés  La séance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permettra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de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travailler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les éléments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ci-dessous</a:t>
            </a:r>
            <a:r>
              <a:rPr sz="770" spc="-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: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966111" y="671465"/>
          <a:ext cx="4258558" cy="18881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192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192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200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23151">
                <a:tc>
                  <a:txBody>
                    <a:bodyPr/>
                    <a:lstStyle/>
                    <a:p>
                      <a:pPr marL="67945">
                        <a:lnSpc>
                          <a:spcPts val="1405"/>
                        </a:lnSpc>
                      </a:pPr>
                      <a:r>
                        <a:rPr sz="800" b="1" dirty="0">
                          <a:latin typeface="Calibri"/>
                          <a:cs typeface="Calibri"/>
                        </a:rPr>
                        <a:t>Notions et mots clés</a:t>
                      </a:r>
                      <a:r>
                        <a:rPr sz="8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utilisées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405"/>
                        </a:lnSpc>
                      </a:pPr>
                      <a:r>
                        <a:rPr sz="800" b="1" dirty="0">
                          <a:latin typeface="Calibri"/>
                          <a:cs typeface="Calibri"/>
                        </a:rPr>
                        <a:t>Capacités</a:t>
                      </a:r>
                      <a:r>
                        <a:rPr sz="8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travaillées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405"/>
                        </a:lnSpc>
                      </a:pPr>
                      <a:r>
                        <a:rPr sz="800" b="1" dirty="0">
                          <a:latin typeface="Calibri"/>
                          <a:cs typeface="Calibri"/>
                        </a:rPr>
                        <a:t>Repères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9232">
                <a:tc>
                  <a:txBody>
                    <a:bodyPr/>
                    <a:lstStyle/>
                    <a:p>
                      <a:pPr marL="67945">
                        <a:lnSpc>
                          <a:spcPts val="140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Acteurs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800" strike="sngStrike" spc="-555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800" strike="noStrike" spc="2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trike="sngStrike" dirty="0">
                          <a:latin typeface="Calibri"/>
                          <a:cs typeface="Calibri"/>
                        </a:rPr>
                        <a:t>lux matériels et</a:t>
                      </a:r>
                      <a:r>
                        <a:rPr sz="800" strike="sngStrike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trike="sngStrike" spc="-5" dirty="0">
                          <a:latin typeface="Calibri"/>
                          <a:cs typeface="Calibri"/>
                        </a:rPr>
                        <a:t>immatériels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40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Décrire le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circuit mondial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d’un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bien de 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la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conception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à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sa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40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Mers et océans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principaux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+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lieux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stratégiques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7723">
                <a:tc>
                  <a:txBody>
                    <a:bodyPr/>
                    <a:lstStyle/>
                    <a:p>
                      <a:pPr marL="67945">
                        <a:lnSpc>
                          <a:spcPts val="127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Entreprise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multinationale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800" strike="sngStrike" spc="-620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800" strike="noStrike" spc="3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trike="sngStrike" dirty="0">
                          <a:latin typeface="Calibri"/>
                          <a:cs typeface="Calibri"/>
                        </a:rPr>
                        <a:t>roduction </a:t>
                      </a:r>
                      <a:r>
                        <a:rPr sz="800" strike="sngStrike" spc="-5" dirty="0">
                          <a:latin typeface="Calibri"/>
                          <a:cs typeface="Calibri"/>
                        </a:rPr>
                        <a:t>multisite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800" strike="sngStrike" spc="-620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800" strike="noStrike" spc="3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trike="sngStrike" dirty="0">
                          <a:latin typeface="Calibri"/>
                          <a:cs typeface="Calibri"/>
                        </a:rPr>
                        <a:t>roduits</a:t>
                      </a:r>
                      <a:r>
                        <a:rPr sz="800" strike="sngStrike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trike="sngStrike" dirty="0">
                          <a:latin typeface="Calibri"/>
                          <a:cs typeface="Calibri"/>
                        </a:rPr>
                        <a:t>intermédiaires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70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réalisation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puis à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sa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67945" marR="551180">
                        <a:lnSpc>
                          <a:spcPct val="101699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consommation à</a:t>
                      </a:r>
                      <a:r>
                        <a:rPr sz="8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l’échelle 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mondiale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</a:pPr>
                      <a:r>
                        <a:rPr sz="800" u="sng" spc="-50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L</a:t>
                      </a:r>
                      <a:r>
                        <a:rPr sz="800" spc="2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es grandes </a:t>
                      </a:r>
                      <a:r>
                        <a:rPr sz="800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routes</a:t>
                      </a:r>
                      <a:r>
                        <a:rPr sz="8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maritimes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19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7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Ecriture : « légende racontée</a:t>
                      </a:r>
                      <a:r>
                        <a:rPr sz="8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»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93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800" u="sng" spc="-64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C</a:t>
                      </a:r>
                      <a:r>
                        <a:rPr sz="800" spc="3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onnaître </a:t>
                      </a:r>
                      <a:r>
                        <a:rPr sz="8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et </a:t>
                      </a:r>
                      <a:r>
                        <a:rPr sz="800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comprendre</a:t>
                      </a:r>
                      <a:r>
                        <a:rPr sz="800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les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525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77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65"/>
                        </a:lnSpc>
                      </a:pPr>
                      <a:r>
                        <a:rPr sz="800" u="sng" spc="-63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o</a:t>
                      </a:r>
                      <a:r>
                        <a:rPr sz="800" spc="3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bjectifs du</a:t>
                      </a:r>
                      <a:r>
                        <a:rPr sz="800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développement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67945" marR="444500">
                        <a:lnSpc>
                          <a:spcPct val="101699"/>
                        </a:lnSpc>
                      </a:pPr>
                      <a:r>
                        <a:rPr sz="800" u="sng" spc="-63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</a:t>
                      </a:r>
                      <a:r>
                        <a:rPr sz="800" spc="3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urable </a:t>
                      </a:r>
                      <a:r>
                        <a:rPr sz="8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tels que définis</a:t>
                      </a:r>
                      <a:r>
                        <a:rPr sz="800" u="sng" spc="-5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par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u="sng" spc="-28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l</a:t>
                      </a:r>
                      <a:r>
                        <a:rPr sz="8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’UNESCO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3957966" y="2330739"/>
            <a:ext cx="4276069" cy="2870355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 defTabSz="586405">
              <a:spcBef>
                <a:spcPts val="64"/>
              </a:spcBef>
            </a:pPr>
            <a:r>
              <a:rPr sz="770" b="1" dirty="0">
                <a:solidFill>
                  <a:prstClr val="black"/>
                </a:solidFill>
                <a:latin typeface="Calibri"/>
                <a:cs typeface="Calibri"/>
              </a:rPr>
              <a:t>Compétences</a:t>
            </a:r>
            <a:r>
              <a:rPr sz="770" b="1" spc="-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b="1" dirty="0">
                <a:solidFill>
                  <a:prstClr val="black"/>
                </a:solidFill>
                <a:latin typeface="Calibri"/>
                <a:cs typeface="Calibri"/>
              </a:rPr>
              <a:t>: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marL="8145" defTabSz="586405">
              <a:spcBef>
                <a:spcPts val="16"/>
              </a:spcBef>
            </a:pP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Se repérer :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identifier l’échelle appropriée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pour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étudier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un</a:t>
            </a:r>
            <a:r>
              <a:rPr sz="770" spc="-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phénomène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marL="8145" defTabSz="586405">
              <a:spcBef>
                <a:spcPts val="13"/>
              </a:spcBef>
            </a:pP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Exploiter les outils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spécifiques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aux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disciplines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: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compléter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une carte </a:t>
            </a:r>
            <a:r>
              <a:rPr sz="770" spc="3" dirty="0">
                <a:solidFill>
                  <a:prstClr val="black"/>
                </a:solidFill>
                <a:latin typeface="Calibri"/>
                <a:cs typeface="Calibri"/>
              </a:rPr>
              <a:t>et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sa</a:t>
            </a:r>
            <a:r>
              <a:rPr sz="770" spc="-22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légende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marL="8145" marR="346142" defTabSz="586405">
              <a:lnSpc>
                <a:spcPct val="101699"/>
              </a:lnSpc>
            </a:pP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Mener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et construire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une démarche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géographique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: décrire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une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situation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géographique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;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suivre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une  démarche d’analyse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géographique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;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confronter des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points </a:t>
            </a:r>
            <a:r>
              <a:rPr sz="770" spc="3" dirty="0">
                <a:solidFill>
                  <a:prstClr val="black"/>
                </a:solidFill>
                <a:latin typeface="Calibri"/>
                <a:cs typeface="Calibri"/>
              </a:rPr>
              <a:t>de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vue d’acteurs</a:t>
            </a:r>
            <a:r>
              <a:rPr sz="770" spc="-1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différents.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marL="8145" defTabSz="586405">
              <a:spcBef>
                <a:spcPts val="16"/>
              </a:spcBef>
            </a:pP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Collaborer et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échanger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: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s’impliquer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dans des échanges,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rendre-compte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à l’écrit à titre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individuel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defTabSz="586405">
              <a:spcBef>
                <a:spcPts val="32"/>
              </a:spcBef>
            </a:pPr>
            <a:endParaRPr sz="80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145" defTabSz="586405"/>
            <a:r>
              <a:rPr sz="770" b="1" dirty="0">
                <a:solidFill>
                  <a:prstClr val="black"/>
                </a:solidFill>
                <a:latin typeface="Calibri"/>
                <a:cs typeface="Calibri"/>
              </a:rPr>
              <a:t>Eléments du « </a:t>
            </a:r>
            <a:r>
              <a:rPr sz="770" b="1" spc="-3" dirty="0">
                <a:solidFill>
                  <a:prstClr val="black"/>
                </a:solidFill>
                <a:latin typeface="Calibri"/>
                <a:cs typeface="Calibri"/>
              </a:rPr>
              <a:t>commentaire </a:t>
            </a:r>
            <a:r>
              <a:rPr sz="770" b="1" dirty="0">
                <a:solidFill>
                  <a:prstClr val="black"/>
                </a:solidFill>
                <a:latin typeface="Calibri"/>
                <a:cs typeface="Calibri"/>
              </a:rPr>
              <a:t>» </a:t>
            </a:r>
            <a:r>
              <a:rPr sz="770" b="1" spc="-3" dirty="0">
                <a:solidFill>
                  <a:prstClr val="black"/>
                </a:solidFill>
                <a:latin typeface="Calibri"/>
                <a:cs typeface="Calibri"/>
              </a:rPr>
              <a:t>abordés</a:t>
            </a:r>
            <a:r>
              <a:rPr sz="770" b="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: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marL="8145" marR="1053492" defTabSz="586405">
              <a:lnSpc>
                <a:spcPts val="949"/>
              </a:lnSpc>
              <a:spcBef>
                <a:spcPts val="26"/>
              </a:spcBef>
            </a:pP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Mondialisation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complète ?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barrières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éco,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politique, administrative,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(et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culturelle) 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Conception, production,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consommation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à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l’échelle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mondiale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marL="8145" defTabSz="586405">
              <a:lnSpc>
                <a:spcPts val="901"/>
              </a:lnSpc>
            </a:pP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Spécificités des territoires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: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compétences, coût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du travail,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entreprises locales,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proximité des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marchés…</a:t>
            </a:r>
            <a:r>
              <a:rPr sz="770" spc="9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+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marL="8145" defTabSz="586405">
              <a:spcBef>
                <a:spcPts val="16"/>
              </a:spcBef>
            </a:pP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économies d’échelle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pour déterminer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la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localisation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des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différentes étapes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de</a:t>
            </a:r>
            <a:r>
              <a:rPr sz="770" spc="1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production.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defTabSz="586405">
              <a:spcBef>
                <a:spcPts val="16"/>
              </a:spcBef>
            </a:pPr>
            <a:endParaRPr sz="80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145" marR="3258" defTabSz="586405">
              <a:lnSpc>
                <a:spcPct val="101699"/>
              </a:lnSpc>
            </a:pPr>
            <a:r>
              <a:rPr sz="770" b="1" dirty="0">
                <a:solidFill>
                  <a:prstClr val="black"/>
                </a:solidFill>
                <a:latin typeface="Calibri"/>
                <a:cs typeface="Calibri"/>
              </a:rPr>
              <a:t>En </a:t>
            </a:r>
            <a:r>
              <a:rPr sz="770" b="1" spc="-3" dirty="0">
                <a:solidFill>
                  <a:prstClr val="black"/>
                </a:solidFill>
                <a:latin typeface="Calibri"/>
                <a:cs typeface="Calibri"/>
              </a:rPr>
              <a:t>plus </a:t>
            </a:r>
            <a:r>
              <a:rPr sz="770" b="1" dirty="0">
                <a:solidFill>
                  <a:prstClr val="black"/>
                </a:solidFill>
                <a:latin typeface="Calibri"/>
                <a:cs typeface="Calibri"/>
              </a:rPr>
              <a:t>: </a:t>
            </a:r>
            <a:r>
              <a:rPr sz="770" b="1" spc="-3" dirty="0">
                <a:solidFill>
                  <a:prstClr val="black"/>
                </a:solidFill>
                <a:latin typeface="Calibri"/>
                <a:cs typeface="Calibri"/>
              </a:rPr>
              <a:t>enjeux environnementaux </a:t>
            </a:r>
            <a:r>
              <a:rPr sz="770" b="1" dirty="0">
                <a:solidFill>
                  <a:prstClr val="black"/>
                </a:solidFill>
                <a:latin typeface="Calibri"/>
                <a:cs typeface="Calibri"/>
              </a:rPr>
              <a:t>: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recyclage, kilomètres alimentaires,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conséquences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environnementales 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de la production,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transport,</a:t>
            </a:r>
            <a:r>
              <a:rPr sz="770" spc="-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déforestation…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marL="8145" marR="221123" defTabSz="586405">
              <a:lnSpc>
                <a:spcPct val="195000"/>
              </a:lnSpc>
              <a:spcBef>
                <a:spcPts val="77"/>
              </a:spcBef>
            </a:pPr>
            <a:r>
              <a:rPr sz="770" u="sng" spc="-51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</a:t>
            </a:r>
            <a:r>
              <a:rPr sz="770" spc="35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DD : </a:t>
            </a:r>
            <a:r>
              <a:rPr sz="770" u="sng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Connaître et comprendre </a:t>
            </a:r>
            <a:r>
              <a:rPr sz="770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les objectifs du </a:t>
            </a:r>
            <a:r>
              <a:rPr sz="770" u="sng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développement </a:t>
            </a:r>
            <a:r>
              <a:rPr sz="770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durable tels que définis par </a:t>
            </a:r>
            <a:r>
              <a:rPr sz="770" u="sng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l’UNESCO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1 : pas de pauvreté :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éliminer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pauvreté :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(petits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producteurs palme ou</a:t>
            </a:r>
            <a:r>
              <a:rPr sz="770" spc="-1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cacao…)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marL="8145" defTabSz="586405">
              <a:spcBef>
                <a:spcPts val="16"/>
              </a:spcBef>
            </a:pP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2 : faim 0 :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faim,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sécurité alimentaire,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améliorer </a:t>
            </a:r>
            <a:r>
              <a:rPr sz="770" u="sng" spc="-40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n</a:t>
            </a:r>
            <a:r>
              <a:rPr sz="770" spc="237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utrition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, promouvoir </a:t>
            </a:r>
            <a:r>
              <a:rPr sz="770" u="sng" spc="-366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</a:t>
            </a:r>
            <a:r>
              <a:rPr sz="770" spc="21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u="sng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griculture</a:t>
            </a:r>
            <a:r>
              <a:rPr sz="770" u="sng" spc="-26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70" u="sng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durable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marL="8145" marR="146601" defTabSz="586405">
              <a:lnSpc>
                <a:spcPct val="101699"/>
              </a:lnSpc>
            </a:pP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8 : travail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décent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et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croissance économique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: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travail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dans certaines exploitations, travail des enfants…  12 :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consommation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et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production responsables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: établir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des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modes de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consommation et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de productions 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durables (Comportement, mesures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durables,</a:t>
            </a:r>
            <a:r>
              <a:rPr sz="770" spc="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recyclage)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marL="8145" defTabSz="586405">
              <a:spcBef>
                <a:spcPts val="16"/>
              </a:spcBef>
            </a:pP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15 : vie terrestre :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préserver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et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restaurer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les écosystèmes terrestres…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déforestation/huile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de</a:t>
            </a:r>
            <a:r>
              <a:rPr sz="770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palme…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57965" y="5542433"/>
            <a:ext cx="4227200" cy="965666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 defTabSz="586405">
              <a:spcBef>
                <a:spcPts val="64"/>
              </a:spcBef>
            </a:pPr>
            <a:r>
              <a:rPr sz="770" b="1" dirty="0">
                <a:solidFill>
                  <a:prstClr val="black"/>
                </a:solidFill>
                <a:latin typeface="Calibri"/>
                <a:cs typeface="Calibri"/>
              </a:rPr>
              <a:t>Utilisation </a:t>
            </a:r>
            <a:r>
              <a:rPr sz="770" b="1" spc="3" dirty="0">
                <a:solidFill>
                  <a:prstClr val="black"/>
                </a:solidFill>
                <a:latin typeface="Calibri"/>
                <a:cs typeface="Calibri"/>
              </a:rPr>
              <a:t>de </a:t>
            </a:r>
            <a:r>
              <a:rPr sz="770" b="1" dirty="0">
                <a:solidFill>
                  <a:prstClr val="black"/>
                </a:solidFill>
                <a:latin typeface="Calibri"/>
                <a:cs typeface="Calibri"/>
              </a:rPr>
              <a:t>la </a:t>
            </a:r>
            <a:r>
              <a:rPr sz="770" b="1" spc="-3" dirty="0">
                <a:solidFill>
                  <a:prstClr val="black"/>
                </a:solidFill>
                <a:latin typeface="Calibri"/>
                <a:cs typeface="Calibri"/>
              </a:rPr>
              <a:t>bivalence </a:t>
            </a:r>
            <a:r>
              <a:rPr sz="770" b="1" dirty="0">
                <a:solidFill>
                  <a:prstClr val="black"/>
                </a:solidFill>
                <a:latin typeface="Calibri"/>
                <a:cs typeface="Calibri"/>
              </a:rPr>
              <a:t>possible </a:t>
            </a:r>
            <a:r>
              <a:rPr sz="770" b="1" spc="-3" dirty="0">
                <a:solidFill>
                  <a:prstClr val="black"/>
                </a:solidFill>
                <a:latin typeface="Calibri"/>
                <a:cs typeface="Calibri"/>
              </a:rPr>
              <a:t>sur </a:t>
            </a:r>
            <a:r>
              <a:rPr sz="770" b="1" dirty="0">
                <a:solidFill>
                  <a:prstClr val="black"/>
                </a:solidFill>
                <a:latin typeface="Calibri"/>
                <a:cs typeface="Calibri"/>
              </a:rPr>
              <a:t>l’objet </a:t>
            </a:r>
            <a:r>
              <a:rPr sz="770" b="1" spc="-3" dirty="0">
                <a:solidFill>
                  <a:prstClr val="black"/>
                </a:solidFill>
                <a:latin typeface="Calibri"/>
                <a:cs typeface="Calibri"/>
              </a:rPr>
              <a:t>d’étude</a:t>
            </a:r>
            <a:r>
              <a:rPr sz="770" b="1" spc="-1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b="1" dirty="0">
                <a:solidFill>
                  <a:prstClr val="black"/>
                </a:solidFill>
                <a:latin typeface="Calibri"/>
                <a:cs typeface="Calibri"/>
              </a:rPr>
              <a:t>: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marL="8145" defTabSz="586405">
              <a:spcBef>
                <a:spcPts val="16"/>
              </a:spcBef>
            </a:pPr>
            <a:r>
              <a:rPr sz="770" b="1" dirty="0">
                <a:solidFill>
                  <a:prstClr val="black"/>
                </a:solidFill>
                <a:latin typeface="Calibri"/>
                <a:cs typeface="Calibri"/>
              </a:rPr>
              <a:t>En </a:t>
            </a:r>
            <a:r>
              <a:rPr sz="770" b="1" spc="-3" dirty="0">
                <a:solidFill>
                  <a:prstClr val="black"/>
                </a:solidFill>
                <a:latin typeface="Calibri"/>
                <a:cs typeface="Calibri"/>
              </a:rPr>
              <a:t>Lettres </a:t>
            </a:r>
            <a:r>
              <a:rPr sz="770" b="1" dirty="0">
                <a:solidFill>
                  <a:prstClr val="black"/>
                </a:solidFill>
                <a:latin typeface="Calibri"/>
                <a:cs typeface="Calibri"/>
              </a:rPr>
              <a:t>: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marL="30135" defTabSz="586405">
              <a:spcBef>
                <a:spcPts val="13"/>
              </a:spcBef>
            </a:pPr>
            <a:r>
              <a:rPr sz="770" b="1" dirty="0">
                <a:solidFill>
                  <a:prstClr val="black"/>
                </a:solidFill>
                <a:latin typeface="Calibri"/>
                <a:cs typeface="Calibri"/>
              </a:rPr>
              <a:t>« </a:t>
            </a:r>
            <a:r>
              <a:rPr sz="770" b="1" spc="-3" dirty="0">
                <a:solidFill>
                  <a:prstClr val="black"/>
                </a:solidFill>
                <a:latin typeface="Calibri"/>
                <a:cs typeface="Calibri"/>
              </a:rPr>
              <a:t>S’informer, informer </a:t>
            </a:r>
            <a:r>
              <a:rPr sz="770" b="1" dirty="0">
                <a:solidFill>
                  <a:prstClr val="black"/>
                </a:solidFill>
                <a:latin typeface="Calibri"/>
                <a:cs typeface="Calibri"/>
              </a:rPr>
              <a:t>: </a:t>
            </a:r>
            <a:r>
              <a:rPr sz="770" b="1" spc="3" dirty="0">
                <a:solidFill>
                  <a:prstClr val="black"/>
                </a:solidFill>
                <a:latin typeface="Calibri"/>
                <a:cs typeface="Calibri"/>
              </a:rPr>
              <a:t>les </a:t>
            </a:r>
            <a:r>
              <a:rPr sz="770" b="1" dirty="0">
                <a:solidFill>
                  <a:prstClr val="black"/>
                </a:solidFill>
                <a:latin typeface="Calibri"/>
                <a:cs typeface="Calibri"/>
              </a:rPr>
              <a:t>circuits de l’information</a:t>
            </a:r>
            <a:r>
              <a:rPr sz="770" b="1" spc="-1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b="1" dirty="0">
                <a:solidFill>
                  <a:prstClr val="black"/>
                </a:solidFill>
                <a:latin typeface="Calibri"/>
                <a:cs typeface="Calibri"/>
              </a:rPr>
              <a:t>»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marL="8145" marR="457314" defTabSz="586405">
              <a:lnSpc>
                <a:spcPct val="101699"/>
              </a:lnSpc>
            </a:pP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Confrontation des points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de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vue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des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acteurs, différents types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de médias, sources,…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production 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d’informations…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marL="8145" marR="3258" defTabSz="586405">
              <a:lnSpc>
                <a:spcPct val="101699"/>
              </a:lnSpc>
            </a:pP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Le travail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pourrait mener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les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élèves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à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rédiger un article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«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reportage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» ou « enquête »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sur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les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questions que 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posent le</a:t>
            </a:r>
            <a:r>
              <a:rPr sz="770" spc="-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Nutella…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  <a:p>
            <a:pPr marL="8145" defTabSz="586405">
              <a:spcBef>
                <a:spcPts val="16"/>
              </a:spcBef>
            </a:pP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On peut aussi imaginer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un lien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avec la PSE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autour </a:t>
            </a:r>
            <a:r>
              <a:rPr sz="770" dirty="0">
                <a:solidFill>
                  <a:prstClr val="black"/>
                </a:solidFill>
                <a:latin typeface="Calibri"/>
                <a:cs typeface="Calibri"/>
              </a:rPr>
              <a:t>de </a:t>
            </a:r>
            <a:r>
              <a:rPr sz="770" spc="3" dirty="0">
                <a:solidFill>
                  <a:prstClr val="black"/>
                </a:solidFill>
                <a:latin typeface="Calibri"/>
                <a:cs typeface="Calibri"/>
              </a:rPr>
              <a:t>la</a:t>
            </a:r>
            <a:r>
              <a:rPr sz="770" spc="-1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70" spc="-3" dirty="0">
                <a:solidFill>
                  <a:prstClr val="black"/>
                </a:solidFill>
                <a:latin typeface="Calibri"/>
                <a:cs typeface="Calibri"/>
              </a:rPr>
              <a:t>nutrition…</a:t>
            </a:r>
            <a:endParaRPr sz="77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816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pages de contenus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TM10001105[[fn=Rogner]]</Template>
  <TotalTime>321</TotalTime>
  <Words>3385</Words>
  <Application>Microsoft Office PowerPoint</Application>
  <PresentationFormat>Personnalisé</PresentationFormat>
  <Paragraphs>502</Paragraphs>
  <Slides>36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6</vt:i4>
      </vt:variant>
      <vt:variant>
        <vt:lpstr>Titres des diapositives</vt:lpstr>
      </vt:variant>
      <vt:variant>
        <vt:i4>36</vt:i4>
      </vt:variant>
    </vt:vector>
  </HeadingPairs>
  <TitlesOfParts>
    <vt:vector size="42" baseType="lpstr">
      <vt:lpstr>Crop</vt:lpstr>
      <vt:lpstr>Office Theme</vt:lpstr>
      <vt:lpstr>1_Office Theme</vt:lpstr>
      <vt:lpstr>2_Office Theme</vt:lpstr>
      <vt:lpstr>pages de contenus</vt:lpstr>
      <vt:lpstr>1_Thème Office</vt:lpstr>
      <vt:lpstr> Histoire-Géographie EMC Nouveaux programmes Thème 2 : Une circulation croissante mais diverse des personnes à l’échelle planétaire</vt:lpstr>
      <vt:lpstr>Programmes  </vt:lpstr>
      <vt:lpstr>Géographie 2de bac pro</vt:lpstr>
      <vt:lpstr>Thème 1 : des réseaux de production et d’échange mondialisés (I)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EXEMPLE                 séances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 SOURCES</vt:lpstr>
      <vt:lpstr>Présentation PowerPoint</vt:lpstr>
      <vt:lpstr>Présentation PowerPoint</vt:lpstr>
      <vt:lpstr>Présentation PowerPoint</vt:lpstr>
      <vt:lpstr>Présentation PowerPoint</vt:lpstr>
      <vt:lpstr>Le tourisme 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WELYKYJ</dc:creator>
  <cp:lastModifiedBy>o</cp:lastModifiedBy>
  <cp:revision>52</cp:revision>
  <dcterms:created xsi:type="dcterms:W3CDTF">2019-04-27T13:34:30Z</dcterms:created>
  <dcterms:modified xsi:type="dcterms:W3CDTF">2019-07-16T12:04:56Z</dcterms:modified>
</cp:coreProperties>
</file>