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44" r:id="rId1"/>
  </p:sldMasterIdLst>
  <p:sldIdLst>
    <p:sldId id="261" r:id="rId2"/>
    <p:sldId id="265" r:id="rId3"/>
    <p:sldId id="266" r:id="rId4"/>
    <p:sldId id="262" r:id="rId5"/>
    <p:sldId id="263" r:id="rId6"/>
    <p:sldId id="264" r:id="rId7"/>
    <p:sldId id="298" r:id="rId8"/>
    <p:sldId id="267" r:id="rId9"/>
    <p:sldId id="269" r:id="rId10"/>
    <p:sldId id="270" r:id="rId11"/>
    <p:sldId id="271" r:id="rId12"/>
    <p:sldId id="272" r:id="rId13"/>
    <p:sldId id="274" r:id="rId14"/>
    <p:sldId id="275" r:id="rId15"/>
    <p:sldId id="273" r:id="rId16"/>
    <p:sldId id="268" r:id="rId17"/>
    <p:sldId id="276" r:id="rId18"/>
    <p:sldId id="278" r:id="rId19"/>
    <p:sldId id="279" r:id="rId20"/>
    <p:sldId id="277" r:id="rId21"/>
    <p:sldId id="280" r:id="rId22"/>
    <p:sldId id="281" r:id="rId23"/>
    <p:sldId id="282" r:id="rId24"/>
    <p:sldId id="300" r:id="rId25"/>
    <p:sldId id="299" r:id="rId26"/>
    <p:sldId id="291" r:id="rId27"/>
    <p:sldId id="296" r:id="rId28"/>
    <p:sldId id="295" r:id="rId29"/>
    <p:sldId id="283" r:id="rId30"/>
    <p:sldId id="284" r:id="rId31"/>
    <p:sldId id="285" r:id="rId32"/>
    <p:sldId id="287" r:id="rId33"/>
    <p:sldId id="288" r:id="rId34"/>
    <p:sldId id="289" r:id="rId35"/>
    <p:sldId id="290" r:id="rId36"/>
    <p:sldId id="297" r:id="rId37"/>
    <p:sldId id="286" r:id="rId38"/>
    <p:sldId id="301" r:id="rId39"/>
    <p:sldId id="302" r:id="rId4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fr-FR" smtClean="0"/>
              <a:t>Modifiez le style du titre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en-US" dirty="0"/>
          </a:p>
        </p:txBody>
      </p:sp>
      <p:sp>
        <p:nvSpPr>
          <p:cNvPr id="4" name="Date Placeholder 3"/>
          <p:cNvSpPr>
            <a:spLocks noGrp="1"/>
          </p:cNvSpPr>
          <p:nvPr>
            <p:ph type="dt" sz="half" idx="10"/>
          </p:nvPr>
        </p:nvSpPr>
        <p:spPr/>
        <p:txBody>
          <a:bodyPr/>
          <a:lstStyle/>
          <a:p>
            <a:fld id="{9926641E-D9D0-4E07-9269-2D50B98D5CDE}" type="datetimeFigureOut">
              <a:rPr lang="fr-FR" smtClean="0"/>
              <a:t>28/05/2020</a:t>
            </a:fld>
            <a:endParaRPr lang="fr-FR"/>
          </a:p>
        </p:txBody>
      </p:sp>
      <p:sp>
        <p:nvSpPr>
          <p:cNvPr id="5" name="Footer Placeholder 4"/>
          <p:cNvSpPr>
            <a:spLocks noGrp="1"/>
          </p:cNvSpPr>
          <p:nvPr>
            <p:ph type="ftr" sz="quarter" idx="11"/>
          </p:nvPr>
        </p:nvSpPr>
        <p:spPr/>
        <p:txBody>
          <a:bodyPr/>
          <a:lstStyle/>
          <a:p>
            <a:endParaRPr lang="fr-FR"/>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B76EEF8D-2848-4AB2-B941-FBAC1EAA4E62}" type="slidenum">
              <a:rPr lang="fr-FR" smtClean="0"/>
              <a:t>‹N°›</a:t>
            </a:fld>
            <a:endParaRPr lang="fr-FR"/>
          </a:p>
        </p:txBody>
      </p:sp>
    </p:spTree>
    <p:extLst>
      <p:ext uri="{BB962C8B-B14F-4D97-AF65-F5344CB8AC3E}">
        <p14:creationId xmlns:p14="http://schemas.microsoft.com/office/powerpoint/2010/main" val="26050197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fr-FR" smtClean="0"/>
              <a:t>Modifiez le style du titre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9926641E-D9D0-4E07-9269-2D50B98D5CDE}" type="datetimeFigureOut">
              <a:rPr lang="fr-FR" smtClean="0"/>
              <a:t>28/05/2020</a:t>
            </a:fld>
            <a:endParaRPr lang="fr-FR"/>
          </a:p>
        </p:txBody>
      </p:sp>
      <p:sp>
        <p:nvSpPr>
          <p:cNvPr id="5" name="Footer Placeholder 4"/>
          <p:cNvSpPr>
            <a:spLocks noGrp="1"/>
          </p:cNvSpPr>
          <p:nvPr>
            <p:ph type="ftr" sz="quarter" idx="11"/>
          </p:nvPr>
        </p:nvSpPr>
        <p:spPr/>
        <p:txBody>
          <a:bodyPr/>
          <a:lstStyle/>
          <a:p>
            <a:endParaRPr lang="fr-F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B76EEF8D-2848-4AB2-B941-FBAC1EAA4E62}" type="slidenum">
              <a:rPr lang="fr-FR" smtClean="0"/>
              <a:t>‹N°›</a:t>
            </a:fld>
            <a:endParaRPr lang="fr-FR"/>
          </a:p>
        </p:txBody>
      </p:sp>
    </p:spTree>
    <p:extLst>
      <p:ext uri="{BB962C8B-B14F-4D97-AF65-F5344CB8AC3E}">
        <p14:creationId xmlns:p14="http://schemas.microsoft.com/office/powerpoint/2010/main" val="20802450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fr-FR" smtClean="0"/>
              <a:t>Modifiez le style du titre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smtClean="0"/>
              <a:t>Modifiez les styles du texte du masque</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9926641E-D9D0-4E07-9269-2D50B98D5CDE}" type="datetimeFigureOut">
              <a:rPr lang="fr-FR" smtClean="0"/>
              <a:t>28/05/2020</a:t>
            </a:fld>
            <a:endParaRPr lang="fr-FR"/>
          </a:p>
        </p:txBody>
      </p:sp>
      <p:sp>
        <p:nvSpPr>
          <p:cNvPr id="5" name="Footer Placeholder 4"/>
          <p:cNvSpPr>
            <a:spLocks noGrp="1"/>
          </p:cNvSpPr>
          <p:nvPr>
            <p:ph type="ftr" sz="quarter" idx="11"/>
          </p:nvPr>
        </p:nvSpPr>
        <p:spPr/>
        <p:txBody>
          <a:bodyPr/>
          <a:lstStyle/>
          <a:p>
            <a:endParaRPr lang="fr-FR"/>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B76EEF8D-2848-4AB2-B941-FBAC1EAA4E62}" type="slidenum">
              <a:rPr lang="fr-FR" smtClean="0"/>
              <a:t>‹N°›</a:t>
            </a:fld>
            <a:endParaRPr lang="fr-FR"/>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6794329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fr-FR" smtClean="0"/>
              <a:t>Modifiez le style du titre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smtClean="0"/>
              <a:t>Modifiez les styles du texte du masque</a:t>
            </a:r>
          </a:p>
        </p:txBody>
      </p:sp>
      <p:sp>
        <p:nvSpPr>
          <p:cNvPr id="5" name="Date Placeholder 4"/>
          <p:cNvSpPr>
            <a:spLocks noGrp="1"/>
          </p:cNvSpPr>
          <p:nvPr>
            <p:ph type="dt" sz="half" idx="10"/>
          </p:nvPr>
        </p:nvSpPr>
        <p:spPr/>
        <p:txBody>
          <a:bodyPr/>
          <a:lstStyle/>
          <a:p>
            <a:fld id="{9926641E-D9D0-4E07-9269-2D50B98D5CDE}" type="datetimeFigureOut">
              <a:rPr lang="fr-FR" smtClean="0"/>
              <a:t>28/05/2020</a:t>
            </a:fld>
            <a:endParaRPr lang="fr-FR"/>
          </a:p>
        </p:txBody>
      </p:sp>
      <p:sp>
        <p:nvSpPr>
          <p:cNvPr id="6" name="Footer Placeholder 5"/>
          <p:cNvSpPr>
            <a:spLocks noGrp="1"/>
          </p:cNvSpPr>
          <p:nvPr>
            <p:ph type="ftr" sz="quarter" idx="11"/>
          </p:nvPr>
        </p:nvSpPr>
        <p:spPr/>
        <p:txBody>
          <a:bodyPr/>
          <a:lstStyle/>
          <a:p>
            <a:endParaRPr lang="fr-F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B76EEF8D-2848-4AB2-B941-FBAC1EAA4E62}" type="slidenum">
              <a:rPr lang="fr-FR" smtClean="0"/>
              <a:t>‹N°›</a:t>
            </a:fld>
            <a:endParaRPr lang="fr-FR"/>
          </a:p>
        </p:txBody>
      </p:sp>
    </p:spTree>
    <p:extLst>
      <p:ext uri="{BB962C8B-B14F-4D97-AF65-F5344CB8AC3E}">
        <p14:creationId xmlns:p14="http://schemas.microsoft.com/office/powerpoint/2010/main" val="39832265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fr-FR" smtClean="0"/>
              <a:t>Modifiez le style du titre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smtClean="0"/>
              <a:t>Modifiez les styles du texte du masque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smtClean="0"/>
              <a:t>Modifiez les styles du texte du masque</a:t>
            </a:r>
          </a:p>
        </p:txBody>
      </p:sp>
      <p:sp>
        <p:nvSpPr>
          <p:cNvPr id="5" name="Date Placeholder 4"/>
          <p:cNvSpPr>
            <a:spLocks noGrp="1"/>
          </p:cNvSpPr>
          <p:nvPr>
            <p:ph type="dt" sz="half" idx="10"/>
          </p:nvPr>
        </p:nvSpPr>
        <p:spPr/>
        <p:txBody>
          <a:bodyPr/>
          <a:lstStyle/>
          <a:p>
            <a:fld id="{9926641E-D9D0-4E07-9269-2D50B98D5CDE}" type="datetimeFigureOut">
              <a:rPr lang="fr-FR" smtClean="0"/>
              <a:t>28/05/2020</a:t>
            </a:fld>
            <a:endParaRPr lang="fr-FR"/>
          </a:p>
        </p:txBody>
      </p:sp>
      <p:sp>
        <p:nvSpPr>
          <p:cNvPr id="6" name="Footer Placeholder 5"/>
          <p:cNvSpPr>
            <a:spLocks noGrp="1"/>
          </p:cNvSpPr>
          <p:nvPr>
            <p:ph type="ftr" sz="quarter" idx="11"/>
          </p:nvPr>
        </p:nvSpPr>
        <p:spPr/>
        <p:txBody>
          <a:bodyPr/>
          <a:lstStyle/>
          <a:p>
            <a:endParaRPr lang="fr-FR"/>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B76EEF8D-2848-4AB2-B941-FBAC1EAA4E62}" type="slidenum">
              <a:rPr lang="fr-FR" smtClean="0"/>
              <a:t>‹N°›</a:t>
            </a:fld>
            <a:endParaRPr lang="fr-FR"/>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8175921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fr-FR" smtClean="0"/>
              <a:t>Modifiez le style du titre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smtClean="0"/>
              <a:t>Modifiez les styles du texte du masque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smtClean="0"/>
              <a:t>Modifiez les styles du texte du masque</a:t>
            </a:r>
          </a:p>
        </p:txBody>
      </p:sp>
      <p:sp>
        <p:nvSpPr>
          <p:cNvPr id="5" name="Date Placeholder 4"/>
          <p:cNvSpPr>
            <a:spLocks noGrp="1"/>
          </p:cNvSpPr>
          <p:nvPr>
            <p:ph type="dt" sz="half" idx="10"/>
          </p:nvPr>
        </p:nvSpPr>
        <p:spPr/>
        <p:txBody>
          <a:bodyPr/>
          <a:lstStyle/>
          <a:p>
            <a:fld id="{9926641E-D9D0-4E07-9269-2D50B98D5CDE}" type="datetimeFigureOut">
              <a:rPr lang="fr-FR" smtClean="0"/>
              <a:t>28/05/2020</a:t>
            </a:fld>
            <a:endParaRPr lang="fr-FR"/>
          </a:p>
        </p:txBody>
      </p:sp>
      <p:sp>
        <p:nvSpPr>
          <p:cNvPr id="6" name="Footer Placeholder 5"/>
          <p:cNvSpPr>
            <a:spLocks noGrp="1"/>
          </p:cNvSpPr>
          <p:nvPr>
            <p:ph type="ftr" sz="quarter" idx="11"/>
          </p:nvPr>
        </p:nvSpPr>
        <p:spPr/>
        <p:txBody>
          <a:bodyPr/>
          <a:lstStyle/>
          <a:p>
            <a:endParaRPr lang="fr-F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B76EEF8D-2848-4AB2-B941-FBAC1EAA4E62}" type="slidenum">
              <a:rPr lang="fr-FR" smtClean="0"/>
              <a:t>‹N°›</a:t>
            </a:fld>
            <a:endParaRPr lang="fr-FR"/>
          </a:p>
        </p:txBody>
      </p:sp>
    </p:spTree>
    <p:extLst>
      <p:ext uri="{BB962C8B-B14F-4D97-AF65-F5344CB8AC3E}">
        <p14:creationId xmlns:p14="http://schemas.microsoft.com/office/powerpoint/2010/main" val="12783996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ncho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9926641E-D9D0-4E07-9269-2D50B98D5CDE}" type="datetimeFigureOut">
              <a:rPr lang="fr-FR" smtClean="0"/>
              <a:t>28/05/2020</a:t>
            </a:fld>
            <a:endParaRPr lang="fr-FR"/>
          </a:p>
        </p:txBody>
      </p:sp>
      <p:sp>
        <p:nvSpPr>
          <p:cNvPr id="5" name="Footer Placeholder 4"/>
          <p:cNvSpPr>
            <a:spLocks noGrp="1"/>
          </p:cNvSpPr>
          <p:nvPr>
            <p:ph type="ftr" sz="quarter" idx="11"/>
          </p:nvPr>
        </p:nvSpPr>
        <p:spPr/>
        <p:txBody>
          <a:bodyPr/>
          <a:lstStyle/>
          <a:p>
            <a:endParaRPr lang="fr-F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76EEF8D-2848-4AB2-B941-FBAC1EAA4E62}" type="slidenum">
              <a:rPr lang="fr-FR" smtClean="0"/>
              <a:t>‹N°›</a:t>
            </a:fld>
            <a:endParaRPr lang="fr-FR"/>
          </a:p>
        </p:txBody>
      </p:sp>
    </p:spTree>
    <p:extLst>
      <p:ext uri="{BB962C8B-B14F-4D97-AF65-F5344CB8AC3E}">
        <p14:creationId xmlns:p14="http://schemas.microsoft.com/office/powerpoint/2010/main" val="25877270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fr-FR" smtClean="0"/>
              <a:t>Modifiez le style du titre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9926641E-D9D0-4E07-9269-2D50B98D5CDE}" type="datetimeFigureOut">
              <a:rPr lang="fr-FR" smtClean="0"/>
              <a:t>28/05/2020</a:t>
            </a:fld>
            <a:endParaRPr lang="fr-FR"/>
          </a:p>
        </p:txBody>
      </p:sp>
      <p:sp>
        <p:nvSpPr>
          <p:cNvPr id="5" name="Footer Placeholder 4"/>
          <p:cNvSpPr>
            <a:spLocks noGrp="1"/>
          </p:cNvSpPr>
          <p:nvPr>
            <p:ph type="ftr" sz="quarter" idx="11"/>
          </p:nvPr>
        </p:nvSpPr>
        <p:spPr/>
        <p:txBody>
          <a:bodyPr/>
          <a:lstStyle/>
          <a:p>
            <a:endParaRPr lang="fr-F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76EEF8D-2848-4AB2-B941-FBAC1EAA4E62}" type="slidenum">
              <a:rPr lang="fr-FR" smtClean="0"/>
              <a:t>‹N°›</a:t>
            </a:fld>
            <a:endParaRPr lang="fr-FR"/>
          </a:p>
        </p:txBody>
      </p:sp>
    </p:spTree>
    <p:extLst>
      <p:ext uri="{BB962C8B-B14F-4D97-AF65-F5344CB8AC3E}">
        <p14:creationId xmlns:p14="http://schemas.microsoft.com/office/powerpoint/2010/main" val="33091590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fr-FR" smtClean="0"/>
              <a:t>Modifiez le style du titre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9926641E-D9D0-4E07-9269-2D50B98D5CDE}" type="datetimeFigureOut">
              <a:rPr lang="fr-FR" smtClean="0"/>
              <a:t>28/05/2020</a:t>
            </a:fld>
            <a:endParaRPr lang="fr-FR"/>
          </a:p>
        </p:txBody>
      </p:sp>
      <p:sp>
        <p:nvSpPr>
          <p:cNvPr id="5" name="Footer Placeholder 4"/>
          <p:cNvSpPr>
            <a:spLocks noGrp="1"/>
          </p:cNvSpPr>
          <p:nvPr>
            <p:ph type="ftr" sz="quarter" idx="11"/>
          </p:nvPr>
        </p:nvSpPr>
        <p:spPr/>
        <p:txBody>
          <a:bodyPr/>
          <a:lstStyle/>
          <a:p>
            <a:endParaRPr lang="fr-F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76EEF8D-2848-4AB2-B941-FBAC1EAA4E62}" type="slidenum">
              <a:rPr lang="fr-FR" smtClean="0"/>
              <a:t>‹N°›</a:t>
            </a:fld>
            <a:endParaRPr lang="fr-FR"/>
          </a:p>
        </p:txBody>
      </p:sp>
    </p:spTree>
    <p:extLst>
      <p:ext uri="{BB962C8B-B14F-4D97-AF65-F5344CB8AC3E}">
        <p14:creationId xmlns:p14="http://schemas.microsoft.com/office/powerpoint/2010/main" val="2639232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fr-FR" smtClean="0"/>
              <a:t>Modifiez le style du titre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9926641E-D9D0-4E07-9269-2D50B98D5CDE}" type="datetimeFigureOut">
              <a:rPr lang="fr-FR" smtClean="0"/>
              <a:t>28/05/2020</a:t>
            </a:fld>
            <a:endParaRPr lang="fr-FR"/>
          </a:p>
        </p:txBody>
      </p:sp>
      <p:sp>
        <p:nvSpPr>
          <p:cNvPr id="5" name="Footer Placeholder 4"/>
          <p:cNvSpPr>
            <a:spLocks noGrp="1"/>
          </p:cNvSpPr>
          <p:nvPr>
            <p:ph type="ftr" sz="quarter" idx="11"/>
          </p:nvPr>
        </p:nvSpPr>
        <p:spPr/>
        <p:txBody>
          <a:bodyPr/>
          <a:lstStyle/>
          <a:p>
            <a:endParaRPr lang="fr-F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B76EEF8D-2848-4AB2-B941-FBAC1EAA4E62}" type="slidenum">
              <a:rPr lang="fr-FR" smtClean="0"/>
              <a:t>‹N°›</a:t>
            </a:fld>
            <a:endParaRPr lang="fr-FR"/>
          </a:p>
        </p:txBody>
      </p:sp>
    </p:spTree>
    <p:extLst>
      <p:ext uri="{BB962C8B-B14F-4D97-AF65-F5344CB8AC3E}">
        <p14:creationId xmlns:p14="http://schemas.microsoft.com/office/powerpoint/2010/main" val="2235725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9926641E-D9D0-4E07-9269-2D50B98D5CDE}" type="datetimeFigureOut">
              <a:rPr lang="fr-FR" smtClean="0"/>
              <a:t>28/05/2020</a:t>
            </a:fld>
            <a:endParaRPr lang="fr-FR"/>
          </a:p>
        </p:txBody>
      </p:sp>
      <p:sp>
        <p:nvSpPr>
          <p:cNvPr id="6" name="Footer Placeholder 5"/>
          <p:cNvSpPr>
            <a:spLocks noGrp="1"/>
          </p:cNvSpPr>
          <p:nvPr>
            <p:ph type="ftr" sz="quarter" idx="11"/>
          </p:nvPr>
        </p:nvSpPr>
        <p:spPr/>
        <p:txBody>
          <a:bodyPr/>
          <a:lstStyle/>
          <a:p>
            <a:endParaRPr lang="fr-FR"/>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B76EEF8D-2848-4AB2-B941-FBAC1EAA4E62}" type="slidenum">
              <a:rPr lang="fr-FR" smtClean="0"/>
              <a:t>‹N°›</a:t>
            </a:fld>
            <a:endParaRPr lang="fr-FR"/>
          </a:p>
        </p:txBody>
      </p:sp>
    </p:spTree>
    <p:extLst>
      <p:ext uri="{BB962C8B-B14F-4D97-AF65-F5344CB8AC3E}">
        <p14:creationId xmlns:p14="http://schemas.microsoft.com/office/powerpoint/2010/main" val="18023186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r-FR" smtClean="0"/>
              <a:t>Modifiez le style du titre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9926641E-D9D0-4E07-9269-2D50B98D5CDE}" type="datetimeFigureOut">
              <a:rPr lang="fr-FR" smtClean="0"/>
              <a:t>28/05/2020</a:t>
            </a:fld>
            <a:endParaRPr lang="fr-FR"/>
          </a:p>
        </p:txBody>
      </p:sp>
      <p:sp>
        <p:nvSpPr>
          <p:cNvPr id="8" name="Footer Placeholder 7"/>
          <p:cNvSpPr>
            <a:spLocks noGrp="1"/>
          </p:cNvSpPr>
          <p:nvPr>
            <p:ph type="ftr" sz="quarter" idx="11"/>
          </p:nvPr>
        </p:nvSpPr>
        <p:spPr/>
        <p:txBody>
          <a:bodyPr/>
          <a:lstStyle/>
          <a:p>
            <a:endParaRPr lang="fr-FR"/>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B76EEF8D-2848-4AB2-B941-FBAC1EAA4E62}" type="slidenum">
              <a:rPr lang="fr-FR" smtClean="0"/>
              <a:t>‹N°›</a:t>
            </a:fld>
            <a:endParaRPr lang="fr-FR"/>
          </a:p>
        </p:txBody>
      </p:sp>
    </p:spTree>
    <p:extLst>
      <p:ext uri="{BB962C8B-B14F-4D97-AF65-F5344CB8AC3E}">
        <p14:creationId xmlns:p14="http://schemas.microsoft.com/office/powerpoint/2010/main" val="33344016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9926641E-D9D0-4E07-9269-2D50B98D5CDE}" type="datetimeFigureOut">
              <a:rPr lang="fr-FR" smtClean="0"/>
              <a:t>28/05/2020</a:t>
            </a:fld>
            <a:endParaRPr lang="fr-FR"/>
          </a:p>
        </p:txBody>
      </p:sp>
      <p:sp>
        <p:nvSpPr>
          <p:cNvPr id="4" name="Footer Placeholder 3"/>
          <p:cNvSpPr>
            <a:spLocks noGrp="1"/>
          </p:cNvSpPr>
          <p:nvPr>
            <p:ph type="ftr" sz="quarter" idx="11"/>
          </p:nvPr>
        </p:nvSpPr>
        <p:spPr/>
        <p:txBody>
          <a:bodyPr/>
          <a:lstStyle/>
          <a:p>
            <a:endParaRPr lang="fr-FR"/>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B76EEF8D-2848-4AB2-B941-FBAC1EAA4E62}" type="slidenum">
              <a:rPr lang="fr-FR" smtClean="0"/>
              <a:t>‹N°›</a:t>
            </a:fld>
            <a:endParaRPr lang="fr-FR"/>
          </a:p>
        </p:txBody>
      </p:sp>
    </p:spTree>
    <p:extLst>
      <p:ext uri="{BB962C8B-B14F-4D97-AF65-F5344CB8AC3E}">
        <p14:creationId xmlns:p14="http://schemas.microsoft.com/office/powerpoint/2010/main" val="8902014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26641E-D9D0-4E07-9269-2D50B98D5CDE}" type="datetimeFigureOut">
              <a:rPr lang="fr-FR" smtClean="0"/>
              <a:t>28/05/2020</a:t>
            </a:fld>
            <a:endParaRPr lang="fr-FR"/>
          </a:p>
        </p:txBody>
      </p:sp>
      <p:sp>
        <p:nvSpPr>
          <p:cNvPr id="3" name="Footer Placeholder 2"/>
          <p:cNvSpPr>
            <a:spLocks noGrp="1"/>
          </p:cNvSpPr>
          <p:nvPr>
            <p:ph type="ftr" sz="quarter" idx="11"/>
          </p:nvPr>
        </p:nvSpPr>
        <p:spPr/>
        <p:txBody>
          <a:bodyPr/>
          <a:lstStyle/>
          <a:p>
            <a:endParaRPr lang="fr-FR"/>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B76EEF8D-2848-4AB2-B941-FBAC1EAA4E62}" type="slidenum">
              <a:rPr lang="fr-FR" smtClean="0"/>
              <a:t>‹N°›</a:t>
            </a:fld>
            <a:endParaRPr lang="fr-FR"/>
          </a:p>
        </p:txBody>
      </p:sp>
    </p:spTree>
    <p:extLst>
      <p:ext uri="{BB962C8B-B14F-4D97-AF65-F5344CB8AC3E}">
        <p14:creationId xmlns:p14="http://schemas.microsoft.com/office/powerpoint/2010/main" val="2094591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fr-FR" smtClean="0"/>
              <a:t>Modifiez le style du titre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9926641E-D9D0-4E07-9269-2D50B98D5CDE}" type="datetimeFigureOut">
              <a:rPr lang="fr-FR" smtClean="0"/>
              <a:t>28/05/2020</a:t>
            </a:fld>
            <a:endParaRPr lang="fr-FR"/>
          </a:p>
        </p:txBody>
      </p:sp>
      <p:sp>
        <p:nvSpPr>
          <p:cNvPr id="6" name="Footer Placeholder 5"/>
          <p:cNvSpPr>
            <a:spLocks noGrp="1"/>
          </p:cNvSpPr>
          <p:nvPr>
            <p:ph type="ftr" sz="quarter" idx="11"/>
          </p:nvPr>
        </p:nvSpPr>
        <p:spPr/>
        <p:txBody>
          <a:bodyPr/>
          <a:lstStyle/>
          <a:p>
            <a:endParaRPr lang="fr-FR"/>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B76EEF8D-2848-4AB2-B941-FBAC1EAA4E62}" type="slidenum">
              <a:rPr lang="fr-FR" smtClean="0"/>
              <a:t>‹N°›</a:t>
            </a:fld>
            <a:endParaRPr lang="fr-FR"/>
          </a:p>
        </p:txBody>
      </p:sp>
    </p:spTree>
    <p:extLst>
      <p:ext uri="{BB962C8B-B14F-4D97-AF65-F5344CB8AC3E}">
        <p14:creationId xmlns:p14="http://schemas.microsoft.com/office/powerpoint/2010/main" val="32770027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9926641E-D9D0-4E07-9269-2D50B98D5CDE}" type="datetimeFigureOut">
              <a:rPr lang="fr-FR" smtClean="0"/>
              <a:t>28/05/2020</a:t>
            </a:fld>
            <a:endParaRPr lang="fr-FR"/>
          </a:p>
        </p:txBody>
      </p:sp>
      <p:sp>
        <p:nvSpPr>
          <p:cNvPr id="6" name="Footer Placeholder 5"/>
          <p:cNvSpPr>
            <a:spLocks noGrp="1"/>
          </p:cNvSpPr>
          <p:nvPr>
            <p:ph type="ftr" sz="quarter" idx="11"/>
          </p:nvPr>
        </p:nvSpPr>
        <p:spPr/>
        <p:txBody>
          <a:bodyPr/>
          <a:lstStyle/>
          <a:p>
            <a:endParaRPr lang="fr-F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B76EEF8D-2848-4AB2-B941-FBAC1EAA4E62}" type="slidenum">
              <a:rPr lang="fr-FR" smtClean="0"/>
              <a:t>‹N°›</a:t>
            </a:fld>
            <a:endParaRPr lang="fr-FR"/>
          </a:p>
        </p:txBody>
      </p:sp>
    </p:spTree>
    <p:extLst>
      <p:ext uri="{BB962C8B-B14F-4D97-AF65-F5344CB8AC3E}">
        <p14:creationId xmlns:p14="http://schemas.microsoft.com/office/powerpoint/2010/main" val="7999969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34000">
              <a:schemeClr val="accent1">
                <a:lumMod val="45000"/>
                <a:lumOff val="55000"/>
              </a:schemeClr>
            </a:gs>
            <a:gs pos="36000">
              <a:schemeClr val="accent1">
                <a:lumMod val="45000"/>
                <a:lumOff val="55000"/>
              </a:schemeClr>
            </a:gs>
            <a:gs pos="1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4"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fr-FR" smtClean="0"/>
              <a:t>Modifiez le style du titre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9926641E-D9D0-4E07-9269-2D50B98D5CDE}" type="datetimeFigureOut">
              <a:rPr lang="fr-FR" smtClean="0"/>
              <a:t>28/05/2020</a:t>
            </a:fld>
            <a:endParaRPr lang="fr-FR"/>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B76EEF8D-2848-4AB2-B941-FBAC1EAA4E62}" type="slidenum">
              <a:rPr lang="fr-FR" smtClean="0"/>
              <a:t>‹N°›</a:t>
            </a:fld>
            <a:endParaRPr lang="fr-FR"/>
          </a:p>
        </p:txBody>
      </p:sp>
    </p:spTree>
    <p:extLst>
      <p:ext uri="{BB962C8B-B14F-4D97-AF65-F5344CB8AC3E}">
        <p14:creationId xmlns:p14="http://schemas.microsoft.com/office/powerpoint/2010/main" val="2061322598"/>
      </p:ext>
    </p:extLst>
  </p:cSld>
  <p:clrMap bg1="lt1" tx1="dk1" bg2="lt2" tx2="dk2" accent1="accent1" accent2="accent2" accent3="accent3" accent4="accent4" accent5="accent5" accent6="accent6" hlink="hlink" folHlink="folHlink"/>
  <p:sldLayoutIdLst>
    <p:sldLayoutId id="2147484245" r:id="rId1"/>
    <p:sldLayoutId id="2147484246" r:id="rId2"/>
    <p:sldLayoutId id="2147484247" r:id="rId3"/>
    <p:sldLayoutId id="2147484248" r:id="rId4"/>
    <p:sldLayoutId id="2147484249" r:id="rId5"/>
    <p:sldLayoutId id="2147484250" r:id="rId6"/>
    <p:sldLayoutId id="2147484251" r:id="rId7"/>
    <p:sldLayoutId id="2147484252" r:id="rId8"/>
    <p:sldLayoutId id="2147484253" r:id="rId9"/>
    <p:sldLayoutId id="2147484254" r:id="rId10"/>
    <p:sldLayoutId id="2147484255" r:id="rId11"/>
    <p:sldLayoutId id="2147484256" r:id="rId12"/>
    <p:sldLayoutId id="2147484257" r:id="rId13"/>
    <p:sldLayoutId id="2147484258" r:id="rId14"/>
    <p:sldLayoutId id="2147484259" r:id="rId15"/>
    <p:sldLayoutId id="2147484260" r:id="rId16"/>
  </p:sldLayoutIdLst>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jpe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hyperlink" Target="https://www.liberation.fr/planete/2020/02/04/en-rdc-la-riposte-de-l-oms-rattrapee-par-l-ebola-business_1776970" TargetMode="External"/><Relationship Id="rId5" Type="http://schemas.openxmlformats.org/officeDocument/2006/relationships/hyperlink" Target="https://www.liberation.fr/planete/2019/07/18/en-rdc-la-difficile-lutte-contre-le-virus-ebola_1740693" TargetMode="External"/><Relationship Id="rId4" Type="http://schemas.openxmlformats.org/officeDocument/2006/relationships/hyperlink" Target="https://www.liberation.fr/planete/2019/11/14/felix-tshisekedi-a-paris-le-congo-fait-encore-peur_1763285"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inegalites.fr/L-acces-a-la-medecine-inegalement-reparti-dans-le-monde?id_theme=26" TargetMode="External"/><Relationship Id="rId7" Type="http://schemas.openxmlformats.org/officeDocument/2006/relationships/image" Target="../media/image32.jpeg"/><Relationship Id="rId2" Type="http://schemas.openxmlformats.org/officeDocument/2006/relationships/hyperlink" Target="http://apps.who.int/gho/data/node.main?showonly=HWF" TargetMode="Externa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31.png"/><Relationship Id="rId4" Type="http://schemas.openxmlformats.org/officeDocument/2006/relationships/hyperlink" Target="https://www.youtube.com/watch?v=4t5BQZymWvo"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afrique.latribune.fr/politique/gouvernance/2017-12-07/la-mauvaise-gouvernance-freine-le-developpement-en-afrique-760747.html" TargetMode="Externa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hyperlink" Target="https://www.transparency.or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hyperlink" Target="https://afrique.latribune.fr/politique/politique-publique/2017-04-17/anti-cliche-80-de-la-migration-en-afrique-ne-se-fait-pas-vers-les-pays-du-nord-interview.html"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www.lemonde.fr/planete/article/2017/06/22/la-population-mondiale-atteindra-9-8-milliards-d-habitants-en-2050-selon-l-onu_5149088_3244.html"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lesechos.fr/idees-debats/cercle/lagriculture-africaine-doit-radicalement-changer-de-modele-993730" TargetMode="External"/><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jpe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jpeg"/><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hyperlink" Target="https://www.mediacongo.net/article-actualite-47565_mining_indaba_erg_projette_d_ouvrir_l_une_des_plus_grandes_mines_de_cobalt_au_monde_en_rdc.html" TargetMode="External"/><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32.xml.rels><?xml version="1.0" encoding="UTF-8" standalone="yes"?>
<Relationships xmlns="http://schemas.openxmlformats.org/package/2006/relationships"><Relationship Id="rId3" Type="http://schemas.openxmlformats.org/officeDocument/2006/relationships/hyperlink" Target="https://www.cartercenter.org/resources/pdfs/news/peace_publications/human-rights/carter-center-mining-governance-hria-oct2012.pdf" TargetMode="External"/><Relationship Id="rId2" Type="http://schemas.openxmlformats.org/officeDocument/2006/relationships/hyperlink" Target="https://www.globalwitness.org/fr/campaigns/democratic-republic-congo/regime-cash-machine/"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hyperlink" Target="https://www.youtube.com/watch?v=kf2udOxd5VA" TargetMode="External"/><Relationship Id="rId7" Type="http://schemas.openxmlformats.org/officeDocument/2006/relationships/hyperlink" Target="https://www.youtube.com/watch?v=vtxx3nBE_0s" TargetMode="External"/><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hyperlink" Target="https://www.youtube.com/watch?v=kF8pyzrZMeE" TargetMode="External"/><Relationship Id="rId11" Type="http://schemas.openxmlformats.org/officeDocument/2006/relationships/hyperlink" Target="https://www.youtube.com/watch?v=VLNyGMQb1A0" TargetMode="External"/><Relationship Id="rId5" Type="http://schemas.openxmlformats.org/officeDocument/2006/relationships/image" Target="../media/image70.png"/><Relationship Id="rId10" Type="http://schemas.openxmlformats.org/officeDocument/2006/relationships/image" Target="../media/image73.png"/><Relationship Id="rId4" Type="http://schemas.openxmlformats.org/officeDocument/2006/relationships/hyperlink" Target="https://vimeo.com/209079370" TargetMode="External"/><Relationship Id="rId9" Type="http://schemas.openxmlformats.org/officeDocument/2006/relationships/image" Target="../media/image72.png"/></Relationships>
</file>

<file path=ppt/slides/_rels/slide3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35.xml.rels><?xml version="1.0" encoding="UTF-8" standalone="yes"?>
<Relationships xmlns="http://schemas.openxmlformats.org/package/2006/relationships"><Relationship Id="rId8" Type="http://schemas.openxmlformats.org/officeDocument/2006/relationships/hyperlink" Target="https://www.jeuneafrique.com/774103/economie/accord-de-libre-echange-avec-lue-laleca-renforcera-la-dependance-de-la-tunisie/" TargetMode="External"/><Relationship Id="rId3" Type="http://schemas.openxmlformats.org/officeDocument/2006/relationships/image" Target="../media/image78.png"/><Relationship Id="rId7" Type="http://schemas.openxmlformats.org/officeDocument/2006/relationships/hyperlink" Target="https://www.jeuneafrique.com/384079/economie/afrique-sud-google-sassocie-a-onyx-fabriquer-smartphones-africains/" TargetMode="External"/><Relationship Id="rId2" Type="http://schemas.openxmlformats.org/officeDocument/2006/relationships/image" Target="../media/image77.jpeg"/><Relationship Id="rId1" Type="http://schemas.openxmlformats.org/officeDocument/2006/relationships/slideLayout" Target="../slideLayouts/slideLayout2.xml"/><Relationship Id="rId6" Type="http://schemas.openxmlformats.org/officeDocument/2006/relationships/hyperlink" Target="https://www.jeuneafrique.com/mag/465365/politique/chine-congo-une-relation-decomplexee/" TargetMode="External"/><Relationship Id="rId5" Type="http://schemas.openxmlformats.org/officeDocument/2006/relationships/hyperlink" Target="https://www.dailymotion.com/video/x7675sj" TargetMode="External"/><Relationship Id="rId4" Type="http://schemas.openxmlformats.org/officeDocument/2006/relationships/image" Target="../media/image79.png"/><Relationship Id="rId9" Type="http://schemas.openxmlformats.org/officeDocument/2006/relationships/hyperlink" Target="https://www.jeuneafrique.com/mag/809427/economie/chine-afrique-ce-que-les-pme-chinoises-viennent-chercher-en-afrique/" TargetMode="External"/></Relationships>
</file>

<file path=ppt/slides/_rels/slide36.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image" Target="../media/image81.png"/><Relationship Id="rId7" Type="http://schemas.openxmlformats.org/officeDocument/2006/relationships/hyperlink" Target="https://www.francetvinfo.fr/monde/afrique/ethiopie/ethiopie-quand-la-chine-entre-en-gare_3230259.html" TargetMode="External"/><Relationship Id="rId2"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hyperlink" Target="https://www.youtube.com/watch?v=vtxx3nBE_0s" TargetMode="External"/><Relationship Id="rId5" Type="http://schemas.openxmlformats.org/officeDocument/2006/relationships/image" Target="../media/image83.png"/><Relationship Id="rId4" Type="http://schemas.openxmlformats.org/officeDocument/2006/relationships/image" Target="../media/image82.png"/><Relationship Id="rId9" Type="http://schemas.openxmlformats.org/officeDocument/2006/relationships/image" Target="../media/image85.png"/></Relationships>
</file>

<file path=ppt/slides/_rels/slide3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jpeg"/><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89.png"/></Relationships>
</file>

<file path=ppt/slides/_rels/slide39.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image" Target="../media/image87.jpeg"/><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112135" y="1313645"/>
            <a:ext cx="8113690" cy="1323439"/>
          </a:xfrm>
          <a:prstGeom prst="rect">
            <a:avLst/>
          </a:prstGeom>
          <a:noFill/>
        </p:spPr>
        <p:txBody>
          <a:bodyPr wrap="square" rtlCol="0">
            <a:spAutoFit/>
          </a:bodyPr>
          <a:lstStyle/>
          <a:p>
            <a:pPr algn="ctr"/>
            <a:r>
              <a:rPr lang="fr-FR" sz="4000" dirty="0" smtClean="0">
                <a:solidFill>
                  <a:srgbClr val="C00000"/>
                </a:solidFill>
                <a:effectLst>
                  <a:outerShdw blurRad="38100" dist="38100" dir="2700000" algn="tl">
                    <a:srgbClr val="000000">
                      <a:alpha val="43137"/>
                    </a:srgbClr>
                  </a:outerShdw>
                </a:effectLst>
              </a:rPr>
              <a:t>L’AFRIQUE, UN CONTINENT EN RECOMPOSITION</a:t>
            </a:r>
            <a:endParaRPr lang="fr-FR" sz="4000" dirty="0">
              <a:solidFill>
                <a:srgbClr val="C00000"/>
              </a:solidFill>
              <a:effectLst>
                <a:outerShdw blurRad="38100" dist="38100" dir="2700000" algn="tl">
                  <a:srgbClr val="000000">
                    <a:alpha val="43137"/>
                  </a:srgbClr>
                </a:outerShdw>
              </a:effectLst>
            </a:endParaRPr>
          </a:p>
        </p:txBody>
      </p:sp>
      <p:pic>
        <p:nvPicPr>
          <p:cNvPr id="6146" name="Picture 2" descr="Résultat de recherche d'images pour &quot;Afrique&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1941" y="3950729"/>
            <a:ext cx="2062722" cy="2062722"/>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Résultat de recherche d'images pour &quot;chapeau étudiant logo&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1274" y="2338654"/>
            <a:ext cx="2404056" cy="240405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2017_logo_academie_Amiens"/>
          <p:cNvPicPr>
            <a:picLocks noChangeAspect="1" noChangeArrowheads="1"/>
          </p:cNvPicPr>
          <p:nvPr/>
        </p:nvPicPr>
        <p:blipFill>
          <a:blip r:embed="rId4" cstate="print">
            <a:extLst>
              <a:ext uri="{28A0092B-C50C-407E-A947-70E740481C1C}">
                <a14:useLocalDpi xmlns:a14="http://schemas.microsoft.com/office/drawing/2010/main" val="0"/>
              </a:ext>
            </a:extLst>
          </a:blip>
          <a:srcRect b="21127"/>
          <a:stretch>
            <a:fillRect/>
          </a:stretch>
        </p:blipFill>
        <p:spPr bwMode="auto">
          <a:xfrm>
            <a:off x="9848850" y="4724400"/>
            <a:ext cx="234315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49255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Picture 4" descr="Résultat de recherche d'images pour &quot;fond powerpoint&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660"/>
            <a:ext cx="12192000" cy="684834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5" name="WordArt 2"/>
          <p:cNvSpPr>
            <a:spLocks noChangeArrowheads="1" noChangeShapeType="1" noTextEdit="1"/>
          </p:cNvSpPr>
          <p:nvPr/>
        </p:nvSpPr>
        <p:spPr bwMode="auto">
          <a:xfrm rot="-1423347">
            <a:off x="8450" y="851852"/>
            <a:ext cx="3074277" cy="296313"/>
          </a:xfrm>
          <a:prstGeom prst="rect">
            <a:avLst/>
          </a:prstGeom>
          <a:noFill/>
          <a:ln>
            <a:noFill/>
          </a:ln>
        </p:spPr>
        <p:txBody>
          <a:bodyPr wrap="none" fromWordArt="1">
            <a:prstTxWarp prst="textPlain">
              <a:avLst>
                <a:gd name="adj" fmla="val 50000"/>
              </a:avLst>
            </a:prstTxWarp>
          </a:bodyPr>
          <a:lstStyle/>
          <a:p>
            <a:pPr algn="ctr" rtl="0">
              <a:buNone/>
            </a:pPr>
            <a:r>
              <a:rPr lang="fr-FR" sz="3600" b="1" kern="10" spc="0" dirty="0" smtClean="0">
                <a:ln w="28575">
                  <a:solidFill>
                    <a:srgbClr val="FF0000"/>
                  </a:solidFill>
                  <a:round/>
                  <a:headEnd/>
                  <a:tailEnd/>
                </a:ln>
                <a:solidFill>
                  <a:srgbClr val="FF0000"/>
                </a:solidFill>
                <a:effectLst>
                  <a:outerShdw dist="17961" dir="8100000" algn="ctr" rotWithShape="0">
                    <a:srgbClr val="548DD4">
                      <a:alpha val="50000"/>
                    </a:srgbClr>
                  </a:outerShdw>
                </a:effectLst>
                <a:latin typeface="Arial Black" panose="020B0A04020102020204" pitchFamily="34" charset="0"/>
              </a:rPr>
              <a:t>ECRITURE</a:t>
            </a:r>
            <a:endParaRPr lang="fr-FR" sz="3600" b="1" kern="10" spc="0" dirty="0">
              <a:ln w="28575">
                <a:solidFill>
                  <a:srgbClr val="FF0000"/>
                </a:solidFill>
                <a:round/>
                <a:headEnd/>
                <a:tailEnd/>
              </a:ln>
              <a:solidFill>
                <a:srgbClr val="FF0000"/>
              </a:solidFill>
              <a:effectLst>
                <a:outerShdw dist="17961" dir="8100000" algn="ctr" rotWithShape="0">
                  <a:srgbClr val="548DD4">
                    <a:alpha val="50000"/>
                  </a:srgbClr>
                </a:outerShdw>
              </a:effectLst>
              <a:latin typeface="Arial Black" panose="020B0A04020102020204" pitchFamily="34" charset="0"/>
            </a:endParaRPr>
          </a:p>
        </p:txBody>
      </p:sp>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l="7727" t="26891" r="41324" b="14734"/>
          <a:stretch>
            <a:fillRect/>
          </a:stretch>
        </p:blipFill>
        <p:spPr bwMode="auto">
          <a:xfrm>
            <a:off x="8101012" y="2684187"/>
            <a:ext cx="3671888" cy="23653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6" name="Text Box 4"/>
          <p:cNvSpPr txBox="1">
            <a:spLocks noChangeArrowheads="1"/>
          </p:cNvSpPr>
          <p:nvPr/>
        </p:nvSpPr>
        <p:spPr bwMode="auto">
          <a:xfrm>
            <a:off x="9259910" y="5184500"/>
            <a:ext cx="1828800" cy="576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smtClean="0">
                <a:ln>
                  <a:noFill/>
                </a:ln>
                <a:solidFill>
                  <a:srgbClr val="000000"/>
                </a:solidFill>
                <a:effectLst/>
                <a:latin typeface="Times New Roman" panose="02020603050405020304" pitchFamily="18" charset="0"/>
              </a:rPr>
              <a:t>https://www.change.org/p/sos-famine-afrique</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sp>
        <p:nvSpPr>
          <p:cNvPr id="7" name="Text Box 5"/>
          <p:cNvSpPr txBox="1">
            <a:spLocks noChangeArrowheads="1"/>
          </p:cNvSpPr>
          <p:nvPr/>
        </p:nvSpPr>
        <p:spPr bwMode="auto">
          <a:xfrm>
            <a:off x="9397205" y="5472631"/>
            <a:ext cx="1079501" cy="1296988"/>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1400"/>
              </a:spcAft>
              <a:buClrTx/>
              <a:buSzTx/>
              <a:buFontTx/>
              <a:buNone/>
              <a:tabLst/>
            </a:pPr>
            <a:r>
              <a:rPr kumimoji="0" lang="fr-FR" altLang="fr-FR" sz="1000" b="0" i="0" u="sng" strike="noStrike" cap="none" normalizeH="0" baseline="0" smtClean="0">
                <a:ln>
                  <a:noFill/>
                </a:ln>
                <a:solidFill>
                  <a:srgbClr val="0066FF"/>
                </a:solidFill>
                <a:effectLst/>
                <a:latin typeface="Times New Roman" panose="02020603050405020304" pitchFamily="18" charset="0"/>
              </a:rPr>
              <a:t>https://www.youtube.com/watch?v=Q6OkQzLafh8</a:t>
            </a:r>
            <a:r>
              <a:rPr kumimoji="0" lang="fr-FR" altLang="fr-FR" sz="1000" b="0" i="0" u="none" strike="noStrike" cap="none" normalizeH="0" baseline="0" smtClean="0">
                <a:ln>
                  <a:noFill/>
                </a:ln>
                <a:solidFill>
                  <a:srgbClr val="000000"/>
                </a:solidFill>
                <a:effectLst/>
                <a:latin typeface="Times New Roman" panose="02020603050405020304" pitchFamily="18" charset="0"/>
              </a:rPr>
              <a:t> </a:t>
            </a:r>
            <a:endParaRPr kumimoji="0" lang="fr-FR" altLang="fr-FR" sz="1800" b="0" i="0" u="none" strike="noStrike" cap="none" normalizeH="0" baseline="0" smtClean="0">
              <a:ln>
                <a:noFill/>
              </a:ln>
              <a:solidFill>
                <a:schemeClr val="tx1"/>
              </a:solidFill>
              <a:effectLst/>
              <a:latin typeface="Arial" panose="020B0604020202020204" pitchFamily="34" charset="0"/>
            </a:endParaRPr>
          </a:p>
        </p:txBody>
      </p:sp>
      <p:pic>
        <p:nvPicPr>
          <p:cNvPr id="14342"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l="62434" t="21164" r="13228" b="47795"/>
          <a:stretch>
            <a:fillRect/>
          </a:stretch>
        </p:blipFill>
        <p:spPr bwMode="auto">
          <a:xfrm>
            <a:off x="9741716" y="1600060"/>
            <a:ext cx="865188" cy="82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8" name="Text Box 7"/>
          <p:cNvSpPr txBox="1">
            <a:spLocks noChangeArrowheads="1"/>
          </p:cNvSpPr>
          <p:nvPr/>
        </p:nvSpPr>
        <p:spPr bwMode="auto">
          <a:xfrm>
            <a:off x="9256456" y="230188"/>
            <a:ext cx="2387879" cy="1382576"/>
          </a:xfrm>
          <a:prstGeom prst="rect">
            <a:avLst/>
          </a:prstGeom>
          <a:solidFill>
            <a:srgbClr val="FFFFFF"/>
          </a:solidFill>
          <a:ln w="31750" algn="ctr">
            <a:solidFill>
              <a:srgbClr val="0000FF"/>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t" anchorCtr="0" compatLnSpc="1">
            <a:prstTxWarp prst="textNoShape">
              <a:avLst/>
            </a:prstTxWarp>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fr-FR" sz="1600" b="1" i="0" u="none" strike="noStrike" cap="none" normalizeH="0" baseline="0" dirty="0" smtClean="0">
                <a:ln>
                  <a:noFill/>
                </a:ln>
                <a:solidFill>
                  <a:srgbClr val="000000"/>
                </a:solidFill>
                <a:effectLst/>
                <a:latin typeface="Times New Roman" panose="02020603050405020304" pitchFamily="18" charset="0"/>
              </a:rPr>
              <a:t>Dans un texte structuré, précise les problèmes que pose l’explosion démographique en Afrique.</a:t>
            </a:r>
            <a:endParaRPr kumimoji="0" lang="fr-FR" altLang="fr-FR" sz="1600" b="0" i="0" u="none" strike="noStrike" cap="none" normalizeH="0" baseline="0" dirty="0" smtClean="0">
              <a:ln>
                <a:noFill/>
              </a:ln>
              <a:solidFill>
                <a:schemeClr val="tx1"/>
              </a:solidFill>
              <a:effectLst/>
              <a:latin typeface="Arial" panose="020B0604020202020204" pitchFamily="34" charset="0"/>
            </a:endParaRPr>
          </a:p>
        </p:txBody>
      </p:sp>
      <p:pic>
        <p:nvPicPr>
          <p:cNvPr id="14344" name="Picture 8"/>
          <p:cNvPicPr>
            <a:picLocks noChangeAspect="1" noChangeArrowheads="1"/>
          </p:cNvPicPr>
          <p:nvPr/>
        </p:nvPicPr>
        <p:blipFill>
          <a:blip r:embed="rId5">
            <a:extLst>
              <a:ext uri="{28A0092B-C50C-407E-A947-70E740481C1C}">
                <a14:useLocalDpi xmlns:a14="http://schemas.microsoft.com/office/drawing/2010/main" val="0"/>
              </a:ext>
            </a:extLst>
          </a:blip>
          <a:srcRect l="8063" t="32866" r="44348" b="18712"/>
          <a:stretch>
            <a:fillRect/>
          </a:stretch>
        </p:blipFill>
        <p:spPr bwMode="auto">
          <a:xfrm>
            <a:off x="2446986" y="3655715"/>
            <a:ext cx="3089307" cy="17669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9" name="Text Box 9"/>
          <p:cNvSpPr txBox="1">
            <a:spLocks noChangeArrowheads="1"/>
          </p:cNvSpPr>
          <p:nvPr/>
        </p:nvSpPr>
        <p:spPr bwMode="auto">
          <a:xfrm>
            <a:off x="2971401" y="5469739"/>
            <a:ext cx="1727201" cy="503238"/>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1400"/>
              </a:spcAft>
              <a:buClrTx/>
              <a:buSzTx/>
              <a:buFontTx/>
              <a:buNone/>
              <a:tabLst/>
            </a:pPr>
            <a:r>
              <a:rPr kumimoji="0" lang="fr-FR" altLang="fr-FR" sz="1000" b="0" i="0" u="sng" strike="noStrike" cap="none" normalizeH="0" baseline="0" dirty="0" smtClean="0">
                <a:ln>
                  <a:noFill/>
                </a:ln>
                <a:solidFill>
                  <a:srgbClr val="0066FF"/>
                </a:solidFill>
                <a:effectLst/>
                <a:latin typeface="Times New Roman" panose="02020603050405020304" pitchFamily="18" charset="0"/>
              </a:rPr>
              <a:t>https://www.youtube.com/watch?v=Ue1q0dgo4g4</a:t>
            </a:r>
            <a:r>
              <a:rPr kumimoji="0" lang="fr-FR" altLang="fr-FR" sz="1000" b="0" i="0" u="none" strike="noStrike" cap="none" normalizeH="0" baseline="0" dirty="0" smtClean="0">
                <a:ln>
                  <a:noFill/>
                </a:ln>
                <a:solidFill>
                  <a:srgbClr val="000000"/>
                </a:solidFill>
                <a:effectLst/>
                <a:latin typeface="Times New Roman" panose="02020603050405020304" pitchFamily="18" charset="0"/>
              </a:rPr>
              <a:t> </a:t>
            </a:r>
            <a:endParaRPr kumimoji="0" lang="fr-FR" altLang="fr-FR" sz="1800" b="0" i="0" u="none" strike="noStrike" cap="none" normalizeH="0" baseline="0" dirty="0" smtClean="0">
              <a:ln>
                <a:noFill/>
              </a:ln>
              <a:solidFill>
                <a:schemeClr val="tx1"/>
              </a:solidFill>
              <a:effectLst/>
              <a:latin typeface="Arial" panose="020B0604020202020204" pitchFamily="34" charset="0"/>
            </a:endParaRPr>
          </a:p>
        </p:txBody>
      </p:sp>
      <p:sp>
        <p:nvSpPr>
          <p:cNvPr id="10" name="Text Box 10"/>
          <p:cNvSpPr txBox="1">
            <a:spLocks noChangeArrowheads="1"/>
          </p:cNvSpPr>
          <p:nvPr/>
        </p:nvSpPr>
        <p:spPr bwMode="auto">
          <a:xfrm>
            <a:off x="1339403" y="1600060"/>
            <a:ext cx="5576551" cy="14904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fr-FR" sz="1600" b="1" i="0" u="none" strike="noStrike" cap="none" normalizeH="0" baseline="0" dirty="0" smtClean="0">
                <a:ln>
                  <a:noFill/>
                </a:ln>
                <a:solidFill>
                  <a:srgbClr val="000000"/>
                </a:solidFill>
                <a:effectLst>
                  <a:outerShdw blurRad="38100" dist="38100" dir="2700000" algn="tl">
                    <a:srgbClr val="000000">
                      <a:alpha val="43137"/>
                    </a:srgbClr>
                  </a:outerShdw>
                </a:effectLst>
                <a:latin typeface="Times New Roman" panose="02020603050405020304" pitchFamily="18" charset="0"/>
              </a:rPr>
              <a:t>POUR ALLER PLUS LOIN</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fr-FR" altLang="fr-FR" sz="1600" b="1" i="0" u="none" strike="noStrike" cap="none" normalizeH="0" baseline="0" dirty="0" smtClean="0">
              <a:ln>
                <a:noFill/>
              </a:ln>
              <a:solidFill>
                <a:srgbClr val="000000"/>
              </a:solidFill>
              <a:effectLst>
                <a:outerShdw blurRad="38100" dist="38100" dir="2700000" algn="tl">
                  <a:srgbClr val="000000">
                    <a:alpha val="43137"/>
                  </a:srgbClr>
                </a:outerShdw>
              </a:effectLst>
              <a:latin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fr-FR" sz="1600" b="1" i="0" u="none" strike="noStrike" cap="none" normalizeH="0" baseline="0" dirty="0" smtClean="0">
                <a:ln>
                  <a:noFill/>
                </a:ln>
                <a:solidFill>
                  <a:srgbClr val="000000"/>
                </a:solidFill>
                <a:effectLst>
                  <a:outerShdw blurRad="38100" dist="38100" dir="2700000" algn="tl">
                    <a:srgbClr val="000000">
                      <a:alpha val="43137"/>
                    </a:srgbClr>
                  </a:outerShdw>
                </a:effectLst>
                <a:latin typeface="Times New Roman" panose="02020603050405020304" pitchFamily="18" charset="0"/>
              </a:rPr>
              <a:t>ORAL</a:t>
            </a: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fr-FR" sz="1600" b="1" i="0" u="none" strike="noStrike" cap="none" normalizeH="0" baseline="0" dirty="0" smtClean="0">
                <a:ln>
                  <a:noFill/>
                </a:ln>
                <a:solidFill>
                  <a:srgbClr val="000000"/>
                </a:solidFill>
                <a:effectLst>
                  <a:outerShdw blurRad="38100" dist="38100" dir="2700000" algn="tl">
                    <a:srgbClr val="000000">
                      <a:alpha val="43137"/>
                    </a:srgbClr>
                  </a:outerShdw>
                </a:effectLst>
                <a:latin typeface="Times New Roman" panose="02020603050405020304" pitchFamily="18" charset="0"/>
              </a:rPr>
              <a:t>Visionne cette vidéo et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fr-FR" sz="1600" b="1" i="0" u="none" strike="noStrike" cap="none" normalizeH="0" baseline="0" dirty="0" smtClean="0">
                <a:ln>
                  <a:noFill/>
                </a:ln>
                <a:solidFill>
                  <a:srgbClr val="000000"/>
                </a:solidFill>
                <a:effectLst>
                  <a:outerShdw blurRad="38100" dist="38100" dir="2700000" algn="tl">
                    <a:srgbClr val="000000">
                      <a:alpha val="43137"/>
                    </a:srgbClr>
                  </a:outerShdw>
                </a:effectLst>
                <a:latin typeface="Times New Roman" panose="02020603050405020304" pitchFamily="18" charset="0"/>
              </a:rPr>
              <a:t>dans le cadre d’un oral construit,  caractérise la scolarisation en Afrique et les problèmes que cela soulève.</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fr-FR" altLang="fr-FR" sz="1600" b="1" i="0" u="none" strike="noStrike" cap="none" normalizeH="0" baseline="0" dirty="0" smtClean="0">
              <a:ln>
                <a:noFill/>
              </a:ln>
              <a:solidFill>
                <a:srgbClr val="000000"/>
              </a:solidFill>
              <a:effectLst>
                <a:outerShdw blurRad="38100" dist="38100" dir="2700000" algn="tl">
                  <a:srgbClr val="000000">
                    <a:alpha val="43137"/>
                  </a:srgbClr>
                </a:outerShdw>
              </a:effectLst>
              <a:latin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fr-FR" sz="1600" b="1" i="0" u="none" strike="noStrike" cap="none" normalizeH="0" baseline="0" dirty="0" smtClean="0">
                <a:ln>
                  <a:noFill/>
                </a:ln>
                <a:solidFill>
                  <a:srgbClr val="000000"/>
                </a:solidFill>
                <a:effectLst>
                  <a:outerShdw blurRad="38100" dist="38100" dir="2700000" algn="tl">
                    <a:srgbClr val="000000">
                      <a:alpha val="43137"/>
                    </a:srgbClr>
                  </a:outerShdw>
                </a:effectLst>
                <a:latin typeface="Times New Roman" panose="02020603050405020304" pitchFamily="18" charset="0"/>
              </a:rPr>
              <a:t>Utilise le logiciel 123 </a:t>
            </a:r>
            <a:r>
              <a:rPr kumimoji="0" lang="fr-FR" altLang="fr-FR" sz="1600" b="1" i="0" u="none" strike="noStrike" cap="none" normalizeH="0" baseline="0" dirty="0" err="1" smtClean="0">
                <a:ln>
                  <a:noFill/>
                </a:ln>
                <a:solidFill>
                  <a:srgbClr val="000000"/>
                </a:solidFill>
                <a:effectLst>
                  <a:outerShdw blurRad="38100" dist="38100" dir="2700000" algn="tl">
                    <a:srgbClr val="000000">
                      <a:alpha val="43137"/>
                    </a:srgbClr>
                  </a:outerShdw>
                </a:effectLst>
                <a:latin typeface="Times New Roman" panose="02020603050405020304" pitchFamily="18" charset="0"/>
              </a:rPr>
              <a:t>apps</a:t>
            </a:r>
            <a:endParaRPr kumimoji="0" lang="fr-FR" altLang="fr-FR" sz="16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panose="020B0604020202020204" pitchFamily="34" charset="0"/>
            </a:endParaRPr>
          </a:p>
        </p:txBody>
      </p:sp>
      <p:pic>
        <p:nvPicPr>
          <p:cNvPr id="14347" name="Picture 11"/>
          <p:cNvPicPr>
            <a:picLocks noChangeAspect="1" noChangeArrowheads="1"/>
          </p:cNvPicPr>
          <p:nvPr/>
        </p:nvPicPr>
        <p:blipFill>
          <a:blip r:embed="rId6">
            <a:extLst>
              <a:ext uri="{28A0092B-C50C-407E-A947-70E740481C1C}">
                <a14:useLocalDpi xmlns:a14="http://schemas.microsoft.com/office/drawing/2010/main" val="0"/>
              </a:ext>
            </a:extLst>
          </a:blip>
          <a:srcRect l="61905" t="19753" r="15872" b="56261"/>
          <a:stretch>
            <a:fillRect/>
          </a:stretch>
        </p:blipFill>
        <p:spPr bwMode="auto">
          <a:xfrm>
            <a:off x="5628480" y="3903014"/>
            <a:ext cx="1455557" cy="11812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4348" name="Picture 12"/>
          <p:cNvPicPr>
            <a:picLocks noChangeAspect="1" noChangeArrowheads="1"/>
          </p:cNvPicPr>
          <p:nvPr/>
        </p:nvPicPr>
        <p:blipFill>
          <a:blip r:embed="rId4" cstate="print">
            <a:extLst>
              <a:ext uri="{28A0092B-C50C-407E-A947-70E740481C1C}">
                <a14:useLocalDpi xmlns:a14="http://schemas.microsoft.com/office/drawing/2010/main" val="0"/>
              </a:ext>
            </a:extLst>
          </a:blip>
          <a:srcRect l="62434" t="21164" r="13228" b="47795"/>
          <a:stretch>
            <a:fillRect/>
          </a:stretch>
        </p:blipFill>
        <p:spPr bwMode="auto">
          <a:xfrm>
            <a:off x="1489610" y="4005811"/>
            <a:ext cx="865188" cy="827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4350" name="Picture 14" descr="Résultat de recherche d'images pour &quot;micro logo&quo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86091" y="787549"/>
            <a:ext cx="1625022" cy="16250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08007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Résultat de recherche d'images pour &quot;site internet logo&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584604"/>
            <a:ext cx="2781300" cy="27813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3"/>
          <p:cNvSpPr txBox="1">
            <a:spLocks noChangeArrowheads="1"/>
          </p:cNvSpPr>
          <p:nvPr/>
        </p:nvSpPr>
        <p:spPr bwMode="auto">
          <a:xfrm>
            <a:off x="4031131" y="831497"/>
            <a:ext cx="6310604" cy="6515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3200" b="1" i="0" u="none" strike="noStrike" cap="none" normalizeH="0" baseline="0" dirty="0" smtClean="0">
                <a:ln>
                  <a:noFill/>
                </a:ln>
                <a:solidFill>
                  <a:srgbClr val="FF0000"/>
                </a:solidFill>
                <a:effectLst>
                  <a:outerShdw blurRad="38100" dist="38100" dir="2700000" algn="tl">
                    <a:srgbClr val="000000">
                      <a:alpha val="43137"/>
                    </a:srgbClr>
                  </a:outerShdw>
                </a:effectLst>
                <a:latin typeface="Times New Roman" panose="02020603050405020304" pitchFamily="18" charset="0"/>
              </a:rPr>
              <a:t>Famine en temps réel </a:t>
            </a:r>
            <a:endParaRPr kumimoji="0" lang="fr-FR" altLang="fr-FR" sz="32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panose="020B0604020202020204" pitchFamily="34" charset="0"/>
            </a:endParaRPr>
          </a:p>
        </p:txBody>
      </p:sp>
      <p:sp>
        <p:nvSpPr>
          <p:cNvPr id="7" name="Text Box 5"/>
          <p:cNvSpPr txBox="1">
            <a:spLocks noChangeArrowheads="1"/>
          </p:cNvSpPr>
          <p:nvPr/>
        </p:nvSpPr>
        <p:spPr bwMode="auto">
          <a:xfrm>
            <a:off x="1191284" y="3054754"/>
            <a:ext cx="1800225" cy="311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1400"/>
              </a:spcAft>
              <a:buClrTx/>
              <a:buSzTx/>
              <a:buFontTx/>
              <a:buNone/>
              <a:tabLst/>
            </a:pPr>
            <a:r>
              <a:rPr kumimoji="0" lang="fr-FR" altLang="fr-FR" sz="2400" b="0" i="0" u="sng" strike="noStrike" cap="none" normalizeH="0" baseline="0" dirty="0" smtClean="0">
                <a:ln>
                  <a:noFill/>
                </a:ln>
                <a:solidFill>
                  <a:srgbClr val="0066FF"/>
                </a:solidFill>
                <a:effectLst/>
                <a:latin typeface="Times New Roman" panose="02020603050405020304" pitchFamily="18" charset="0"/>
              </a:rPr>
              <a:t>https://hungermap.wfp.org/</a:t>
            </a:r>
            <a:r>
              <a:rPr kumimoji="0" lang="fr-FR" altLang="fr-FR" sz="2400" b="0" i="0" u="none" strike="noStrike" cap="none" normalizeH="0" baseline="0" dirty="0" smtClean="0">
                <a:ln>
                  <a:noFill/>
                </a:ln>
                <a:solidFill>
                  <a:srgbClr val="000000"/>
                </a:solidFill>
                <a:effectLst/>
                <a:latin typeface="Times New Roman" panose="02020603050405020304" pitchFamily="18" charset="0"/>
              </a:rPr>
              <a:t> </a:t>
            </a:r>
            <a:endParaRPr kumimoji="0" lang="fr-FR" altLang="fr-FR" sz="2400" b="0" i="0" u="none" strike="noStrike" cap="none" normalizeH="0" baseline="0" dirty="0" smtClean="0">
              <a:ln>
                <a:noFill/>
              </a:ln>
              <a:solidFill>
                <a:schemeClr val="tx1"/>
              </a:solidFill>
              <a:effectLst/>
              <a:latin typeface="Arial" panose="020B0604020202020204" pitchFamily="34" charset="0"/>
            </a:endParaRPr>
          </a:p>
        </p:txBody>
      </p:sp>
      <p:pic>
        <p:nvPicPr>
          <p:cNvPr id="19462" name="Picture 6" descr="exported_qrcode_image_600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91120" y="4001294"/>
            <a:ext cx="890587" cy="892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9463" name="Picture 7"/>
          <p:cNvPicPr>
            <a:picLocks noChangeAspect="1" noChangeArrowheads="1"/>
          </p:cNvPicPr>
          <p:nvPr/>
        </p:nvPicPr>
        <p:blipFill>
          <a:blip r:embed="rId4">
            <a:extLst>
              <a:ext uri="{28A0092B-C50C-407E-A947-70E740481C1C}">
                <a14:useLocalDpi xmlns:a14="http://schemas.microsoft.com/office/drawing/2010/main" val="0"/>
              </a:ext>
            </a:extLst>
          </a:blip>
          <a:srcRect l="2028" t="9319" r="6967" b="8142"/>
          <a:stretch>
            <a:fillRect/>
          </a:stretch>
        </p:blipFill>
        <p:spPr bwMode="auto">
          <a:xfrm>
            <a:off x="3619500" y="1412857"/>
            <a:ext cx="7115175" cy="4838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18724346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1843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9590" y="0"/>
            <a:ext cx="5074277" cy="29174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l="12698" t="17195" r="39682" b="43121"/>
          <a:stretch>
            <a:fillRect/>
          </a:stretch>
        </p:blipFill>
        <p:spPr bwMode="auto">
          <a:xfrm>
            <a:off x="6445875" y="0"/>
            <a:ext cx="4810260" cy="29174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5" name="Rectangle 4"/>
          <p:cNvSpPr/>
          <p:nvPr/>
        </p:nvSpPr>
        <p:spPr>
          <a:xfrm>
            <a:off x="1120462" y="2917444"/>
            <a:ext cx="10148552" cy="260584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spcAft>
                <a:spcPts val="1400"/>
              </a:spcAft>
            </a:pPr>
            <a:r>
              <a:rPr lang="fr-FR" b="1" u="sng" kern="1400" dirty="0" smtClean="0">
                <a:ln>
                  <a:noFill/>
                </a:ln>
                <a:solidFill>
                  <a:srgbClr val="222222"/>
                </a:solidFill>
                <a:effectLst/>
                <a:latin typeface="Arial" panose="020B0604020202020204" pitchFamily="34" charset="0"/>
              </a:rPr>
              <a:t>Des organisations internationales pour contrer Ebola</a:t>
            </a:r>
            <a:endParaRPr lang="fr-FR" sz="1400" kern="1400" dirty="0" smtClean="0">
              <a:ln>
                <a:noFill/>
              </a:ln>
              <a:solidFill>
                <a:srgbClr val="000000"/>
              </a:solidFill>
              <a:effectLst/>
              <a:latin typeface="Times New Roman" panose="02020603050405020304" pitchFamily="18" charset="0"/>
            </a:endParaRPr>
          </a:p>
          <a:p>
            <a:pPr algn="just">
              <a:spcAft>
                <a:spcPts val="1400"/>
              </a:spcAft>
            </a:pPr>
            <a:r>
              <a:rPr lang="fr-FR" sz="1200" kern="1400" dirty="0" smtClean="0">
                <a:ln>
                  <a:noFill/>
                </a:ln>
              </a:rPr>
              <a:t>En république démocratique du Congo, des personnels de l'Organisation mondiale de la santé sont accusés de profiter du système en multipliant conflits d'intérêts et pressions sur les équipes chargées de lutter contre la propagation de l'épidémie </a:t>
            </a:r>
            <a:r>
              <a:rPr lang="fr-FR" sz="1200" kern="1400" dirty="0" err="1" smtClean="0">
                <a:ln>
                  <a:noFill/>
                </a:ln>
              </a:rPr>
              <a:t>mortelle.Une</a:t>
            </a:r>
            <a:r>
              <a:rPr lang="fr-FR" sz="1200" kern="1400" dirty="0" smtClean="0">
                <a:ln>
                  <a:noFill/>
                </a:ln>
              </a:rPr>
              <a:t> flopée de jeunes en furie encercle la voiture. Ce 24 juin 2019, sous une pluie de pierres, les vitres de la Toyota Land Cruiser volent en éclats. L’un des projectiles blesse Christian Bada à la tête. Malgré le sang qui coule le long de son cou, il réussit à se dégager du véhicule et à s’esquiver. Dans ce quartier de Béni, une petite ville de l’Est de la </a:t>
            </a:r>
            <a:r>
              <a:rPr lang="fr-FR" sz="1200" kern="1400" dirty="0" smtClean="0">
                <a:ln>
                  <a:noFill/>
                </a:ln>
                <a:hlinkClick r:id="rId4"/>
              </a:rPr>
              <a:t>république</a:t>
            </a:r>
            <a:r>
              <a:rPr lang="fr-FR" sz="1200" strike="noStrike" kern="1400" dirty="0" smtClean="0">
                <a:ln>
                  <a:noFill/>
                </a:ln>
                <a:hlinkClick r:id="rId4"/>
              </a:rPr>
              <a:t> </a:t>
            </a:r>
            <a:r>
              <a:rPr lang="fr-FR" sz="1200" kern="1400" dirty="0" smtClean="0">
                <a:ln>
                  <a:noFill/>
                </a:ln>
                <a:hlinkClick r:id="rId4"/>
              </a:rPr>
              <a:t>démocratique du Congo,</a:t>
            </a:r>
            <a:r>
              <a:rPr lang="fr-FR" sz="1200" kern="1400" dirty="0" smtClean="0">
                <a:ln>
                  <a:noFill/>
                </a:ln>
              </a:rPr>
              <a:t> Christian Bada était pourtant venu accompagné de ses collègues pour tenter d’éradiquer le virus Ebola. </a:t>
            </a:r>
            <a:r>
              <a:rPr lang="fr-FR" sz="1200" kern="1400" dirty="0" smtClean="0">
                <a:ln>
                  <a:noFill/>
                </a:ln>
                <a:hlinkClick r:id="rId5"/>
              </a:rPr>
              <a:t>L’épidémie, apparue en août 2018, a déjà fait plus de 2 238 morts.</a:t>
            </a:r>
            <a:r>
              <a:rPr lang="fr-FR" sz="1200" kern="1400" dirty="0" smtClean="0">
                <a:ln>
                  <a:noFill/>
                </a:ln>
              </a:rPr>
              <a:t> A Béni, Christian Bada et son équipe sont chargés de décontaminer ces lits, vêtements et autres surfaces potentiellement souillés par le virus. A l’instar d’autres équipes, celle de Christian Bada est l’une des pièces d’une grande machine qu’on appelle la «Riposte» et dont l’objectif est de stopper la progression du virus Ebola. L’opération, dont le budget dépasse les 800 millions d’euros, est codirigée par le ministère de la Santé congolais et l’Organisation mondiale de la santé (OMS). </a:t>
            </a:r>
          </a:p>
          <a:p>
            <a:r>
              <a:rPr lang="fr-FR" sz="1400" u="sng" kern="1400" dirty="0" smtClean="0">
                <a:ln>
                  <a:noFill/>
                </a:ln>
                <a:solidFill>
                  <a:srgbClr val="0066FF"/>
                </a:solidFill>
                <a:effectLst/>
                <a:latin typeface="Times New Roman" panose="02020603050405020304" pitchFamily="18" charset="0"/>
                <a:hlinkClick r:id="rId6"/>
              </a:rPr>
              <a:t>https://www.liberation.fr/planete/2020/02/04/en-rdc-la-riposte-de-l-oms-rattrapee-par-l-ebola-business_1776970</a:t>
            </a:r>
            <a:endParaRPr lang="fr-FR" sz="1400" kern="1400" dirty="0">
              <a:ln>
                <a:noFill/>
              </a:ln>
              <a:solidFill>
                <a:srgbClr val="000000"/>
              </a:solidFill>
              <a:effectLst/>
              <a:latin typeface="Times New Roman" panose="02020603050405020304" pitchFamily="18" charset="0"/>
            </a:endParaRPr>
          </a:p>
        </p:txBody>
      </p:sp>
    </p:spTree>
    <p:extLst>
      <p:ext uri="{BB962C8B-B14F-4D97-AF65-F5344CB8AC3E}">
        <p14:creationId xmlns:p14="http://schemas.microsoft.com/office/powerpoint/2010/main" val="6126073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674512" y="1163952"/>
            <a:ext cx="8079346" cy="4611519"/>
          </a:xfrm>
          <a:prstGeom prst="rect">
            <a:avLst/>
          </a:prstGeom>
        </p:spPr>
        <p:txBody>
          <a:bodyPr wrap="square">
            <a:spAutoFit/>
          </a:bodyPr>
          <a:lstStyle/>
          <a:p>
            <a:pPr algn="just"/>
            <a:r>
              <a:rPr lang="fr-FR" sz="1400" b="1" u="sng" kern="1400" dirty="0" smtClean="0">
                <a:ln>
                  <a:noFill/>
                </a:ln>
                <a:effectLst>
                  <a:outerShdw blurRad="38100" dist="38100" dir="2700000" algn="tl">
                    <a:srgbClr val="000000">
                      <a:alpha val="43137"/>
                    </a:srgbClr>
                  </a:outerShdw>
                </a:effectLst>
              </a:rPr>
              <a:t>Des carences sanitaires</a:t>
            </a:r>
          </a:p>
          <a:p>
            <a:pPr algn="just"/>
            <a:r>
              <a:rPr lang="fr-FR" sz="1400" kern="1400" dirty="0" smtClean="0">
                <a:ln>
                  <a:noFill/>
                </a:ln>
                <a:effectLst/>
              </a:rPr>
              <a:t>L’analyse de la densité de médecins par pays livre une vision d’ensemble assez fidèle des inégalités de santé dans le monde. Il existe un écart très important entre les pays les mieux lotis et ceux qui en sont les plus démunis : là où l’Autriche compte 52 médecins pour 10 000 habitants, le Rwanda et l’Ouganda en comptent un seul, selon les données 2015 de l’</a:t>
            </a:r>
            <a:r>
              <a:rPr lang="fr-FR" sz="1400" u="sng" kern="1400" dirty="0" smtClean="0">
                <a:ln>
                  <a:noFill/>
                </a:ln>
                <a:effectLst/>
                <a:hlinkClick r:id="rId2"/>
              </a:rPr>
              <a:t>Organisation mondiale de la santé</a:t>
            </a:r>
            <a:r>
              <a:rPr lang="fr-FR" sz="1400" kern="1400" dirty="0" smtClean="0">
                <a:ln>
                  <a:noFill/>
                </a:ln>
                <a:effectLst/>
              </a:rPr>
              <a:t> (OMS).</a:t>
            </a:r>
            <a:r>
              <a:rPr lang="fr-FR" sz="1400" dirty="0"/>
              <a:t> Les pays riches de la planète se caractérisent tous par un nombre de médecins bien supérieur à 25 pour 10 000 habitants : 44 en Norvège, 42 en Allemagne, 40 en Russie ou encore 39 en Italie et en Espagne. En France, on compte 32 médecins pour 10 000 habitants. En bas de l’échelle, les pays d’Afrique, et plus particulièrement de l’Afrique de l’Est, se distinguent par un effectif médical très faible, généralement un médecin pour 10 000 habitants. La Thaïlande (5), le Vietnam (8), le Sri Lanka (9) ou le Pakistan (10) ne sont guère mieux </a:t>
            </a:r>
            <a:r>
              <a:rPr lang="fr-FR" sz="1400" dirty="0" smtClean="0"/>
              <a:t>dotés. </a:t>
            </a:r>
            <a:r>
              <a:rPr lang="fr-FR" sz="1400" dirty="0"/>
              <a:t>Même si, en matière de santé, bien d’autres facteurs jouent comme l’hygiène, l’alimentation, les conditions de travail, etc., les conséquences du manque de médecins dans certaines régions du monde, le plus souvent les plus pauvres, sont importantes. Les pays d’Afrique connaissent en effet une plus forte mortalité infantile ou des épidémies plus fréquentes (sida, tuberculose, etc.), ce qui vient peser de façon considérable sur les espérances de vie, bien moindres qu’ailleurs dans le monde</a:t>
            </a:r>
            <a:r>
              <a:rPr lang="fr-FR" sz="1400" dirty="0" smtClean="0"/>
              <a:t>.</a:t>
            </a:r>
          </a:p>
          <a:p>
            <a:pPr algn="just"/>
            <a:r>
              <a:rPr lang="fr-FR" sz="1200" u="sng" dirty="0">
                <a:hlinkClick r:id="rId3"/>
              </a:rPr>
              <a:t>https://www.inegalites.fr/L-acces-a-la-medecine-inegalement-reparti-dans-le-monde?id_theme=26</a:t>
            </a:r>
            <a:r>
              <a:rPr lang="fr-FR" sz="1200" dirty="0"/>
              <a:t> </a:t>
            </a:r>
          </a:p>
          <a:p>
            <a:pPr algn="just"/>
            <a:r>
              <a:rPr lang="fr-FR" sz="1200" dirty="0"/>
              <a:t> </a:t>
            </a:r>
          </a:p>
          <a:p>
            <a:endParaRPr lang="fr-FR" sz="1200" dirty="0"/>
          </a:p>
          <a:p>
            <a:r>
              <a:rPr lang="fr-FR" sz="1200" dirty="0"/>
              <a:t> </a:t>
            </a:r>
          </a:p>
          <a:p>
            <a:pPr>
              <a:spcAft>
                <a:spcPts val="1400"/>
              </a:spcAft>
            </a:pPr>
            <a:endParaRPr lang="fr-FR" sz="1200" dirty="0"/>
          </a:p>
          <a:p>
            <a:pPr>
              <a:spcAft>
                <a:spcPts val="1400"/>
              </a:spcAft>
            </a:pPr>
            <a:endParaRPr lang="fr-FR" sz="1200" kern="1400" dirty="0" smtClean="0">
              <a:ln>
                <a:noFill/>
              </a:ln>
              <a:solidFill>
                <a:srgbClr val="000000"/>
              </a:solidFill>
              <a:effectLst/>
              <a:latin typeface="Times New Roman" panose="02020603050405020304" pitchFamily="18" charset="0"/>
            </a:endParaRPr>
          </a:p>
        </p:txBody>
      </p:sp>
      <p:sp>
        <p:nvSpPr>
          <p:cNvPr id="7" name="Rectangle 6"/>
          <p:cNvSpPr/>
          <p:nvPr/>
        </p:nvSpPr>
        <p:spPr>
          <a:xfrm>
            <a:off x="1249249" y="5531363"/>
            <a:ext cx="6096000" cy="923330"/>
          </a:xfrm>
          <a:prstGeom prst="rect">
            <a:avLst/>
          </a:prstGeom>
        </p:spPr>
        <p:txBody>
          <a:bodyPr>
            <a:spAutoFit/>
          </a:bodyPr>
          <a:lstStyle/>
          <a:p>
            <a:r>
              <a:rPr lang="fr-FR" kern="1400" dirty="0" smtClean="0">
                <a:ln>
                  <a:noFill/>
                </a:ln>
                <a:solidFill>
                  <a:srgbClr val="000000"/>
                </a:solidFill>
                <a:effectLst/>
                <a:latin typeface="Times New Roman" panose="02020603050405020304" pitchFamily="18" charset="0"/>
              </a:rPr>
              <a:t>Ebola, le portrait d’un virus tueur.</a:t>
            </a:r>
          </a:p>
          <a:p>
            <a:r>
              <a:rPr lang="fr-FR" u="sng" kern="1400" dirty="0" smtClean="0">
                <a:ln>
                  <a:noFill/>
                </a:ln>
                <a:solidFill>
                  <a:srgbClr val="0066FF"/>
                </a:solidFill>
                <a:effectLst/>
                <a:latin typeface="Times New Roman" panose="02020603050405020304" pitchFamily="18" charset="0"/>
                <a:hlinkClick r:id="rId4"/>
              </a:rPr>
              <a:t>https://www.youtube.com/watch?v=4t5BQZymWvo</a:t>
            </a:r>
            <a:endParaRPr lang="fr-FR" kern="1400" dirty="0" smtClean="0">
              <a:ln>
                <a:noFill/>
              </a:ln>
              <a:solidFill>
                <a:srgbClr val="000000"/>
              </a:solidFill>
              <a:effectLst/>
              <a:latin typeface="Times New Roman" panose="02020603050405020304" pitchFamily="18" charset="0"/>
            </a:endParaRPr>
          </a:p>
          <a:p>
            <a:r>
              <a:rPr lang="fr-FR" kern="1400" dirty="0" smtClean="0">
                <a:ln>
                  <a:noFill/>
                </a:ln>
                <a:solidFill>
                  <a:srgbClr val="000000"/>
                </a:solidFill>
                <a:effectLst/>
                <a:latin typeface="Times New Roman" panose="02020603050405020304" pitchFamily="18" charset="0"/>
              </a:rPr>
              <a:t> </a:t>
            </a:r>
            <a:endParaRPr lang="fr-FR" kern="1400" dirty="0">
              <a:ln>
                <a:noFill/>
              </a:ln>
              <a:solidFill>
                <a:srgbClr val="000000"/>
              </a:solidFill>
              <a:effectLst/>
              <a:latin typeface="Times New Roman" panose="02020603050405020304" pitchFamily="18" charset="0"/>
            </a:endParaRPr>
          </a:p>
        </p:txBody>
      </p:sp>
      <p:pic>
        <p:nvPicPr>
          <p:cNvPr id="16385" name="Picture 1"/>
          <p:cNvPicPr>
            <a:picLocks noChangeAspect="1" noChangeArrowheads="1"/>
          </p:cNvPicPr>
          <p:nvPr/>
        </p:nvPicPr>
        <p:blipFill>
          <a:blip r:embed="rId5" cstate="print">
            <a:extLst>
              <a:ext uri="{28A0092B-C50C-407E-A947-70E740481C1C}">
                <a14:useLocalDpi xmlns:a14="http://schemas.microsoft.com/office/drawing/2010/main" val="0"/>
              </a:ext>
            </a:extLst>
          </a:blip>
          <a:srcRect l="6282" t="31662" r="43283" b="18005"/>
          <a:stretch>
            <a:fillRect/>
          </a:stretch>
        </p:blipFill>
        <p:spPr bwMode="auto">
          <a:xfrm>
            <a:off x="7922117" y="5273392"/>
            <a:ext cx="2176527" cy="12217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9" name="Picture 12"/>
          <p:cNvPicPr>
            <a:picLocks noChangeAspect="1" noChangeArrowheads="1"/>
          </p:cNvPicPr>
          <p:nvPr/>
        </p:nvPicPr>
        <p:blipFill>
          <a:blip r:embed="rId6" cstate="print">
            <a:extLst>
              <a:ext uri="{28A0092B-C50C-407E-A947-70E740481C1C}">
                <a14:useLocalDpi xmlns:a14="http://schemas.microsoft.com/office/drawing/2010/main" val="0"/>
              </a:ext>
            </a:extLst>
          </a:blip>
          <a:srcRect l="62434" t="21164" r="13228" b="47795"/>
          <a:stretch>
            <a:fillRect/>
          </a:stretch>
        </p:blipFill>
        <p:spPr bwMode="auto">
          <a:xfrm>
            <a:off x="10472702" y="5165940"/>
            <a:ext cx="865188" cy="827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6389" name="Picture 5" descr="Résultat de recherche d'images pour &quot;santé logo&quo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01472" y="946395"/>
            <a:ext cx="1273040" cy="1273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05773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endParaRPr lang="fr-FR"/>
          </a:p>
        </p:txBody>
      </p:sp>
      <p:sp>
        <p:nvSpPr>
          <p:cNvPr id="5" name="Rectangle 4"/>
          <p:cNvSpPr/>
          <p:nvPr/>
        </p:nvSpPr>
        <p:spPr>
          <a:xfrm>
            <a:off x="1013138" y="800305"/>
            <a:ext cx="10539211" cy="707886"/>
          </a:xfrm>
          <a:prstGeom prst="rect">
            <a:avLst/>
          </a:prstGeom>
        </p:spPr>
        <p:txBody>
          <a:bodyPr wrap="square">
            <a:spAutoFit/>
          </a:bodyPr>
          <a:lstStyle/>
          <a:p>
            <a:pPr algn="ctr"/>
            <a:r>
              <a:rPr lang="fr-FR" sz="3200" b="1" u="sng" kern="1400" dirty="0" err="1" smtClean="0">
                <a:ln>
                  <a:noFill/>
                </a:ln>
                <a:solidFill>
                  <a:srgbClr val="FF0000"/>
                </a:solidFill>
                <a:effectLst/>
                <a:latin typeface="Times New Roman" panose="02020603050405020304" pitchFamily="18" charset="0"/>
              </a:rPr>
              <a:t>B-L’Afrique</a:t>
            </a:r>
            <a:r>
              <a:rPr lang="fr-FR" sz="3200" b="1" u="sng" kern="1400" dirty="0" smtClean="0">
                <a:ln>
                  <a:noFill/>
                </a:ln>
                <a:solidFill>
                  <a:srgbClr val="FF0000"/>
                </a:solidFill>
                <a:effectLst/>
                <a:latin typeface="Times New Roman" panose="02020603050405020304" pitchFamily="18" charset="0"/>
              </a:rPr>
              <a:t>, un continent en proie à l’instabilité.</a:t>
            </a:r>
            <a:endParaRPr lang="fr-FR" sz="3200" b="1" kern="1400" dirty="0" smtClean="0">
              <a:ln>
                <a:noFill/>
              </a:ln>
              <a:solidFill>
                <a:srgbClr val="000000"/>
              </a:solidFill>
              <a:effectLst/>
              <a:latin typeface="Times New Roman" panose="02020603050405020304" pitchFamily="18" charset="0"/>
            </a:endParaRPr>
          </a:p>
          <a:p>
            <a:r>
              <a:rPr lang="fr-FR" sz="800" kern="1400" dirty="0" smtClean="0">
                <a:ln>
                  <a:noFill/>
                </a:ln>
                <a:solidFill>
                  <a:srgbClr val="000000"/>
                </a:solidFill>
                <a:effectLst/>
                <a:latin typeface="Times New Roman" panose="02020603050405020304" pitchFamily="18" charset="0"/>
              </a:rPr>
              <a:t> </a:t>
            </a:r>
            <a:endParaRPr lang="fr-FR" sz="800" kern="1400" dirty="0">
              <a:ln>
                <a:noFill/>
              </a:ln>
              <a:solidFill>
                <a:srgbClr val="000000"/>
              </a:solidFill>
              <a:effectLst/>
              <a:latin typeface="Times New Roman" panose="02020603050405020304" pitchFamily="18" charset="0"/>
            </a:endParaRPr>
          </a:p>
        </p:txBody>
      </p:sp>
      <p:pic>
        <p:nvPicPr>
          <p:cNvPr id="15361" name="Picture 1"/>
          <p:cNvPicPr>
            <a:picLocks noChangeAspect="1" noChangeArrowheads="1"/>
          </p:cNvPicPr>
          <p:nvPr/>
        </p:nvPicPr>
        <p:blipFill>
          <a:blip r:embed="rId2">
            <a:extLst>
              <a:ext uri="{28A0092B-C50C-407E-A947-70E740481C1C}">
                <a14:useLocalDpi xmlns:a14="http://schemas.microsoft.com/office/drawing/2010/main" val="0"/>
              </a:ext>
            </a:extLst>
          </a:blip>
          <a:srcRect l="2710" t="29793" r="36311" b="20517"/>
          <a:stretch>
            <a:fillRect/>
          </a:stretch>
        </p:blipFill>
        <p:spPr bwMode="auto">
          <a:xfrm>
            <a:off x="2163649" y="1508191"/>
            <a:ext cx="7972023" cy="48810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18504123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17409" name="Picture 1" descr="http://www.utl-morlaix.org/wp-content/uploads/2016/10/afrique-conflits.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264" y="291613"/>
            <a:ext cx="4122827" cy="6265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l="13757" t="21164" r="42857" b="29893"/>
          <a:stretch>
            <a:fillRect/>
          </a:stretch>
        </p:blipFill>
        <p:spPr bwMode="auto">
          <a:xfrm>
            <a:off x="4789355" y="291612"/>
            <a:ext cx="6940281" cy="6265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40945148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sp>
        <p:nvSpPr>
          <p:cNvPr id="5" name="Rectangle 4"/>
          <p:cNvSpPr/>
          <p:nvPr/>
        </p:nvSpPr>
        <p:spPr>
          <a:xfrm>
            <a:off x="1224567" y="3598432"/>
            <a:ext cx="10129233" cy="2698175"/>
          </a:xfrm>
          <a:prstGeom prst="rect">
            <a:avLst/>
          </a:prstGeom>
          <a:solidFill>
            <a:schemeClr val="bg1"/>
          </a:solidFill>
          <a:ln>
            <a:solidFill>
              <a:schemeClr val="tx1"/>
            </a:solidFill>
          </a:ln>
        </p:spPr>
        <p:txBody>
          <a:bodyPr wrap="square">
            <a:spAutoFit/>
          </a:bodyPr>
          <a:lstStyle/>
          <a:p>
            <a:pPr algn="just"/>
            <a:r>
              <a:rPr lang="fr-FR" sz="1200" b="1" kern="1400" dirty="0" smtClean="0">
                <a:ln>
                  <a:noFill/>
                </a:ln>
                <a:effectLst/>
                <a:latin typeface="Times New Roman" panose="02020603050405020304" pitchFamily="18" charset="0"/>
              </a:rPr>
              <a:t>En dépit des progrès économiques réalisés ces dernières années, la gouvernance demeure un grave problème en Afrique. (...).A titre d'exemple, l'on observe que la mauvaise gouvernance entraîne de mauvaises élections, qui, par ricochet, fragilisent les institutions, notamment la justice, et entrave l'égalité des chances en Afrique. Avec ses énormes potentialités, la région aurait pu compter parmi les plus prospères de la planète».</a:t>
            </a:r>
          </a:p>
          <a:p>
            <a:pPr algn="just">
              <a:spcAft>
                <a:spcPts val="750"/>
              </a:spcAft>
            </a:pPr>
            <a:r>
              <a:rPr lang="fr-FR" sz="1200" b="1" kern="1400" spc="12" dirty="0" smtClean="0">
                <a:ln>
                  <a:noFill/>
                </a:ln>
                <a:effectLst/>
                <a:latin typeface="Arial" panose="020B0604020202020204" pitchFamily="34" charset="0"/>
              </a:rPr>
              <a:t>Les gouvernements africains ont été donc appelés à placer la gouvernance au cœur de leurs programmes en vue de la transformation structurelle effective des économies africaines. En ce sens, l 'Afrique se doit de trouver par elle-même des solutions réalistes à ses problèmes de gouvernance. </a:t>
            </a:r>
            <a:r>
              <a:rPr lang="fr-FR" sz="1200" b="1" i="1" kern="1400" spc="12" dirty="0" smtClean="0">
                <a:ln>
                  <a:noFill/>
                </a:ln>
                <a:effectLst/>
                <a:latin typeface="Arial" panose="020B0604020202020204" pitchFamily="34" charset="0"/>
              </a:rPr>
              <a:t>«Pour que se produise une transformation structurelle de l'Afrique, celle-ci doit chercher des solutions en elle-même et tirer les leçons de sa propre expérience»,</a:t>
            </a:r>
            <a:r>
              <a:rPr lang="fr-FR" sz="1200" b="1" kern="1400" spc="12" dirty="0" smtClean="0">
                <a:ln>
                  <a:noFill/>
                </a:ln>
                <a:effectLst/>
                <a:latin typeface="Arial" panose="020B0604020202020204" pitchFamily="34" charset="0"/>
              </a:rPr>
              <a:t> a souligné la BAD à l'issue de la Conférence et en s'appuyant sur les avis partagés par les participants pour qui </a:t>
            </a:r>
            <a:r>
              <a:rPr lang="fr-FR" sz="1200" b="1" i="1" kern="1400" spc="12" dirty="0" smtClean="0">
                <a:ln>
                  <a:noFill/>
                </a:ln>
                <a:effectLst/>
                <a:latin typeface="Arial" panose="020B0604020202020204" pitchFamily="34" charset="0"/>
              </a:rPr>
              <a:t>«c'est là la clé pour libérer le plein potentiel de l'Afrique et la conduire sur la voie de la prospérité».</a:t>
            </a:r>
          </a:p>
          <a:p>
            <a:r>
              <a:rPr lang="fr-FR" sz="1200" u="sng" dirty="0">
                <a:hlinkClick r:id="rId2"/>
              </a:rPr>
              <a:t>https://afrique.latribune.fr/politique/gouvernance/2017-12-07/la-mauvaise-gouvernance-freine-le-developpement-en-afrique-760747.html</a:t>
            </a:r>
            <a:r>
              <a:rPr lang="fr-FR" sz="1200" dirty="0"/>
              <a:t> </a:t>
            </a:r>
          </a:p>
          <a:p>
            <a:r>
              <a:rPr lang="fr-FR" sz="1200" dirty="0"/>
              <a:t> </a:t>
            </a:r>
          </a:p>
          <a:p>
            <a:pPr algn="just">
              <a:spcAft>
                <a:spcPts val="750"/>
              </a:spcAft>
            </a:pPr>
            <a:endParaRPr lang="fr-FR" sz="1200" kern="1400" dirty="0" smtClean="0">
              <a:ln>
                <a:noFill/>
              </a:ln>
              <a:solidFill>
                <a:srgbClr val="000000"/>
              </a:solidFill>
              <a:effectLst/>
              <a:latin typeface="Times New Roman" panose="02020603050405020304" pitchFamily="18" charset="0"/>
            </a:endParaRPr>
          </a:p>
          <a:p>
            <a:r>
              <a:rPr lang="fr-FR" sz="1200" kern="1400" dirty="0" smtClean="0">
                <a:ln>
                  <a:noFill/>
                </a:ln>
                <a:solidFill>
                  <a:srgbClr val="000000"/>
                </a:solidFill>
                <a:effectLst/>
                <a:latin typeface="Times New Roman" panose="02020603050405020304" pitchFamily="18" charset="0"/>
              </a:rPr>
              <a:t> </a:t>
            </a:r>
            <a:endParaRPr lang="fr-FR" sz="1200" kern="1400" dirty="0">
              <a:ln>
                <a:noFill/>
              </a:ln>
              <a:solidFill>
                <a:srgbClr val="000000"/>
              </a:solidFill>
              <a:effectLst/>
              <a:latin typeface="Times New Roman" panose="02020603050405020304" pitchFamily="18" charset="0"/>
            </a:endParaRPr>
          </a:p>
        </p:txBody>
      </p:sp>
      <p:pic>
        <p:nvPicPr>
          <p:cNvPr id="20481" name="Picture 1" descr="Image associée"/>
          <p:cNvPicPr>
            <a:picLocks noChangeAspect="1" noChangeArrowheads="1"/>
          </p:cNvPicPr>
          <p:nvPr/>
        </p:nvPicPr>
        <p:blipFill>
          <a:blip r:embed="rId3">
            <a:extLst>
              <a:ext uri="{28A0092B-C50C-407E-A947-70E740481C1C}">
                <a14:useLocalDpi xmlns:a14="http://schemas.microsoft.com/office/drawing/2010/main" val="0"/>
              </a:ext>
            </a:extLst>
          </a:blip>
          <a:srcRect l="3635" t="4895" r="2258" b="26505"/>
          <a:stretch>
            <a:fillRect/>
          </a:stretch>
        </p:blipFill>
        <p:spPr bwMode="auto">
          <a:xfrm>
            <a:off x="1224567" y="680576"/>
            <a:ext cx="7713371" cy="26916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482" name="Picture 2" descr="corruption-2018-3-284x3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7280" y="680576"/>
            <a:ext cx="2330450" cy="26916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1994112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Résultat de recherche d'images pour &quot;site internet logo&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421" y="624110"/>
            <a:ext cx="2781300" cy="2781300"/>
          </a:xfrm>
          <a:prstGeom prst="rect">
            <a:avLst/>
          </a:prstGeom>
          <a:noFill/>
          <a:extLst>
            <a:ext uri="{909E8E84-426E-40DD-AFC4-6F175D3DCCD1}">
              <a14:hiddenFill xmlns:a14="http://schemas.microsoft.com/office/drawing/2010/main">
                <a:solidFill>
                  <a:srgbClr val="FFFFFF"/>
                </a:solidFill>
              </a14:hiddenFill>
            </a:ext>
          </a:extLst>
        </p:spPr>
      </p:pic>
      <p:pic>
        <p:nvPicPr>
          <p:cNvPr id="21506" name="Picture 2" descr="exported_qrcode_image_600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47518" y="4934965"/>
            <a:ext cx="1400176" cy="1398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6" name="Rectangle 5"/>
          <p:cNvSpPr/>
          <p:nvPr/>
        </p:nvSpPr>
        <p:spPr>
          <a:xfrm>
            <a:off x="435600" y="3452042"/>
            <a:ext cx="3224011" cy="718145"/>
          </a:xfrm>
          <a:prstGeom prst="rect">
            <a:avLst/>
          </a:prstGeom>
        </p:spPr>
        <p:txBody>
          <a:bodyPr wrap="square">
            <a:spAutoFit/>
          </a:bodyPr>
          <a:lstStyle/>
          <a:p>
            <a:pPr>
              <a:spcAft>
                <a:spcPts val="1400"/>
              </a:spcAft>
            </a:pPr>
            <a:r>
              <a:rPr lang="fr-FR" b="1" u="sng" kern="1400" dirty="0" smtClean="0">
                <a:ln>
                  <a:noFill/>
                </a:ln>
                <a:solidFill>
                  <a:srgbClr val="0066FF"/>
                </a:solidFill>
                <a:effectLst/>
                <a:latin typeface="Times New Roman" panose="02020603050405020304" pitchFamily="18" charset="0"/>
                <a:hlinkClick r:id="rId4"/>
              </a:rPr>
              <a:t>https://www.transparency.org/</a:t>
            </a:r>
            <a:r>
              <a:rPr lang="fr-FR" b="1" kern="1400" dirty="0" smtClean="0">
                <a:ln>
                  <a:noFill/>
                </a:ln>
                <a:solidFill>
                  <a:srgbClr val="000000"/>
                </a:solidFill>
                <a:effectLst/>
                <a:latin typeface="Times New Roman" panose="02020603050405020304" pitchFamily="18" charset="0"/>
              </a:rPr>
              <a:t> </a:t>
            </a:r>
            <a:endParaRPr lang="fr-FR" sz="1100" kern="1400" dirty="0" smtClean="0">
              <a:ln>
                <a:noFill/>
              </a:ln>
              <a:solidFill>
                <a:srgbClr val="000000"/>
              </a:solidFill>
              <a:effectLst/>
              <a:latin typeface="Times New Roman" panose="02020603050405020304" pitchFamily="18" charset="0"/>
            </a:endParaRPr>
          </a:p>
          <a:p>
            <a:r>
              <a:rPr lang="fr-FR" sz="1100" kern="1400" dirty="0" smtClean="0">
                <a:ln>
                  <a:noFill/>
                </a:ln>
                <a:solidFill>
                  <a:srgbClr val="000000"/>
                </a:solidFill>
                <a:effectLst/>
                <a:latin typeface="Times New Roman" panose="02020603050405020304" pitchFamily="18" charset="0"/>
              </a:rPr>
              <a:t> </a:t>
            </a:r>
            <a:endParaRPr lang="fr-FR" sz="1100" kern="1400" dirty="0">
              <a:ln>
                <a:noFill/>
              </a:ln>
              <a:solidFill>
                <a:srgbClr val="000000"/>
              </a:solidFill>
              <a:effectLst/>
              <a:latin typeface="Times New Roman" panose="02020603050405020304" pitchFamily="18" charset="0"/>
            </a:endParaRPr>
          </a:p>
        </p:txBody>
      </p:sp>
      <p:pic>
        <p:nvPicPr>
          <p:cNvPr id="21507" name="Picture 3"/>
          <p:cNvPicPr>
            <a:picLocks noChangeAspect="1" noChangeArrowheads="1"/>
          </p:cNvPicPr>
          <p:nvPr/>
        </p:nvPicPr>
        <p:blipFill>
          <a:blip r:embed="rId5">
            <a:extLst>
              <a:ext uri="{28A0092B-C50C-407E-A947-70E740481C1C}">
                <a14:useLocalDpi xmlns:a14="http://schemas.microsoft.com/office/drawing/2010/main" val="0"/>
              </a:ext>
            </a:extLst>
          </a:blip>
          <a:srcRect l="2646" t="12698" r="5292" b="9700"/>
          <a:stretch>
            <a:fillRect/>
          </a:stretch>
        </p:blipFill>
        <p:spPr bwMode="auto">
          <a:xfrm>
            <a:off x="3978230" y="102338"/>
            <a:ext cx="8123244" cy="51341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35762607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dirty="0"/>
          </a:p>
        </p:txBody>
      </p:sp>
      <p:sp>
        <p:nvSpPr>
          <p:cNvPr id="5" name="Rectangle 4"/>
          <p:cNvSpPr/>
          <p:nvPr/>
        </p:nvSpPr>
        <p:spPr>
          <a:xfrm>
            <a:off x="2346638" y="365125"/>
            <a:ext cx="9426262" cy="5924699"/>
          </a:xfrm>
          <a:prstGeom prst="rect">
            <a:avLst/>
          </a:prstGeom>
          <a:solidFill>
            <a:schemeClr val="bg1"/>
          </a:solidFill>
          <a:ln>
            <a:solidFill>
              <a:schemeClr val="tx1"/>
            </a:solidFill>
          </a:ln>
        </p:spPr>
        <p:txBody>
          <a:bodyPr wrap="square">
            <a:spAutoFit/>
          </a:bodyPr>
          <a:lstStyle/>
          <a:p>
            <a:pPr>
              <a:spcAft>
                <a:spcPts val="750"/>
              </a:spcAft>
            </a:pPr>
            <a:r>
              <a:rPr lang="fr-FR" sz="1100" b="1" kern="1400" spc="12" dirty="0" smtClean="0">
                <a:ln>
                  <a:noFill/>
                </a:ln>
                <a:effectLst/>
              </a:rPr>
              <a:t>La Tribune Afrique: Dans l'imaginaire collectif, les personnes en migration sont souvent des migrants qui vont en Europe. Vous nous dites que la migration sur le continent est d'abord intra-africaine...</a:t>
            </a:r>
            <a:endParaRPr lang="fr-FR" sz="1100" kern="1400" dirty="0" smtClean="0">
              <a:ln>
                <a:noFill/>
              </a:ln>
              <a:effectLst/>
            </a:endParaRPr>
          </a:p>
          <a:p>
            <a:pPr>
              <a:spcAft>
                <a:spcPts val="750"/>
              </a:spcAft>
            </a:pPr>
            <a:r>
              <a:rPr lang="fr-FR" sz="1100" b="1" kern="1400" spc="12" dirty="0" smtClean="0">
                <a:ln>
                  <a:noFill/>
                </a:ln>
                <a:effectLst/>
              </a:rPr>
              <a:t>Sylvie </a:t>
            </a:r>
            <a:r>
              <a:rPr lang="fr-FR" sz="1100" b="1" kern="1400" spc="12" dirty="0" err="1" smtClean="0">
                <a:ln>
                  <a:noFill/>
                </a:ln>
                <a:effectLst/>
              </a:rPr>
              <a:t>Bredeloup</a:t>
            </a:r>
            <a:r>
              <a:rPr lang="fr-FR" sz="1100" b="1" kern="1400" spc="12" dirty="0" smtClean="0">
                <a:ln>
                  <a:noFill/>
                </a:ln>
                <a:effectLst/>
              </a:rPr>
              <a:t>:</a:t>
            </a:r>
            <a:r>
              <a:rPr lang="fr-FR" sz="1100" kern="1400" spc="12" dirty="0" smtClean="0">
                <a:ln>
                  <a:noFill/>
                </a:ln>
                <a:effectLst/>
              </a:rPr>
              <a:t> Elle est intra-africaine depuis très longtemps même si dans les imaginaires, on a toujours mis en avant la migration vers l'Europe. Cette migration à l'intérieur du continent se décline en plusieurs pôles. Il existe un premier pôle autour de la Côte d'Ivoire, un pays peu peuplé et qui avait besoin de main d'œuvre pour exploiter ses richesses agricoles, attirant des populations en provenance du Mali, du Burkina Faso, et de la Guinée voire du Sénégal. Le second pôle s'est construit autour du Nigeria qui a drainé des populations originaires notamment du Ghana, du Bénin, attirée par la rente pétrolière. Et puis, il y a ce troisième pôle autour du Sénégal, ancienne capitale de l'AOF attirant les ressortissants de tous les pays voisins comme la Guinée, le Cap-Vert pour des raisons historiques. Le dernier pôle est lui concentré autour de l'Afrique du sud avec les mines d'or, de diamant qui ont attiré énormément de ressortissants du Zimbabwe, de Mozambique et plus récemment de l'Afrique centrale et de l'Ouest. En plus d'être intra-africaine, la migration est d'abord rurale-rurale, frontalière. Dans les exemples que j'ai cités, on voit comment les personnes qui se déplacent se dirigent prioritairement vers les pays voisins pour exploiter soit les terres soit les richesses minières ou </a:t>
            </a:r>
            <a:r>
              <a:rPr lang="fr-FR" sz="1100" kern="1400" spc="12" dirty="0" err="1" smtClean="0">
                <a:ln>
                  <a:noFill/>
                </a:ln>
                <a:effectLst/>
              </a:rPr>
              <a:t>pétrolières.</a:t>
            </a:r>
            <a:r>
              <a:rPr lang="fr-FR" sz="1100" b="1" kern="1400" spc="12" dirty="0" err="1" smtClean="0">
                <a:ln>
                  <a:noFill/>
                </a:ln>
                <a:effectLst/>
              </a:rPr>
              <a:t>l</a:t>
            </a:r>
            <a:endParaRPr lang="fr-FR" sz="1100" kern="1400" dirty="0" smtClean="0">
              <a:ln>
                <a:noFill/>
              </a:ln>
              <a:effectLst/>
            </a:endParaRPr>
          </a:p>
          <a:p>
            <a:pPr>
              <a:spcAft>
                <a:spcPts val="750"/>
              </a:spcAft>
            </a:pPr>
            <a:r>
              <a:rPr lang="fr-FR" sz="1100" b="1" kern="1400" spc="12" dirty="0" smtClean="0">
                <a:ln>
                  <a:noFill/>
                </a:ln>
                <a:effectLst/>
              </a:rPr>
              <a:t>I y a donc plus d'Africains qui se déplacent vers les pays africains que vers les pays européens ?</a:t>
            </a:r>
            <a:endParaRPr lang="fr-FR" sz="1100" kern="1400" dirty="0" smtClean="0">
              <a:ln>
                <a:noFill/>
              </a:ln>
              <a:effectLst/>
            </a:endParaRPr>
          </a:p>
          <a:p>
            <a:pPr>
              <a:spcAft>
                <a:spcPts val="750"/>
              </a:spcAft>
            </a:pPr>
            <a:r>
              <a:rPr lang="fr-FR" sz="1100" kern="1400" spc="12" dirty="0" smtClean="0">
                <a:ln>
                  <a:noFill/>
                </a:ln>
                <a:effectLst/>
              </a:rPr>
              <a:t>Même si les chiffres fiables sont difficiles à obtenir, on estime à peu près que 80% des migrations s'opèrent à l'intérieur du le continent africain. Il faut préciser que ceux qui se déplacent le plus, ce sont les populations d'Afrique de l'Ouest qui elles-mêmes circulent au sein de leur ensemble régional. En comparaison, les populations d'Afrique centrale circulent moins ou se déplacent à l'intérieur de leur pays en lien avec les problèmes politiques importants dans ces zones.</a:t>
            </a:r>
            <a:endParaRPr lang="fr-FR" sz="1100" kern="1400" dirty="0" smtClean="0">
              <a:ln>
                <a:noFill/>
              </a:ln>
              <a:effectLst/>
            </a:endParaRPr>
          </a:p>
          <a:p>
            <a:pPr>
              <a:spcAft>
                <a:spcPts val="750"/>
              </a:spcAft>
            </a:pPr>
            <a:r>
              <a:rPr lang="fr-FR" sz="1100" b="1" kern="1400" spc="12" dirty="0" smtClean="0">
                <a:ln>
                  <a:noFill/>
                </a:ln>
                <a:effectLst/>
              </a:rPr>
              <a:t>Il n'y a pas un profil mais des profils parmi ceux qui migrent...</a:t>
            </a:r>
            <a:endParaRPr lang="fr-FR" sz="1100" kern="1400" dirty="0" smtClean="0">
              <a:ln>
                <a:noFill/>
              </a:ln>
              <a:effectLst/>
            </a:endParaRPr>
          </a:p>
          <a:p>
            <a:pPr>
              <a:spcAft>
                <a:spcPts val="750"/>
              </a:spcAft>
            </a:pPr>
            <a:r>
              <a:rPr lang="fr-FR" sz="1100" kern="1400" spc="12" dirty="0" smtClean="0">
                <a:ln>
                  <a:noFill/>
                </a:ln>
                <a:effectLst/>
              </a:rPr>
              <a:t>Par le passé, on a eu tendance à mettre en avant la notion de « travailleurs immigrés » pour désigner ou bien ceux qui travaillaient dans les plantations ou qui allaient travailler dans les usines en Europe. Mais on s'aperçoit que cette figure s'est diversifiée : les étudiants, les commerçants, les travailleurs qualifiés font aussi partie des migrants internationaux. On assiste également à une féminisation des migrations africaines. Outre des hommes, des femmes mais aussi des familles toutes entières partent en migration.</a:t>
            </a:r>
            <a:endParaRPr lang="fr-FR" sz="1100" kern="1400" dirty="0" smtClean="0">
              <a:ln>
                <a:noFill/>
              </a:ln>
              <a:effectLst/>
            </a:endParaRPr>
          </a:p>
          <a:p>
            <a:pPr>
              <a:spcAft>
                <a:spcPts val="750"/>
              </a:spcAft>
            </a:pPr>
            <a:r>
              <a:rPr lang="fr-FR" sz="1100" kern="1400" spc="12" dirty="0" smtClean="0">
                <a:ln>
                  <a:noFill/>
                </a:ln>
                <a:effectLst/>
              </a:rPr>
              <a:t>Ces profils ne sont pas non plus figés : une même personne peut au cours de son parcours migratoire endosser plusieurs profils. Par exemple, un étudiant qui n'a pas pu terminer ses études ou dont la bourse n'a pas été prolongée, peut devenir commerçant pour rester dans le pays d'accueil, un basketteur ou un footballeur  dont le contrat n'est pas renouvelé peut acquérir le statut d'étudiant pour avoir des papiers en règle et faire un business pour s'en sortir. Vous avez donc une pluralité de statuts migratoires.</a:t>
            </a:r>
            <a:endParaRPr lang="fr-FR" sz="1100" kern="1400" dirty="0" smtClean="0">
              <a:ln>
                <a:noFill/>
              </a:ln>
              <a:effectLst/>
            </a:endParaRPr>
          </a:p>
          <a:p>
            <a:pPr>
              <a:spcAft>
                <a:spcPts val="750"/>
              </a:spcAft>
            </a:pPr>
            <a:r>
              <a:rPr lang="fr-FR" sz="1100" kern="1400" spc="12" dirty="0" smtClean="0">
                <a:ln>
                  <a:noFill/>
                </a:ln>
                <a:effectLst/>
              </a:rPr>
              <a:t>De la même manière, on peut un jour être dans la légalité et un autre dans l'illégalité. La notion irrégularité n'est donc que temporaire ; la majorité des migrants entrent légalement dans un pays et ce n'est que par la suite qu'ils se retrouvent en situation irrégulière. Il existe donc une porosité des statuts migratoires et professionnels qui complexifie l'analyse</a:t>
            </a:r>
            <a:endParaRPr lang="fr-FR" sz="1100" kern="1400" dirty="0" smtClean="0">
              <a:ln>
                <a:noFill/>
              </a:ln>
              <a:effectLst/>
            </a:endParaRPr>
          </a:p>
          <a:p>
            <a:pPr>
              <a:spcAft>
                <a:spcPts val="750"/>
              </a:spcAft>
            </a:pPr>
            <a:r>
              <a:rPr lang="fr-FR" sz="1100" u="sng" kern="1400" dirty="0" smtClean="0">
                <a:ln>
                  <a:noFill/>
                </a:ln>
                <a:effectLst/>
                <a:hlinkClick r:id="rId2"/>
              </a:rPr>
              <a:t>https://afrique.latribune.fr/politique/politique-publique/2017-04-17/anti-cliche-80-de-la-migration-en-afrique-ne-se-fait-pas-vers-les-pays-du-nord-interview.html</a:t>
            </a:r>
            <a:r>
              <a:rPr lang="fr-FR" sz="1100" kern="1400" dirty="0" smtClean="0">
                <a:ln>
                  <a:noFill/>
                </a:ln>
                <a:effectLst/>
              </a:rPr>
              <a:t> </a:t>
            </a:r>
          </a:p>
          <a:p>
            <a:r>
              <a:rPr lang="fr-FR" sz="1100" kern="1400" dirty="0" smtClean="0">
                <a:ln>
                  <a:noFill/>
                </a:ln>
                <a:effectLst/>
              </a:rPr>
              <a:t> </a:t>
            </a:r>
            <a:endParaRPr lang="fr-FR" sz="1100" kern="1400" dirty="0">
              <a:ln>
                <a:noFill/>
              </a:ln>
              <a:effectLst/>
            </a:endParaRPr>
          </a:p>
        </p:txBody>
      </p:sp>
      <p:pic>
        <p:nvPicPr>
          <p:cNvPr id="28674" name="Picture 2" descr="Résultat de recherche d'images pour &quot;migration logo&quo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5721" y="3896363"/>
            <a:ext cx="1920853" cy="192085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6" name="Rectangle 5"/>
          <p:cNvSpPr/>
          <p:nvPr/>
        </p:nvSpPr>
        <p:spPr>
          <a:xfrm>
            <a:off x="-154546" y="932428"/>
            <a:ext cx="2501184" cy="1384995"/>
          </a:xfrm>
          <a:prstGeom prst="rect">
            <a:avLst/>
          </a:prstGeom>
          <a:noFill/>
        </p:spPr>
        <p:txBody>
          <a:bodyPr wrap="square" lIns="91440" tIns="45720" rIns="91440" bIns="45720">
            <a:spAutoFit/>
          </a:bodyPr>
          <a:lstStyle/>
          <a:p>
            <a:pPr algn="ctr"/>
            <a:r>
              <a:rPr lang="fr-FR" sz="2800" b="1" cap="none" spc="0" dirty="0" smtClean="0">
                <a:ln w="0"/>
                <a:solidFill>
                  <a:srgbClr val="FF0000"/>
                </a:solidFill>
                <a:effectLst>
                  <a:outerShdw blurRad="38100" dist="19050" dir="2700000" algn="tl" rotWithShape="0">
                    <a:schemeClr val="dk1">
                      <a:alpha val="40000"/>
                    </a:schemeClr>
                  </a:outerShdw>
                </a:effectLst>
              </a:rPr>
              <a:t>Les conséquences:</a:t>
            </a:r>
          </a:p>
          <a:p>
            <a:pPr algn="ctr"/>
            <a:r>
              <a:rPr lang="fr-FR" sz="2800" b="1" dirty="0" smtClean="0">
                <a:ln w="0"/>
                <a:solidFill>
                  <a:srgbClr val="FF0000"/>
                </a:solidFill>
                <a:effectLst>
                  <a:outerShdw blurRad="38100" dist="19050" dir="2700000" algn="tl" rotWithShape="0">
                    <a:schemeClr val="dk1">
                      <a:alpha val="40000"/>
                    </a:schemeClr>
                  </a:outerShdw>
                </a:effectLst>
              </a:rPr>
              <a:t>Les migrations</a:t>
            </a:r>
            <a:endParaRPr lang="fr-FR" sz="2800" b="1" cap="none" spc="0" dirty="0">
              <a:ln w="0"/>
              <a:solidFill>
                <a:srgbClr val="FF000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8193697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endParaRPr lang="fr-FR" dirty="0"/>
          </a:p>
        </p:txBody>
      </p:sp>
      <p:pic>
        <p:nvPicPr>
          <p:cNvPr id="5" name="Picture 2" descr="Résultat de recherche d'images pour &quot;site internet logo&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287" y="300038"/>
            <a:ext cx="2781300" cy="27813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6" name="Rectangle 5"/>
          <p:cNvSpPr/>
          <p:nvPr/>
        </p:nvSpPr>
        <p:spPr>
          <a:xfrm>
            <a:off x="3619500" y="927160"/>
            <a:ext cx="6096000" cy="553998"/>
          </a:xfrm>
          <a:prstGeom prst="rect">
            <a:avLst/>
          </a:prstGeom>
        </p:spPr>
        <p:txBody>
          <a:bodyPr>
            <a:spAutoFit/>
          </a:bodyPr>
          <a:lstStyle/>
          <a:p>
            <a:r>
              <a:rPr lang="fr-FR" b="1" u="sng" kern="1400" dirty="0" smtClean="0">
                <a:ln>
                  <a:noFill/>
                </a:ln>
                <a:solidFill>
                  <a:srgbClr val="000000"/>
                </a:solidFill>
                <a:effectLst/>
                <a:latin typeface="Times New Roman" panose="02020603050405020304" pitchFamily="18" charset="0"/>
              </a:rPr>
              <a:t>Les conséquences des conflits et de la misère: les migrations </a:t>
            </a:r>
            <a:endParaRPr lang="fr-FR" sz="1200" kern="1400" dirty="0" smtClean="0">
              <a:ln>
                <a:noFill/>
              </a:ln>
              <a:solidFill>
                <a:srgbClr val="000000"/>
              </a:solidFill>
              <a:effectLst/>
              <a:latin typeface="Times New Roman" panose="02020603050405020304" pitchFamily="18" charset="0"/>
            </a:endParaRPr>
          </a:p>
          <a:p>
            <a:r>
              <a:rPr lang="fr-FR" sz="1200" kern="1400" dirty="0" smtClean="0">
                <a:ln>
                  <a:noFill/>
                </a:ln>
                <a:solidFill>
                  <a:srgbClr val="000000"/>
                </a:solidFill>
                <a:effectLst/>
                <a:latin typeface="Times New Roman" panose="02020603050405020304" pitchFamily="18" charset="0"/>
              </a:rPr>
              <a:t> </a:t>
            </a:r>
            <a:endParaRPr lang="fr-FR" sz="1200" kern="1400" dirty="0">
              <a:ln>
                <a:noFill/>
              </a:ln>
              <a:solidFill>
                <a:srgbClr val="000000"/>
              </a:solidFill>
              <a:effectLst/>
              <a:latin typeface="Times New Roman" panose="02020603050405020304" pitchFamily="18" charset="0"/>
            </a:endParaRPr>
          </a:p>
        </p:txBody>
      </p:sp>
      <p:pic>
        <p:nvPicPr>
          <p:cNvPr id="2764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l="62434" t="21164" r="13228" b="47795"/>
          <a:stretch>
            <a:fillRect/>
          </a:stretch>
        </p:blipFill>
        <p:spPr bwMode="auto">
          <a:xfrm>
            <a:off x="9824613" y="990175"/>
            <a:ext cx="863600" cy="827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7" name="Text Box 2"/>
          <p:cNvSpPr txBox="1">
            <a:spLocks noChangeArrowheads="1"/>
          </p:cNvSpPr>
          <p:nvPr/>
        </p:nvSpPr>
        <p:spPr bwMode="auto">
          <a:xfrm>
            <a:off x="1402209" y="3352800"/>
            <a:ext cx="2461453" cy="1296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1" i="0" u="none" strike="noStrike" cap="none" normalizeH="0" baseline="0" dirty="0" smtClean="0">
                <a:ln>
                  <a:noFill/>
                </a:ln>
                <a:solidFill>
                  <a:srgbClr val="000000"/>
                </a:solidFill>
                <a:effectLst>
                  <a:outerShdw blurRad="38100" dist="38100" dir="2700000" algn="tl">
                    <a:srgbClr val="000000">
                      <a:alpha val="43137"/>
                    </a:srgbClr>
                  </a:outerShdw>
                </a:effectLst>
                <a:latin typeface="Times New Roman" panose="02020603050405020304" pitchFamily="18" charset="0"/>
              </a:rPr>
              <a:t>https://www.dailymotion.com/video/x71w2kp</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600" b="1" i="0" u="sng" strike="noStrike" cap="none" normalizeH="0" baseline="0" dirty="0" smtClean="0">
              <a:ln>
                <a:noFill/>
              </a:ln>
              <a:solidFill>
                <a:srgbClr val="000000"/>
              </a:solidFill>
              <a:effectLst>
                <a:outerShdw blurRad="38100" dist="38100" dir="2700000" algn="tl">
                  <a:srgbClr val="000000">
                    <a:alpha val="43137"/>
                  </a:srgbClr>
                </a:outerShdw>
              </a:effectLst>
              <a:latin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1" i="0" u="sng" strike="noStrike" cap="none" normalizeH="0" baseline="0" dirty="0" smtClean="0">
                <a:ln>
                  <a:noFill/>
                </a:ln>
                <a:solidFill>
                  <a:srgbClr val="000000"/>
                </a:solidFill>
                <a:effectLst>
                  <a:outerShdw blurRad="38100" dist="38100" dir="2700000" algn="tl">
                    <a:srgbClr val="000000">
                      <a:alpha val="43137"/>
                    </a:srgbClr>
                  </a:outerShdw>
                </a:effectLst>
                <a:latin typeface="Times New Roman" panose="02020603050405020304" pitchFamily="18" charset="0"/>
              </a:rPr>
              <a:t>Les conséquences des troubles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600" b="1" i="0" u="sng" strike="noStrike" cap="none" normalizeH="0" baseline="0" dirty="0" smtClean="0">
              <a:ln>
                <a:noFill/>
              </a:ln>
              <a:solidFill>
                <a:srgbClr val="000000"/>
              </a:solidFill>
              <a:effectLst>
                <a:outerShdw blurRad="38100" dist="38100" dir="2700000" algn="tl">
                  <a:srgbClr val="000000">
                    <a:alpha val="43137"/>
                  </a:srgbClr>
                </a:outerShdw>
              </a:effectLst>
              <a:latin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1" i="0" u="none" strike="noStrike" cap="none" normalizeH="0" baseline="0" dirty="0" smtClean="0">
                <a:ln>
                  <a:noFill/>
                </a:ln>
                <a:solidFill>
                  <a:srgbClr val="000000"/>
                </a:solidFill>
                <a:effectLst>
                  <a:outerShdw blurRad="38100" dist="38100" dir="2700000" algn="tl">
                    <a:srgbClr val="000000">
                      <a:alpha val="43137"/>
                    </a:srgbClr>
                  </a:outerShdw>
                </a:effectLst>
                <a:latin typeface="Times New Roman" panose="02020603050405020304" pitchFamily="18" charset="0"/>
              </a:rPr>
              <a:t>Les migrations intra-africaine </a:t>
            </a:r>
            <a:endParaRPr kumimoji="0" lang="fr-FR" altLang="fr-FR" sz="16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panose="020B0604020202020204" pitchFamily="34" charset="0"/>
            </a:endParaRPr>
          </a:p>
        </p:txBody>
      </p:sp>
      <p:pic>
        <p:nvPicPr>
          <p:cNvPr id="27651" name="Picture 3"/>
          <p:cNvPicPr>
            <a:picLocks noChangeAspect="1" noChangeArrowheads="1"/>
          </p:cNvPicPr>
          <p:nvPr/>
        </p:nvPicPr>
        <p:blipFill>
          <a:blip r:embed="rId4">
            <a:extLst>
              <a:ext uri="{28A0092B-C50C-407E-A947-70E740481C1C}">
                <a14:useLocalDpi xmlns:a14="http://schemas.microsoft.com/office/drawing/2010/main" val="0"/>
              </a:ext>
            </a:extLst>
          </a:blip>
          <a:srcRect l="3087" t="13184" r="44003" b="49118"/>
          <a:stretch>
            <a:fillRect/>
          </a:stretch>
        </p:blipFill>
        <p:spPr bwMode="auto">
          <a:xfrm>
            <a:off x="4351097" y="2252723"/>
            <a:ext cx="5364403" cy="3056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39233848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79344" y="3649916"/>
            <a:ext cx="9549987" cy="1015663"/>
          </a:xfrm>
          <a:prstGeom prst="rect">
            <a:avLst/>
          </a:prstGeom>
          <a:noFill/>
        </p:spPr>
        <p:txBody>
          <a:bodyPr wrap="none" lIns="91440" tIns="45720" rIns="91440" bIns="45720">
            <a:spAutoFit/>
          </a:bodyPr>
          <a:lstStyle/>
          <a:p>
            <a:pPr algn="ctr"/>
            <a:r>
              <a:rPr lang="fr-FR" sz="6000" b="1" cap="none" spc="50" dirty="0" smtClean="0">
                <a:ln w="9525" cmpd="sng">
                  <a:solidFill>
                    <a:schemeClr val="accent1"/>
                  </a:solidFill>
                  <a:prstDash val="solid"/>
                </a:ln>
                <a:effectLst>
                  <a:glow rad="38100">
                    <a:schemeClr val="accent1">
                      <a:alpha val="40000"/>
                    </a:schemeClr>
                  </a:glow>
                </a:effectLst>
              </a:rPr>
              <a:t>INTRODUCTION / ACCROCHE</a:t>
            </a:r>
            <a:endParaRPr lang="fr-FR" sz="6000" b="1" cap="none" spc="50" dirty="0">
              <a:ln w="9525" cmpd="sng">
                <a:solidFill>
                  <a:schemeClr val="accent1"/>
                </a:solidFill>
                <a:prstDash val="solid"/>
              </a:ln>
              <a:effectLst>
                <a:glow rad="38100">
                  <a:schemeClr val="accent1">
                    <a:alpha val="40000"/>
                  </a:schemeClr>
                </a:glow>
              </a:effectLst>
            </a:endParaRPr>
          </a:p>
        </p:txBody>
      </p:sp>
      <p:pic>
        <p:nvPicPr>
          <p:cNvPr id="6" name="Picture 2" descr="Résultat de recherche d'images pour &quot;Afrique&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4879" y="796122"/>
            <a:ext cx="2384959" cy="2384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733238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dirty="0"/>
          </a:p>
        </p:txBody>
      </p:sp>
      <p:sp>
        <p:nvSpPr>
          <p:cNvPr id="5" name="Rectangle 4"/>
          <p:cNvSpPr/>
          <p:nvPr/>
        </p:nvSpPr>
        <p:spPr>
          <a:xfrm>
            <a:off x="-506569" y="708800"/>
            <a:ext cx="6096000" cy="615553"/>
          </a:xfrm>
          <a:prstGeom prst="rect">
            <a:avLst/>
          </a:prstGeom>
        </p:spPr>
        <p:txBody>
          <a:bodyPr>
            <a:spAutoFit/>
          </a:bodyPr>
          <a:lstStyle/>
          <a:p>
            <a:pPr algn="ctr"/>
            <a:r>
              <a:rPr lang="fr-FR" sz="2400" kern="1400" dirty="0">
                <a:solidFill>
                  <a:srgbClr val="FF0000"/>
                </a:solidFill>
                <a:effectLst>
                  <a:outerShdw blurRad="38100" dist="38100" dir="2700000" algn="tl">
                    <a:srgbClr val="000000">
                      <a:alpha val="43137"/>
                    </a:srgbClr>
                  </a:outerShdw>
                </a:effectLst>
                <a:latin typeface="Times New Roman" panose="02020603050405020304" pitchFamily="18" charset="0"/>
              </a:rPr>
              <a:t>Une urbanisation galopante </a:t>
            </a:r>
            <a:endParaRPr lang="fr-FR" sz="2400" kern="1400" dirty="0" smtClean="0">
              <a:ln>
                <a:noFill/>
              </a:ln>
              <a:solidFill>
                <a:srgbClr val="000000"/>
              </a:solidFill>
              <a:effectLst>
                <a:outerShdw blurRad="38100" dist="38100" dir="2700000" algn="tl">
                  <a:srgbClr val="000000">
                    <a:alpha val="43137"/>
                  </a:srgbClr>
                </a:outerShdw>
              </a:effectLst>
              <a:latin typeface="Times New Roman" panose="02020603050405020304" pitchFamily="18" charset="0"/>
            </a:endParaRPr>
          </a:p>
          <a:p>
            <a:r>
              <a:rPr lang="fr-FR" sz="1000" kern="1400" dirty="0" smtClean="0">
                <a:ln>
                  <a:noFill/>
                </a:ln>
                <a:solidFill>
                  <a:srgbClr val="000000"/>
                </a:solidFill>
                <a:effectLst/>
                <a:latin typeface="Times New Roman" panose="02020603050405020304" pitchFamily="18" charset="0"/>
              </a:rPr>
              <a:t> </a:t>
            </a:r>
            <a:endParaRPr lang="fr-FR" sz="1000" kern="1400" dirty="0">
              <a:ln>
                <a:noFill/>
              </a:ln>
              <a:solidFill>
                <a:srgbClr val="000000"/>
              </a:solidFill>
              <a:effectLst/>
              <a:latin typeface="Times New Roman" panose="02020603050405020304" pitchFamily="18" charset="0"/>
            </a:endParaRPr>
          </a:p>
        </p:txBody>
      </p:sp>
      <p:sp>
        <p:nvSpPr>
          <p:cNvPr id="6" name="Rectangle 5"/>
          <p:cNvSpPr/>
          <p:nvPr/>
        </p:nvSpPr>
        <p:spPr>
          <a:xfrm>
            <a:off x="4404574" y="222694"/>
            <a:ext cx="7585657" cy="6422271"/>
          </a:xfrm>
          <a:prstGeom prst="rect">
            <a:avLst/>
          </a:prstGeom>
          <a:solidFill>
            <a:schemeClr val="bg1"/>
          </a:solidFill>
          <a:ln>
            <a:solidFill>
              <a:schemeClr val="tx1"/>
            </a:solidFill>
          </a:ln>
        </p:spPr>
        <p:txBody>
          <a:bodyPr wrap="square">
            <a:spAutoFit/>
          </a:bodyPr>
          <a:lstStyle/>
          <a:p>
            <a:pPr algn="just">
              <a:spcAft>
                <a:spcPts val="1400"/>
              </a:spcAft>
            </a:pPr>
            <a:r>
              <a:rPr lang="fr-FR" sz="1200" kern="1400" dirty="0" smtClean="0">
                <a:ln>
                  <a:noFill/>
                </a:ln>
                <a:solidFill>
                  <a:srgbClr val="000000"/>
                </a:solidFill>
                <a:effectLst/>
                <a:latin typeface="Arial" panose="020B0604020202020204" pitchFamily="34" charset="0"/>
                <a:cs typeface="Arial" panose="020B0604020202020204" pitchFamily="34" charset="0"/>
              </a:rPr>
              <a:t>L’urbanisation accompagne la transformation des économies, avec le passage de sociétés rurales peu productives à des systèmes plus complexes dans lesquels les industries et les activités de service prennent progressivement une place prépondérante. C’est du moins ce qui s’était produit jusqu’à présent. Mais l’Afrique suivra-t-elle le même schéma ? Les villes du continent sont-elles prêtes à faire le bond qui les attend ? De fait, le scénario africain déroge aux modèles du passé, largement théorisés.</a:t>
            </a:r>
          </a:p>
          <a:p>
            <a:pPr algn="just"/>
            <a:r>
              <a:rPr lang="fr-FR" sz="1200" b="1" kern="1400" dirty="0" smtClean="0">
                <a:ln>
                  <a:noFill/>
                </a:ln>
                <a:solidFill>
                  <a:srgbClr val="000000"/>
                </a:solidFill>
                <a:effectLst/>
                <a:latin typeface="Arial" panose="020B0604020202020204" pitchFamily="34" charset="0"/>
                <a:cs typeface="Arial" panose="020B0604020202020204" pitchFamily="34" charset="0"/>
              </a:rPr>
              <a:t>« L’Afrique s’urbanise en restant pauvre »</a:t>
            </a:r>
          </a:p>
          <a:p>
            <a:pPr algn="just"/>
            <a:r>
              <a:rPr lang="fr-FR" sz="1200" kern="1400" dirty="0" smtClean="0">
                <a:ln>
                  <a:noFill/>
                </a:ln>
                <a:solidFill>
                  <a:srgbClr val="000000"/>
                </a:solidFill>
                <a:effectLst/>
                <a:latin typeface="Arial" panose="020B0604020202020204" pitchFamily="34" charset="0"/>
                <a:cs typeface="Arial" panose="020B0604020202020204" pitchFamily="34" charset="0"/>
              </a:rPr>
              <a:t>Les villes africaines se gonflent avant tout de leur propre croissance démographique : l’exode rural n’est responsable que pour un tiers de ces cohortes de nouveaux citadins à qui il faut donner un accès au travail, au logement, à l’école, à la santé… Les nouveaux métiers, hier promesse d’une vie meilleure pour les migrants, ne concernent pour l’instant qu’une minorité, rangée dans la catégorie de « la nouvelle classe moyenne », tandis que le secteur informel continue plus sûrement d’absorber le trop plein de main-d’œuvre.</a:t>
            </a:r>
            <a:r>
              <a:rPr lang="fr-FR" sz="1200" b="1" dirty="0">
                <a:latin typeface="Arial" panose="020B0604020202020204" pitchFamily="34" charset="0"/>
                <a:cs typeface="Arial" panose="020B0604020202020204" pitchFamily="34" charset="0"/>
              </a:rPr>
              <a:t> Des villes sous-équipées et polluées</a:t>
            </a:r>
          </a:p>
          <a:p>
            <a:pPr algn="just"/>
            <a:r>
              <a:rPr lang="fr-FR" sz="1200" dirty="0">
                <a:latin typeface="Arial" panose="020B0604020202020204" pitchFamily="34" charset="0"/>
                <a:cs typeface="Arial" panose="020B0604020202020204" pitchFamily="34" charset="0"/>
              </a:rPr>
              <a:t>Les bidonvilles progressent au rythme de cette poussée démographique que les Etats et les collectivités locales dépourvues de moyens financiers suffisants se trouvent dans l’incapacité de contenir. Aujourd’hui en Afrique, plus de 60 % des urbains vivent dans un bidonville. </a:t>
            </a:r>
            <a:r>
              <a:rPr lang="fr-FR" sz="1200" i="1" dirty="0">
                <a:latin typeface="Arial" panose="020B0604020202020204" pitchFamily="34" charset="0"/>
                <a:cs typeface="Arial" panose="020B0604020202020204" pitchFamily="34" charset="0"/>
              </a:rPr>
              <a:t>« La pauvreté est le premier problème que doivent régler les villes africaines »,</a:t>
            </a:r>
            <a:r>
              <a:rPr lang="fr-FR" sz="1200" dirty="0">
                <a:latin typeface="Arial" panose="020B0604020202020204" pitchFamily="34" charset="0"/>
                <a:cs typeface="Arial" panose="020B0604020202020204" pitchFamily="34" charset="0"/>
              </a:rPr>
              <a:t> confirme Madani </a:t>
            </a:r>
            <a:r>
              <a:rPr lang="fr-FR" sz="1200" dirty="0" err="1">
                <a:latin typeface="Arial" panose="020B0604020202020204" pitchFamily="34" charset="0"/>
                <a:cs typeface="Arial" panose="020B0604020202020204" pitchFamily="34" charset="0"/>
              </a:rPr>
              <a:t>Tall</a:t>
            </a:r>
            <a:r>
              <a:rPr lang="fr-FR" sz="1200" dirty="0">
                <a:latin typeface="Arial" panose="020B0604020202020204" pitchFamily="34" charset="0"/>
                <a:cs typeface="Arial" panose="020B0604020202020204" pitchFamily="34" charset="0"/>
              </a:rPr>
              <a:t>, ancien haut fonctionnaire de la Banque mondiale et aujourd’hui président d’Envol Immobilier, un cabinet spécialisé dans la conception de grands projets immobiliers sur le continent.</a:t>
            </a:r>
          </a:p>
          <a:p>
            <a:pPr algn="just"/>
            <a:r>
              <a:rPr lang="fr-FR" sz="1200" dirty="0">
                <a:latin typeface="Arial" panose="020B0604020202020204" pitchFamily="34" charset="0"/>
                <a:cs typeface="Arial" panose="020B0604020202020204" pitchFamily="34" charset="0"/>
              </a:rPr>
              <a:t>Lire aussi </a:t>
            </a:r>
            <a:r>
              <a:rPr lang="fr-FR" sz="1200" u="sng" dirty="0">
                <a:latin typeface="Arial" panose="020B0604020202020204" pitchFamily="34" charset="0"/>
                <a:cs typeface="Arial" panose="020B0604020202020204" pitchFamily="34" charset="0"/>
                <a:hlinkClick r:id="rId2"/>
              </a:rPr>
              <a:t>La population mondiale atteindra 9,8 milliards d’habitants en 2050</a:t>
            </a:r>
            <a:endParaRPr lang="fr-FR" sz="1200" dirty="0">
              <a:latin typeface="Arial" panose="020B0604020202020204" pitchFamily="34" charset="0"/>
              <a:cs typeface="Arial" panose="020B0604020202020204" pitchFamily="34" charset="0"/>
            </a:endParaRPr>
          </a:p>
          <a:p>
            <a:pPr algn="just"/>
            <a:r>
              <a:rPr lang="fr-FR" sz="1200" i="1" dirty="0">
                <a:latin typeface="Arial" panose="020B0604020202020204" pitchFamily="34" charset="0"/>
                <a:cs typeface="Arial" panose="020B0604020202020204" pitchFamily="34" charset="0"/>
              </a:rPr>
              <a:t>« La ville de Dakar a été conçue pour 300 000 habitants, elle en a aujourd’hui 3 millions, </a:t>
            </a:r>
            <a:r>
              <a:rPr lang="fr-FR" sz="1200" dirty="0">
                <a:latin typeface="Arial" panose="020B0604020202020204" pitchFamily="34" charset="0"/>
                <a:cs typeface="Arial" panose="020B0604020202020204" pitchFamily="34" charset="0"/>
              </a:rPr>
              <a:t>poursuit-il.</a:t>
            </a:r>
            <a:r>
              <a:rPr lang="fr-FR" sz="1200" i="1" dirty="0">
                <a:latin typeface="Arial" panose="020B0604020202020204" pitchFamily="34" charset="0"/>
                <a:cs typeface="Arial" panose="020B0604020202020204" pitchFamily="34" charset="0"/>
              </a:rPr>
              <a:t> Les équipements publics n’ont pas suivi. » </a:t>
            </a:r>
            <a:r>
              <a:rPr lang="fr-FR" sz="1200" dirty="0">
                <a:latin typeface="Arial" panose="020B0604020202020204" pitchFamily="34" charset="0"/>
                <a:cs typeface="Arial" panose="020B0604020202020204" pitchFamily="34" charset="0"/>
              </a:rPr>
              <a:t>A commencer par les infrastructures nécessaires au fonctionnement de l’Etat, conçues pour 26 000 agents quand ils sont aujourd’hui 140 000. Chaque administration est ainsi contrainte de louer des immeubles privés disséminés à travers la ville pour loger ses fonctionnaires.</a:t>
            </a:r>
          </a:p>
          <a:p>
            <a:pPr algn="just"/>
            <a:r>
              <a:rPr lang="fr-FR" sz="1200" dirty="0">
                <a:latin typeface="Arial" panose="020B0604020202020204" pitchFamily="34" charset="0"/>
                <a:cs typeface="Arial" panose="020B0604020202020204" pitchFamily="34" charset="0"/>
              </a:rPr>
              <a:t>Pénuries d’eau, manque d’accès à l’électricité, absence de systèmes d’assainissement, congestion des transports… Cette litanie se retrouve dans toutes les villes africaines, derrière les gratte-ciel et la marina de Luanda, </a:t>
            </a:r>
            <a:r>
              <a:rPr lang="fr-FR" sz="1200" i="1" dirty="0">
                <a:latin typeface="Arial" panose="020B0604020202020204" pitchFamily="34" charset="0"/>
                <a:cs typeface="Arial" panose="020B0604020202020204" pitchFamily="34" charset="0"/>
              </a:rPr>
              <a:t>« la ville la plus chère au monde pour les expatriés »</a:t>
            </a:r>
            <a:r>
              <a:rPr lang="fr-FR" sz="1200" dirty="0">
                <a:latin typeface="Arial" panose="020B0604020202020204" pitchFamily="34" charset="0"/>
                <a:cs typeface="Arial" panose="020B0604020202020204" pitchFamily="34" charset="0"/>
              </a:rPr>
              <a:t> selon le classement du cabinet américain Mercer, comme dans le chaos de Kinshasa ou de Lagos, deux </a:t>
            </a:r>
            <a:r>
              <a:rPr lang="fr-FR" sz="1200" dirty="0" err="1">
                <a:latin typeface="Arial" panose="020B0604020202020204" pitchFamily="34" charset="0"/>
                <a:cs typeface="Arial" panose="020B0604020202020204" pitchFamily="34" charset="0"/>
              </a:rPr>
              <a:t>mégacités</a:t>
            </a:r>
            <a:r>
              <a:rPr lang="fr-FR" sz="1200" dirty="0">
                <a:latin typeface="Arial" panose="020B0604020202020204" pitchFamily="34" charset="0"/>
                <a:cs typeface="Arial" panose="020B0604020202020204" pitchFamily="34" charset="0"/>
              </a:rPr>
              <a:t> de plus de 10 millions d’habitants.</a:t>
            </a:r>
          </a:p>
          <a:p>
            <a:pPr algn="just"/>
            <a:r>
              <a:rPr lang="fr-FR" sz="1200" i="1" dirty="0">
                <a:latin typeface="Arial" panose="020B0604020202020204" pitchFamily="34" charset="0"/>
                <a:cs typeface="Arial" panose="020B0604020202020204" pitchFamily="34" charset="0"/>
              </a:rPr>
              <a:t>« Dans des villes sous-équipées, la pollution de l’air se profile déjà comme un problème important »</a:t>
            </a:r>
            <a:r>
              <a:rPr lang="fr-FR" sz="1200" dirty="0">
                <a:latin typeface="Arial" panose="020B0604020202020204" pitchFamily="34" charset="0"/>
                <a:cs typeface="Arial" panose="020B0604020202020204" pitchFamily="34" charset="0"/>
              </a:rPr>
              <a:t>, souligne M. Solignac-Lecomte, rappelant que le nombre de décès prématurés liés à la pollution atmosphérique était en 2013 supérieur à celui attribué à la malnutrition infantile ou à l’absence </a:t>
            </a:r>
          </a:p>
          <a:p>
            <a:pPr algn="just">
              <a:spcAft>
                <a:spcPts val="1400"/>
              </a:spcAft>
            </a:pPr>
            <a:endParaRPr lang="fr-FR" sz="1400" kern="1400" dirty="0" smtClean="0">
              <a:ln>
                <a:noFill/>
              </a:ln>
              <a:solidFill>
                <a:srgbClr val="000000"/>
              </a:solidFill>
              <a:effectLst/>
              <a:latin typeface="Times New Roman" panose="02020603050405020304" pitchFamily="18" charset="0"/>
            </a:endParaRPr>
          </a:p>
          <a:p>
            <a:pPr algn="just"/>
            <a:r>
              <a:rPr lang="fr-FR" sz="1400" kern="1400" dirty="0" smtClean="0">
                <a:ln>
                  <a:noFill/>
                </a:ln>
                <a:solidFill>
                  <a:srgbClr val="000000"/>
                </a:solidFill>
                <a:effectLst/>
                <a:latin typeface="Times New Roman" panose="02020603050405020304" pitchFamily="18" charset="0"/>
              </a:rPr>
              <a:t> </a:t>
            </a:r>
            <a:endParaRPr lang="fr-FR" sz="1400" kern="1400" dirty="0">
              <a:ln>
                <a:noFill/>
              </a:ln>
              <a:solidFill>
                <a:srgbClr val="000000"/>
              </a:solidFill>
              <a:effectLst/>
              <a:latin typeface="Times New Roman" panose="02020603050405020304" pitchFamily="18" charset="0"/>
            </a:endParaRPr>
          </a:p>
        </p:txBody>
      </p:sp>
      <p:pic>
        <p:nvPicPr>
          <p:cNvPr id="29697" name="Picture 1" descr="villes-africaines-africapolis-20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322" y="1690688"/>
            <a:ext cx="3806968" cy="32560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8148065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Résultat de recherche d'images pour &quot;site internet logo&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377" y="119734"/>
            <a:ext cx="2781300" cy="27813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6" name="Rectangle 5"/>
          <p:cNvSpPr/>
          <p:nvPr/>
        </p:nvSpPr>
        <p:spPr>
          <a:xfrm>
            <a:off x="838200" y="3035971"/>
            <a:ext cx="6096000" cy="646331"/>
          </a:xfrm>
          <a:prstGeom prst="rect">
            <a:avLst/>
          </a:prstGeom>
        </p:spPr>
        <p:txBody>
          <a:bodyPr>
            <a:spAutoFit/>
          </a:bodyPr>
          <a:lstStyle/>
          <a:p>
            <a:r>
              <a:rPr lang="fr-FR" kern="1400" dirty="0" smtClean="0">
                <a:ln>
                  <a:noFill/>
                </a:ln>
                <a:solidFill>
                  <a:srgbClr val="000000"/>
                </a:solidFill>
                <a:effectLst/>
                <a:latin typeface="Times New Roman" panose="02020603050405020304" pitchFamily="18" charset="0"/>
              </a:rPr>
              <a:t>https://africapolis.org/home</a:t>
            </a:r>
          </a:p>
          <a:p>
            <a:r>
              <a:rPr lang="fr-FR" kern="1400" dirty="0" smtClean="0">
                <a:ln>
                  <a:noFill/>
                </a:ln>
                <a:solidFill>
                  <a:srgbClr val="000000"/>
                </a:solidFill>
                <a:effectLst/>
                <a:latin typeface="Times New Roman" panose="02020603050405020304" pitchFamily="18" charset="0"/>
              </a:rPr>
              <a:t> </a:t>
            </a:r>
            <a:endParaRPr lang="fr-FR" kern="1400" dirty="0">
              <a:ln>
                <a:noFill/>
              </a:ln>
              <a:solidFill>
                <a:srgbClr val="000000"/>
              </a:solidFill>
              <a:effectLst/>
              <a:latin typeface="Times New Roman" panose="02020603050405020304" pitchFamily="18" charset="0"/>
            </a:endParaRPr>
          </a:p>
        </p:txBody>
      </p:sp>
      <p:pic>
        <p:nvPicPr>
          <p:cNvPr id="26625" name="Picture 1"/>
          <p:cNvPicPr>
            <a:picLocks noChangeAspect="1" noChangeArrowheads="1"/>
          </p:cNvPicPr>
          <p:nvPr/>
        </p:nvPicPr>
        <p:blipFill>
          <a:blip r:embed="rId3">
            <a:extLst>
              <a:ext uri="{28A0092B-C50C-407E-A947-70E740481C1C}">
                <a14:useLocalDpi xmlns:a14="http://schemas.microsoft.com/office/drawing/2010/main" val="0"/>
              </a:ext>
            </a:extLst>
          </a:blip>
          <a:srcRect l="1059" t="9877" r="5820" b="7584"/>
          <a:stretch>
            <a:fillRect/>
          </a:stretch>
        </p:blipFill>
        <p:spPr bwMode="auto">
          <a:xfrm>
            <a:off x="3800877" y="703242"/>
            <a:ext cx="5191643" cy="34534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26626" name="Picture 2"/>
          <p:cNvPicPr>
            <a:picLocks noChangeAspect="1" noChangeArrowheads="1"/>
          </p:cNvPicPr>
          <p:nvPr/>
        </p:nvPicPr>
        <p:blipFill>
          <a:blip r:embed="rId4">
            <a:extLst>
              <a:ext uri="{28A0092B-C50C-407E-A947-70E740481C1C}">
                <a14:useLocalDpi xmlns:a14="http://schemas.microsoft.com/office/drawing/2010/main" val="0"/>
              </a:ext>
            </a:extLst>
          </a:blip>
          <a:srcRect l="618" t="12375" r="50705" b="10023"/>
          <a:stretch>
            <a:fillRect/>
          </a:stretch>
        </p:blipFill>
        <p:spPr bwMode="auto">
          <a:xfrm rot="2183500">
            <a:off x="8891721" y="920058"/>
            <a:ext cx="2317751" cy="2773363"/>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66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t="9789" r="21957" b="11200"/>
          <a:stretch>
            <a:fillRect/>
          </a:stretch>
        </p:blipFill>
        <p:spPr bwMode="auto">
          <a:xfrm rot="20178914">
            <a:off x="2555140" y="3444690"/>
            <a:ext cx="3238500" cy="246062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26628" name="Picture 4" descr="qr-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28636" y="4613479"/>
            <a:ext cx="1501364" cy="1503204"/>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9530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Résultat de recherche d'images pour &quot;site internet logo&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862" y="158371"/>
            <a:ext cx="2781300" cy="27813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6" name="Rectangle 5"/>
          <p:cNvSpPr/>
          <p:nvPr/>
        </p:nvSpPr>
        <p:spPr>
          <a:xfrm>
            <a:off x="3228304" y="766296"/>
            <a:ext cx="6096000" cy="553998"/>
          </a:xfrm>
          <a:prstGeom prst="rect">
            <a:avLst/>
          </a:prstGeom>
        </p:spPr>
        <p:txBody>
          <a:bodyPr>
            <a:spAutoFit/>
          </a:bodyPr>
          <a:lstStyle/>
          <a:p>
            <a:r>
              <a:rPr lang="fr-FR" sz="2000" b="1" kern="1400" dirty="0">
                <a:solidFill>
                  <a:srgbClr val="C04D00"/>
                </a:solidFill>
                <a:effectLst>
                  <a:outerShdw blurRad="38100" dist="38100" dir="2700000" algn="tl">
                    <a:srgbClr val="000000">
                      <a:alpha val="43137"/>
                    </a:srgbClr>
                  </a:outerShdw>
                </a:effectLst>
                <a:latin typeface="Times New Roman" panose="02020603050405020304" pitchFamily="18" charset="0"/>
              </a:rPr>
              <a:t>GOOGLE  MAPS</a:t>
            </a:r>
            <a:endParaRPr lang="fr-FR" sz="2000" b="1" kern="1400" dirty="0" smtClean="0">
              <a:ln>
                <a:noFill/>
              </a:ln>
              <a:solidFill>
                <a:srgbClr val="000000"/>
              </a:solidFill>
              <a:effectLst>
                <a:outerShdw blurRad="38100" dist="38100" dir="2700000" algn="tl">
                  <a:srgbClr val="000000">
                    <a:alpha val="43137"/>
                  </a:srgbClr>
                </a:outerShdw>
              </a:effectLst>
              <a:latin typeface="Times New Roman" panose="02020603050405020304" pitchFamily="18" charset="0"/>
            </a:endParaRPr>
          </a:p>
          <a:p>
            <a:r>
              <a:rPr lang="fr-FR" sz="1000" kern="1400" dirty="0" smtClean="0">
                <a:ln>
                  <a:noFill/>
                </a:ln>
                <a:solidFill>
                  <a:srgbClr val="000000"/>
                </a:solidFill>
                <a:effectLst/>
                <a:latin typeface="Times New Roman" panose="02020603050405020304" pitchFamily="18" charset="0"/>
              </a:rPr>
              <a:t> </a:t>
            </a:r>
            <a:endParaRPr lang="fr-FR" sz="1000" kern="1400" dirty="0">
              <a:ln>
                <a:noFill/>
              </a:ln>
              <a:solidFill>
                <a:srgbClr val="000000"/>
              </a:solidFill>
              <a:effectLst/>
              <a:latin typeface="Times New Roman" panose="02020603050405020304" pitchFamily="18" charset="0"/>
            </a:endParaRPr>
          </a:p>
        </p:txBody>
      </p:sp>
      <p:pic>
        <p:nvPicPr>
          <p:cNvPr id="2560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t="14221" b="7449"/>
          <a:stretch>
            <a:fillRect/>
          </a:stretch>
        </p:blipFill>
        <p:spPr bwMode="auto">
          <a:xfrm>
            <a:off x="5701048" y="884964"/>
            <a:ext cx="5186363" cy="2282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25602" name="Picture 2"/>
          <p:cNvPicPr>
            <a:picLocks noChangeAspect="1" noChangeArrowheads="1"/>
          </p:cNvPicPr>
          <p:nvPr/>
        </p:nvPicPr>
        <p:blipFill>
          <a:blip r:embed="rId4">
            <a:extLst>
              <a:ext uri="{28A0092B-C50C-407E-A947-70E740481C1C}">
                <a14:useLocalDpi xmlns:a14="http://schemas.microsoft.com/office/drawing/2010/main" val="0"/>
              </a:ext>
            </a:extLst>
          </a:blip>
          <a:srcRect l="-871" t="13969" b="4346"/>
          <a:stretch>
            <a:fillRect/>
          </a:stretch>
        </p:blipFill>
        <p:spPr bwMode="auto">
          <a:xfrm>
            <a:off x="2663825" y="3459510"/>
            <a:ext cx="6864350" cy="3125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7" name="Rectangle 6"/>
          <p:cNvSpPr/>
          <p:nvPr/>
        </p:nvSpPr>
        <p:spPr>
          <a:xfrm>
            <a:off x="3149088" y="1378468"/>
            <a:ext cx="2085571" cy="923330"/>
          </a:xfrm>
          <a:prstGeom prst="rect">
            <a:avLst/>
          </a:prstGeom>
          <a:noFill/>
        </p:spPr>
        <p:txBody>
          <a:bodyPr wrap="none" lIns="91440" tIns="45720" rIns="91440" bIns="45720">
            <a:spAutoFit/>
          </a:bodyPr>
          <a:lstStyle/>
          <a:p>
            <a:pPr algn="ctr"/>
            <a:r>
              <a:rPr lang="fr-FR" sz="5400" b="0" cap="none" spc="0" dirty="0" smtClean="0">
                <a:ln w="0"/>
                <a:solidFill>
                  <a:schemeClr val="tx1"/>
                </a:solidFill>
                <a:effectLst>
                  <a:outerShdw blurRad="38100" dist="19050" dir="2700000" algn="tl" rotWithShape="0">
                    <a:schemeClr val="dk1">
                      <a:alpha val="40000"/>
                    </a:schemeClr>
                  </a:outerShdw>
                </a:effectLst>
              </a:rPr>
              <a:t>LAGOS</a:t>
            </a:r>
            <a:endParaRPr lang="fr-FR" sz="5400" b="0" cap="none" spc="0" dirty="0">
              <a:ln w="0"/>
              <a:solidFill>
                <a:schemeClr val="tx1"/>
              </a:solidFill>
              <a:effectLst>
                <a:outerShdw blurRad="38100" dist="19050" dir="2700000" algn="tl" rotWithShape="0">
                  <a:schemeClr val="dk1">
                    <a:alpha val="40000"/>
                  </a:schemeClr>
                </a:outerShdw>
              </a:effectLst>
            </a:endParaRPr>
          </a:p>
        </p:txBody>
      </p:sp>
      <p:pic>
        <p:nvPicPr>
          <p:cNvPr id="25604" name="Picture 4" descr="Résultat de recherche d'images pour &quot;nigeria  drapeau logo&quo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89440" y="2160802"/>
            <a:ext cx="1254661" cy="125466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68449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descr="video-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871" y="669131"/>
            <a:ext cx="2430717" cy="20869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l="2380" t="21782" r="20370" b="50000"/>
          <a:stretch>
            <a:fillRect/>
          </a:stretch>
        </p:blipFill>
        <p:spPr bwMode="auto">
          <a:xfrm>
            <a:off x="3468687" y="970756"/>
            <a:ext cx="5254625" cy="1439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24579" name="Picture 3" descr="qr-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67411" y="1225260"/>
            <a:ext cx="1479789" cy="1477309"/>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4580" name="Picture 4"/>
          <p:cNvPicPr>
            <a:picLocks noChangeAspect="1" noChangeArrowheads="1"/>
          </p:cNvPicPr>
          <p:nvPr/>
        </p:nvPicPr>
        <p:blipFill>
          <a:blip r:embed="rId5">
            <a:extLst>
              <a:ext uri="{28A0092B-C50C-407E-A947-70E740481C1C}">
                <a14:useLocalDpi xmlns:a14="http://schemas.microsoft.com/office/drawing/2010/main" val="0"/>
              </a:ext>
            </a:extLst>
          </a:blip>
          <a:srcRect l="4233" t="39507" r="41798" b="18166"/>
          <a:stretch>
            <a:fillRect/>
          </a:stretch>
        </p:blipFill>
        <p:spPr bwMode="auto">
          <a:xfrm>
            <a:off x="3268917" y="2702569"/>
            <a:ext cx="5077451" cy="29876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11768246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srcRect l="23979" t="15571" r="22042" b="14536"/>
          <a:stretch/>
        </p:blipFill>
        <p:spPr>
          <a:xfrm>
            <a:off x="1712889" y="128787"/>
            <a:ext cx="9800824" cy="6544183"/>
          </a:xfrm>
          <a:prstGeom prst="rect">
            <a:avLst/>
          </a:prstGeom>
        </p:spPr>
      </p:pic>
    </p:spTree>
    <p:extLst>
      <p:ext uri="{BB962C8B-B14F-4D97-AF65-F5344CB8AC3E}">
        <p14:creationId xmlns:p14="http://schemas.microsoft.com/office/powerpoint/2010/main" val="41993202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33747" y="578407"/>
            <a:ext cx="9876422" cy="769441"/>
          </a:xfrm>
          <a:prstGeom prst="rect">
            <a:avLst/>
          </a:prstGeom>
        </p:spPr>
        <p:txBody>
          <a:bodyPr wrap="none">
            <a:spAutoFit/>
          </a:bodyPr>
          <a:lstStyle/>
          <a:p>
            <a:r>
              <a:rPr lang="fr-FR" sz="4400" b="1" u="sng" dirty="0">
                <a:solidFill>
                  <a:schemeClr val="tx2">
                    <a:lumMod val="50000"/>
                  </a:schemeClr>
                </a:solidFill>
                <a:effectLst>
                  <a:outerShdw blurRad="38100" dist="38100" dir="2700000" algn="tl">
                    <a:srgbClr val="000000">
                      <a:alpha val="43137"/>
                    </a:srgbClr>
                  </a:outerShdw>
                </a:effectLst>
              </a:rPr>
              <a:t>II/ Un continent riche mais convoité</a:t>
            </a:r>
            <a:endParaRPr lang="fr-FR" sz="4400" dirty="0">
              <a:solidFill>
                <a:schemeClr val="tx2">
                  <a:lumMod val="50000"/>
                </a:schemeClr>
              </a:solidFill>
              <a:effectLst>
                <a:outerShdw blurRad="38100" dist="38100" dir="2700000" algn="tl">
                  <a:srgbClr val="000000">
                    <a:alpha val="43137"/>
                  </a:srgbClr>
                </a:outerShdw>
              </a:effectLst>
            </a:endParaRPr>
          </a:p>
        </p:txBody>
      </p:sp>
      <p:pic>
        <p:nvPicPr>
          <p:cNvPr id="2054" name="Picture 6" descr="Résultat de recherche d'images pour &quot;afrique png&quo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89407" y="3033577"/>
            <a:ext cx="2405085" cy="240508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Résultat de recherche d'images pour &quot;mineraie cobalt  png&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612" y="2342269"/>
            <a:ext cx="5189738" cy="37877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86204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262130" y="1027906"/>
            <a:ext cx="3415577" cy="4524315"/>
          </a:xfrm>
          <a:prstGeom prst="rect">
            <a:avLst/>
          </a:prstGeom>
        </p:spPr>
        <p:txBody>
          <a:bodyPr wrap="square">
            <a:spAutoFit/>
          </a:bodyPr>
          <a:lstStyle/>
          <a:p>
            <a:pPr algn="just"/>
            <a:r>
              <a:rPr lang="fr-FR" b="1" i="1" kern="1400" dirty="0" smtClean="0">
                <a:ln>
                  <a:noFill/>
                </a:ln>
                <a:solidFill>
                  <a:srgbClr val="0070C0"/>
                </a:solidFill>
                <a:effectLst>
                  <a:outerShdw blurRad="38100" dist="38100" dir="2700000" algn="tl">
                    <a:srgbClr val="000000">
                      <a:alpha val="43137"/>
                    </a:srgbClr>
                  </a:outerShdw>
                </a:effectLst>
                <a:latin typeface="Times New Roman" panose="02020603050405020304" pitchFamily="18" charset="0"/>
              </a:rPr>
              <a:t>Des terres et des ressources en eau non exploitées</a:t>
            </a:r>
            <a:r>
              <a:rPr lang="fr-FR" b="1" i="1" kern="1400" dirty="0" smtClean="0">
                <a:ln>
                  <a:noFill/>
                </a:ln>
                <a:solidFill>
                  <a:srgbClr val="333333"/>
                </a:solidFill>
                <a:effectLst/>
                <a:latin typeface="Times New Roman" panose="02020603050405020304" pitchFamily="18" charset="0"/>
              </a:rPr>
              <a:t> </a:t>
            </a:r>
            <a:r>
              <a:rPr lang="fr-FR" kern="1400" dirty="0" smtClean="0">
                <a:ln>
                  <a:noFill/>
                </a:ln>
                <a:solidFill>
                  <a:srgbClr val="333333"/>
                </a:solidFill>
                <a:effectLst/>
                <a:latin typeface="Times New Roman" panose="02020603050405020304" pitchFamily="18" charset="0"/>
              </a:rPr>
              <a:t>: L’Afrique dispose de plus de la moitié des terres fertiles et pourtant inexploitées de la planète. Ce continent n’utilise que 2 % de ses ressources renouvelables en eau, alors que la moyenne mondiale est de 5 %. Les pertes après récolte se montent à 15-20 % pour les céréales et sont encore plus considérables pour les denrées périssables, en raison de mauvaises conditions d’entreposage et de la piètre qualité d’autres infrastructures agricoles</a:t>
            </a:r>
            <a:endParaRPr lang="fr-FR" kern="1400" dirty="0">
              <a:ln>
                <a:noFill/>
              </a:ln>
              <a:solidFill>
                <a:srgbClr val="000000"/>
              </a:solidFill>
              <a:effectLst/>
              <a:latin typeface="Times New Roman" panose="02020603050405020304" pitchFamily="18" charset="0"/>
            </a:endParaRPr>
          </a:p>
        </p:txBody>
      </p:sp>
      <p:pic>
        <p:nvPicPr>
          <p:cNvPr id="40962" name="Picture 2" descr="Résultat de recherche d'images pour &quot;agriculture africiane&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1456" y="2226436"/>
            <a:ext cx="2836585" cy="239546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7402131" y="1206217"/>
            <a:ext cx="3557789" cy="5196294"/>
          </a:xfrm>
          <a:prstGeom prst="rect">
            <a:avLst/>
          </a:prstGeom>
        </p:spPr>
        <p:txBody>
          <a:bodyPr wrap="square">
            <a:spAutoFit/>
          </a:bodyPr>
          <a:lstStyle/>
          <a:p>
            <a:pPr algn="just">
              <a:spcAft>
                <a:spcPts val="1400"/>
              </a:spcAft>
            </a:pPr>
            <a:r>
              <a:rPr lang="fr-FR" sz="1400" kern="1400" dirty="0" smtClean="0">
                <a:ln>
                  <a:noFill/>
                </a:ln>
                <a:solidFill>
                  <a:srgbClr val="000000"/>
                </a:solidFill>
                <a:effectLst/>
                <a:latin typeface="Times New Roman" panose="02020603050405020304" pitchFamily="18" charset="0"/>
              </a:rPr>
              <a:t>257 millions d'Africains souffrent de la faim, des centaines de millions de personnes présentent des carences. En parallèle, on compte aujourd'hui en Afrique 75 millions d'adultes obèses et 10 millions d'enfants de moins de 5 ans en surpoids. Résultat : les maladies induites sont devenues la principale cause de mortalité sur le continent. D'abord, la colonisation a mis l'accent sur les cultures de rente pour l'exportation (café, cacao, palme, hévéa, coton…) aux dépens des productions vivrières. Parmi la grande diversité de cultures vivrières africaines, les investissements en recherche et développement se sont focalisés sur quelques-unes (maïs, riz, manioc…) riches en énergie, mais pauvres en nutriments. Ensuite, sont intervenus les changements de régime alimentaire, influencés par la mondialisation et l'urbanisation. </a:t>
            </a:r>
            <a:r>
              <a:rPr lang="fr-FR" sz="1400" u="sng" kern="1400" dirty="0" smtClean="0">
                <a:ln>
                  <a:noFill/>
                </a:ln>
                <a:solidFill>
                  <a:srgbClr val="0066FF"/>
                </a:solidFill>
                <a:effectLst/>
                <a:latin typeface="Times New Roman" panose="02020603050405020304" pitchFamily="18" charset="0"/>
                <a:hlinkClick r:id="rId3"/>
              </a:rPr>
              <a:t>https://www.lesechos.fr/idees-debats/cercle/lagriculture-africaine-doit-radicalement-changer-de-modele-993730</a:t>
            </a:r>
            <a:r>
              <a:rPr lang="fr-FR" sz="1400" kern="1400" dirty="0" smtClean="0">
                <a:ln>
                  <a:noFill/>
                </a:ln>
                <a:solidFill>
                  <a:srgbClr val="000000"/>
                </a:solidFill>
                <a:effectLst/>
                <a:latin typeface="Times New Roman" panose="02020603050405020304" pitchFamily="18" charset="0"/>
              </a:rPr>
              <a:t> </a:t>
            </a:r>
          </a:p>
          <a:p>
            <a:r>
              <a:rPr lang="fr-FR" sz="1200" kern="1400" dirty="0" smtClean="0">
                <a:ln>
                  <a:noFill/>
                </a:ln>
                <a:solidFill>
                  <a:srgbClr val="000000"/>
                </a:solidFill>
                <a:effectLst/>
                <a:latin typeface="Times New Roman" panose="02020603050405020304" pitchFamily="18" charset="0"/>
              </a:rPr>
              <a:t> </a:t>
            </a:r>
            <a:endParaRPr lang="fr-FR" sz="1200" kern="1400" dirty="0">
              <a:ln>
                <a:noFill/>
              </a:ln>
              <a:solidFill>
                <a:srgbClr val="000000"/>
              </a:solidFill>
              <a:effectLst/>
              <a:latin typeface="Times New Roman" panose="02020603050405020304" pitchFamily="18" charset="0"/>
            </a:endParaRPr>
          </a:p>
        </p:txBody>
      </p:sp>
    </p:spTree>
    <p:extLst>
      <p:ext uri="{BB962C8B-B14F-4D97-AF65-F5344CB8AC3E}">
        <p14:creationId xmlns:p14="http://schemas.microsoft.com/office/powerpoint/2010/main" val="25276098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02287" y="1323276"/>
            <a:ext cx="8358390" cy="4801314"/>
          </a:xfrm>
          <a:prstGeom prst="rect">
            <a:avLst/>
          </a:prstGeom>
        </p:spPr>
        <p:txBody>
          <a:bodyPr wrap="square">
            <a:spAutoFit/>
          </a:bodyPr>
          <a:lstStyle/>
          <a:p>
            <a:pPr algn="just"/>
            <a:r>
              <a:rPr lang="fr-FR" sz="1400" kern="1400" dirty="0" smtClean="0">
                <a:ln>
                  <a:noFill/>
                </a:ln>
                <a:solidFill>
                  <a:srgbClr val="333333"/>
                </a:solidFill>
                <a:effectLst/>
                <a:latin typeface="Arial" panose="020B0604020202020204" pitchFamily="34" charset="0"/>
              </a:rPr>
              <a:t>Au Nigéria, le manque cruel d’usines de transformation des matières agricoles aboutit à ce paradoxe : le pays est le deuxième producteur de tomates du continent mais il importe chaque année 300 000 tonnes de concentré de tomates en provenance d’Asie. Selon la Banque centrale du Nigeria, la moitié de la production nigériane de tomates pourrit même chaque année à cause du manque de capacité de stockage et d'accès aux points de vente.</a:t>
            </a:r>
            <a:endParaRPr lang="fr-FR" sz="1400" kern="1400" dirty="0" smtClean="0">
              <a:ln>
                <a:noFill/>
              </a:ln>
              <a:solidFill>
                <a:srgbClr val="000000"/>
              </a:solidFill>
              <a:effectLst/>
              <a:latin typeface="Times New Roman" panose="02020603050405020304" pitchFamily="18" charset="0"/>
            </a:endParaRPr>
          </a:p>
          <a:p>
            <a:pPr algn="just"/>
            <a:r>
              <a:rPr lang="fr-FR" sz="1400" kern="1400" dirty="0" smtClean="0">
                <a:ln>
                  <a:noFill/>
                </a:ln>
                <a:solidFill>
                  <a:srgbClr val="333333"/>
                </a:solidFill>
                <a:effectLst/>
                <a:latin typeface="Arial" panose="020B0604020202020204" pitchFamily="34" charset="0"/>
              </a:rPr>
              <a:t>Un paradoxe qui pourrait être bientôt résolu puisque l’homme d’affaires nigérian </a:t>
            </a:r>
            <a:r>
              <a:rPr lang="fr-FR" sz="1400" kern="1400" dirty="0" err="1" smtClean="0">
                <a:ln>
                  <a:noFill/>
                </a:ln>
                <a:solidFill>
                  <a:srgbClr val="333333"/>
                </a:solidFill>
                <a:effectLst/>
                <a:latin typeface="Arial" panose="020B0604020202020204" pitchFamily="34" charset="0"/>
              </a:rPr>
              <a:t>Aliko</a:t>
            </a:r>
            <a:r>
              <a:rPr lang="fr-FR" sz="1400" kern="1400" dirty="0" smtClean="0">
                <a:ln>
                  <a:noFill/>
                </a:ln>
                <a:solidFill>
                  <a:srgbClr val="333333"/>
                </a:solidFill>
                <a:effectLst/>
                <a:latin typeface="Arial" panose="020B0604020202020204" pitchFamily="34" charset="0"/>
              </a:rPr>
              <a:t> </a:t>
            </a:r>
            <a:r>
              <a:rPr lang="fr-FR" sz="1400" kern="1400" dirty="0" err="1" smtClean="0">
                <a:ln>
                  <a:noFill/>
                </a:ln>
                <a:solidFill>
                  <a:srgbClr val="333333"/>
                </a:solidFill>
                <a:effectLst/>
                <a:latin typeface="Arial" panose="020B0604020202020204" pitchFamily="34" charset="0"/>
              </a:rPr>
              <a:t>Dangote</a:t>
            </a:r>
            <a:r>
              <a:rPr lang="fr-FR" sz="1400" kern="1400" dirty="0" smtClean="0">
                <a:ln>
                  <a:noFill/>
                </a:ln>
                <a:solidFill>
                  <a:srgbClr val="333333"/>
                </a:solidFill>
                <a:effectLst/>
                <a:latin typeface="Arial" panose="020B0604020202020204" pitchFamily="34" charset="0"/>
              </a:rPr>
              <a:t> vient d’inaugurer la plus grande usine de transformation de tomates du continent dans l’état de Kano, au nord du Nigéria. Cette installation, grande comme 10 terrains de foot, a été construite à proximité de 17 000 hectares de champs irriguées et vise une production de 430 000 tonnes de concentré de tomates par an.</a:t>
            </a:r>
            <a:endParaRPr lang="fr-FR" sz="1400" kern="1400" dirty="0" smtClean="0">
              <a:ln>
                <a:noFill/>
              </a:ln>
              <a:solidFill>
                <a:srgbClr val="000000"/>
              </a:solidFill>
              <a:effectLst/>
              <a:latin typeface="Times New Roman" panose="02020603050405020304" pitchFamily="18" charset="0"/>
            </a:endParaRPr>
          </a:p>
          <a:p>
            <a:pPr algn="just"/>
            <a:r>
              <a:rPr lang="fr-FR" sz="1400" kern="1400" dirty="0" smtClean="0">
                <a:ln>
                  <a:noFill/>
                </a:ln>
                <a:solidFill>
                  <a:srgbClr val="333333"/>
                </a:solidFill>
                <a:effectLst/>
                <a:latin typeface="Arial" panose="020B0604020202020204" pitchFamily="34" charset="0"/>
              </a:rPr>
              <a:t>Le Nigéria n’est pas le seul pays du continent concerné. La plupart des pays africains disposent de ressources naturelles abondantes mais ont des difficultés à les cultiver et, surtout, à les transformer pour répondre à la demande urbaine croissante. En cause : le manque d’investissements mais aussi la fragmentation des parcelles, la fragilité des politiques publiques et la concurrence des produits importés. En Afrique, l’agriculture représente pourtant 65 % de l’emploi et 75 % du commerce intérieur. Le potentiel de croissance est considérable et les avantages multiples : l’agro-business est non seulement un vecteur de croissance mais il pourrait également permettre d’assurer l’autosuffisance alimentaire du continent. </a:t>
            </a:r>
            <a:endParaRPr lang="fr-FR" sz="1400" kern="1400" dirty="0" smtClean="0">
              <a:ln>
                <a:noFill/>
              </a:ln>
              <a:solidFill>
                <a:srgbClr val="000000"/>
              </a:solidFill>
              <a:effectLst/>
              <a:latin typeface="Times New Roman" panose="02020603050405020304" pitchFamily="18" charset="0"/>
            </a:endParaRPr>
          </a:p>
          <a:p>
            <a:pPr algn="just"/>
            <a:r>
              <a:rPr lang="fr-FR" sz="1400" kern="1400" dirty="0" smtClean="0">
                <a:ln>
                  <a:noFill/>
                </a:ln>
                <a:solidFill>
                  <a:srgbClr val="333333"/>
                </a:solidFill>
                <a:effectLst/>
                <a:latin typeface="Arial" panose="020B0604020202020204" pitchFamily="34" charset="0"/>
              </a:rPr>
              <a:t> </a:t>
            </a:r>
            <a:endParaRPr lang="fr-FR" sz="1400" kern="1400" dirty="0" smtClean="0">
              <a:ln>
                <a:noFill/>
              </a:ln>
              <a:solidFill>
                <a:srgbClr val="000000"/>
              </a:solidFill>
              <a:effectLst/>
              <a:latin typeface="Times New Roman" panose="02020603050405020304" pitchFamily="18" charset="0"/>
            </a:endParaRPr>
          </a:p>
          <a:p>
            <a:pPr algn="just"/>
            <a:r>
              <a:rPr lang="fr-FR" sz="1400" kern="1400" dirty="0" smtClean="0">
                <a:ln>
                  <a:noFill/>
                </a:ln>
                <a:solidFill>
                  <a:srgbClr val="000000"/>
                </a:solidFill>
                <a:effectLst/>
                <a:latin typeface="Times New Roman" panose="02020603050405020304" pitchFamily="18" charset="0"/>
              </a:rPr>
              <a:t>https://www.franceculture.fr/emissions/culturesmonde/les-mondes-paysans-44-tanzanie-cameroun-nigeria-de-l-agriculture-vivriere-l</a:t>
            </a:r>
          </a:p>
          <a:p>
            <a:r>
              <a:rPr lang="fr-FR" sz="1200" kern="1400" dirty="0" smtClean="0">
                <a:ln>
                  <a:noFill/>
                </a:ln>
                <a:solidFill>
                  <a:srgbClr val="000000"/>
                </a:solidFill>
                <a:effectLst/>
                <a:latin typeface="Times New Roman" panose="02020603050405020304" pitchFamily="18" charset="0"/>
              </a:rPr>
              <a:t> </a:t>
            </a:r>
            <a:endParaRPr lang="fr-FR" sz="1200" kern="1400" dirty="0">
              <a:ln>
                <a:noFill/>
              </a:ln>
              <a:solidFill>
                <a:srgbClr val="000000"/>
              </a:solidFill>
              <a:effectLst/>
              <a:latin typeface="Times New Roman" panose="02020603050405020304" pitchFamily="18" charset="0"/>
            </a:endParaRPr>
          </a:p>
        </p:txBody>
      </p:sp>
      <p:sp>
        <p:nvSpPr>
          <p:cNvPr id="6" name="Rectangle 5"/>
          <p:cNvSpPr/>
          <p:nvPr/>
        </p:nvSpPr>
        <p:spPr>
          <a:xfrm>
            <a:off x="4207098" y="450903"/>
            <a:ext cx="6096000" cy="746358"/>
          </a:xfrm>
          <a:prstGeom prst="rect">
            <a:avLst/>
          </a:prstGeom>
        </p:spPr>
        <p:txBody>
          <a:bodyPr>
            <a:spAutoFit/>
          </a:bodyPr>
          <a:lstStyle/>
          <a:p>
            <a:r>
              <a:rPr lang="fr-FR" sz="3200" kern="1400" dirty="0" smtClean="0">
                <a:ln>
                  <a:noFill/>
                </a:ln>
                <a:solidFill>
                  <a:srgbClr val="0070C0"/>
                </a:solidFill>
                <a:effectLst/>
                <a:latin typeface="Times New Roman" panose="02020603050405020304" pitchFamily="18" charset="0"/>
              </a:rPr>
              <a:t>La tomate nigériane </a:t>
            </a:r>
          </a:p>
          <a:p>
            <a:r>
              <a:rPr lang="fr-FR" sz="1050" kern="1400" dirty="0" smtClean="0">
                <a:ln>
                  <a:noFill/>
                </a:ln>
                <a:solidFill>
                  <a:srgbClr val="000000"/>
                </a:solidFill>
                <a:effectLst/>
                <a:latin typeface="Times New Roman" panose="02020603050405020304" pitchFamily="18" charset="0"/>
              </a:rPr>
              <a:t> </a:t>
            </a:r>
            <a:endParaRPr lang="fr-FR" sz="1050" kern="1400" dirty="0">
              <a:ln>
                <a:noFill/>
              </a:ln>
              <a:solidFill>
                <a:srgbClr val="000000"/>
              </a:solidFill>
              <a:effectLst/>
              <a:latin typeface="Times New Roman" panose="02020603050405020304" pitchFamily="18" charset="0"/>
            </a:endParaRPr>
          </a:p>
        </p:txBody>
      </p:sp>
      <p:pic>
        <p:nvPicPr>
          <p:cNvPr id="36870" name="Picture 6" descr="Résultat de recherche d'images pour &quot;tomatz logo&quo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3729" y="450903"/>
            <a:ext cx="1810869" cy="18108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17940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38705" y="1073354"/>
            <a:ext cx="3021171" cy="1369606"/>
          </a:xfrm>
          <a:prstGeom prst="rect">
            <a:avLst/>
          </a:prstGeom>
        </p:spPr>
        <p:txBody>
          <a:bodyPr wrap="square">
            <a:spAutoFit/>
          </a:bodyPr>
          <a:lstStyle/>
          <a:p>
            <a:r>
              <a:rPr lang="fr-FR" b="1" kern="1400" dirty="0" smtClean="0">
                <a:ln>
                  <a:noFill/>
                </a:ln>
                <a:solidFill>
                  <a:srgbClr val="000000"/>
                </a:solidFill>
                <a:effectLst/>
                <a:latin typeface="Times New Roman" panose="02020603050405020304" pitchFamily="18" charset="0"/>
              </a:rPr>
              <a:t>Inondations, criquets… en Afrique de l’Est, les catastrophes naturelles font flamber les prix</a:t>
            </a:r>
            <a:endParaRPr lang="fr-FR" sz="3200" b="1" kern="1400" dirty="0" smtClean="0">
              <a:ln>
                <a:noFill/>
              </a:ln>
              <a:solidFill>
                <a:srgbClr val="000000"/>
              </a:solidFill>
              <a:effectLst/>
              <a:latin typeface="Times New Roman" panose="02020603050405020304" pitchFamily="18" charset="0"/>
            </a:endParaRPr>
          </a:p>
          <a:p>
            <a:r>
              <a:rPr lang="fr-FR" sz="1100" kern="1400" dirty="0" smtClean="0">
                <a:ln>
                  <a:noFill/>
                </a:ln>
                <a:solidFill>
                  <a:srgbClr val="000000"/>
                </a:solidFill>
                <a:effectLst/>
                <a:latin typeface="Times New Roman" panose="02020603050405020304" pitchFamily="18" charset="0"/>
              </a:rPr>
              <a:t> </a:t>
            </a:r>
            <a:endParaRPr lang="fr-FR" sz="1100" kern="1400" dirty="0">
              <a:ln>
                <a:noFill/>
              </a:ln>
              <a:solidFill>
                <a:srgbClr val="000000"/>
              </a:solidFill>
              <a:effectLst/>
              <a:latin typeface="Times New Roman" panose="02020603050405020304" pitchFamily="18" charset="0"/>
            </a:endParaRPr>
          </a:p>
        </p:txBody>
      </p:sp>
      <p:pic>
        <p:nvPicPr>
          <p:cNvPr id="37891" name="Picture 3" descr="000_1o61q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8705" y="2442960"/>
            <a:ext cx="2566204" cy="17111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3789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3844" y="4230388"/>
            <a:ext cx="2955926" cy="24225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6" name="Text Box 6"/>
          <p:cNvSpPr txBox="1">
            <a:spLocks noChangeArrowheads="1"/>
          </p:cNvSpPr>
          <p:nvPr/>
        </p:nvSpPr>
        <p:spPr bwMode="auto">
          <a:xfrm>
            <a:off x="7908432" y="2903281"/>
            <a:ext cx="3238500" cy="892175"/>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400" b="1" i="0" u="none" strike="noStrike" cap="none" normalizeH="0" baseline="0" dirty="0" smtClean="0">
                <a:ln>
                  <a:noFill/>
                </a:ln>
                <a:solidFill>
                  <a:srgbClr val="232323"/>
                </a:solidFill>
                <a:effectLst>
                  <a:outerShdw blurRad="38100" dist="38100" dir="2700000" algn="tl">
                    <a:srgbClr val="000000">
                      <a:alpha val="43137"/>
                    </a:srgbClr>
                  </a:outerShdw>
                </a:effectLst>
                <a:latin typeface="Retina" charset="0"/>
              </a:rPr>
              <a:t>Sénégal : Laiterie du Berger répond à l'appel des éleveurs</a:t>
            </a:r>
            <a:endParaRPr kumimoji="0" lang="fr-FR" altLang="fr-FR" sz="1400" b="0" i="0" u="none" strike="noStrike" cap="none" normalizeH="0" baseline="0" dirty="0" smtClean="0">
              <a:ln>
                <a:noFill/>
              </a:ln>
              <a:solidFill>
                <a:schemeClr val="tx1"/>
              </a:solidFill>
              <a:effectLst>
                <a:outerShdw blurRad="38100" dist="38100" dir="2700000" algn="tl">
                  <a:srgbClr val="000000">
                    <a:alpha val="43137"/>
                  </a:srgbClr>
                </a:outerShdw>
              </a:effectLst>
              <a:latin typeface="Arial" panose="020B0604020202020204" pitchFamily="34" charset="0"/>
            </a:endParaRPr>
          </a:p>
        </p:txBody>
      </p:sp>
      <p:pic>
        <p:nvPicPr>
          <p:cNvPr id="37895"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l="15608" t="14900" r="16055" b="12495"/>
          <a:stretch>
            <a:fillRect/>
          </a:stretch>
        </p:blipFill>
        <p:spPr bwMode="auto">
          <a:xfrm>
            <a:off x="8360535" y="83944"/>
            <a:ext cx="2025650" cy="1211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37897" name="Picture 9" descr="Résultat de recherche d'images pour &quot;coopératives agricoles afrique&quot;"/>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9582" t="3777" r="34599" b="998"/>
          <a:stretch/>
        </p:blipFill>
        <p:spPr bwMode="auto">
          <a:xfrm>
            <a:off x="8224176" y="3455493"/>
            <a:ext cx="2523455" cy="3197421"/>
          </a:xfrm>
          <a:prstGeom prst="rect">
            <a:avLst/>
          </a:prstGeom>
          <a:noFill/>
          <a:extLst>
            <a:ext uri="{909E8E84-426E-40DD-AFC4-6F175D3DCCD1}">
              <a14:hiddenFill xmlns:a14="http://schemas.microsoft.com/office/drawing/2010/main">
                <a:solidFill>
                  <a:srgbClr val="FFFFFF"/>
                </a:solidFill>
              </a14:hiddenFill>
            </a:ext>
          </a:extLst>
        </p:spPr>
      </p:pic>
      <p:pic>
        <p:nvPicPr>
          <p:cNvPr id="37893"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l="2351" t="22104" r="50060" b="26891"/>
          <a:stretch>
            <a:fillRect/>
          </a:stretch>
        </p:blipFill>
        <p:spPr bwMode="auto">
          <a:xfrm>
            <a:off x="8173141" y="1295207"/>
            <a:ext cx="2625526" cy="15817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cxnSp>
        <p:nvCxnSpPr>
          <p:cNvPr id="8" name="Connecteur droit avec flèche 7"/>
          <p:cNvCxnSpPr/>
          <p:nvPr/>
        </p:nvCxnSpPr>
        <p:spPr>
          <a:xfrm>
            <a:off x="4159876" y="4407872"/>
            <a:ext cx="3271234" cy="0"/>
          </a:xfrm>
          <a:prstGeom prst="straightConnector1">
            <a:avLst/>
          </a:prstGeom>
          <a:ln w="57150">
            <a:headEnd type="triangle"/>
            <a:tailEnd type="triangle"/>
          </a:ln>
          <a:effectLst>
            <a:outerShdw blurRad="152400" dist="317500" dir="5400000" sx="90000" sy="-19000" rotWithShape="0">
              <a:prstClr val="black">
                <a:alpha val="15000"/>
              </a:prstClr>
            </a:outerShdw>
          </a:effectLst>
        </p:spPr>
        <p:style>
          <a:lnRef idx="1">
            <a:schemeClr val="dk1"/>
          </a:lnRef>
          <a:fillRef idx="0">
            <a:schemeClr val="dk1"/>
          </a:fillRef>
          <a:effectRef idx="0">
            <a:schemeClr val="dk1"/>
          </a:effectRef>
          <a:fontRef idx="minor">
            <a:schemeClr val="tx1"/>
          </a:fontRef>
        </p:style>
      </p:cxnSp>
      <p:pic>
        <p:nvPicPr>
          <p:cNvPr id="37899" name="Picture 11" descr="Résultat de recherche d'images pour &quot;solution&quo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29674" y="1525242"/>
            <a:ext cx="2595762" cy="2595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34777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254079" y="718135"/>
            <a:ext cx="6272358" cy="584775"/>
          </a:xfrm>
          <a:prstGeom prst="rect">
            <a:avLst/>
          </a:prstGeom>
        </p:spPr>
        <p:txBody>
          <a:bodyPr wrap="none">
            <a:spAutoFit/>
          </a:bodyPr>
          <a:lstStyle/>
          <a:p>
            <a:r>
              <a:rPr lang="fr-FR" sz="3200" b="1" u="sng" dirty="0" smtClean="0">
                <a:solidFill>
                  <a:schemeClr val="tx2">
                    <a:lumMod val="50000"/>
                  </a:schemeClr>
                </a:solidFill>
                <a:effectLst>
                  <a:outerShdw blurRad="38100" dist="38100" dir="2700000" algn="tl">
                    <a:srgbClr val="000000">
                      <a:alpha val="43137"/>
                    </a:srgbClr>
                  </a:outerShdw>
                </a:effectLst>
              </a:rPr>
              <a:t>II/ Un continent riche mais convoité</a:t>
            </a:r>
            <a:endParaRPr lang="fr-FR" sz="3200" dirty="0">
              <a:solidFill>
                <a:schemeClr val="tx2">
                  <a:lumMod val="50000"/>
                </a:schemeClr>
              </a:solidFill>
              <a:effectLst>
                <a:outerShdw blurRad="38100" dist="38100" dir="2700000" algn="tl">
                  <a:srgbClr val="000000">
                    <a:alpha val="43137"/>
                  </a:srgbClr>
                </a:outerShdw>
              </a:effectLst>
            </a:endParaRPr>
          </a:p>
        </p:txBody>
      </p:sp>
      <p:sp>
        <p:nvSpPr>
          <p:cNvPr id="6" name="Rectangle 5"/>
          <p:cNvSpPr/>
          <p:nvPr/>
        </p:nvSpPr>
        <p:spPr>
          <a:xfrm>
            <a:off x="5160135" y="1621870"/>
            <a:ext cx="5336147" cy="5539978"/>
          </a:xfrm>
          <a:prstGeom prst="rect">
            <a:avLst/>
          </a:prstGeom>
        </p:spPr>
        <p:txBody>
          <a:bodyPr wrap="square">
            <a:spAutoFit/>
          </a:bodyPr>
          <a:lstStyle/>
          <a:p>
            <a:pPr algn="just"/>
            <a:r>
              <a:rPr lang="fr-FR" sz="1400" b="1" kern="1400" dirty="0" smtClean="0">
                <a:ln>
                  <a:noFill/>
                </a:ln>
                <a:solidFill>
                  <a:srgbClr val="000000"/>
                </a:solidFill>
                <a:effectLst/>
                <a:latin typeface="Times New Roman" panose="02020603050405020304" pitchFamily="18" charset="0"/>
              </a:rPr>
              <a:t>L’Afrique a de l’or sous les pieds : la richesse en ressources naturelles du continent noir ne fait aucun doute. L’abondance de métaux précieux (manganèse, chrome, platine, or, terres rares – au total environ 30 % des réserves mondiales de minerais) comme d’hydrocarbures (7,6 % des réserves de pétrole, 7,5 % de gaz) et la puissance démographique (1,28 milliard d’habitants en 2018, nombre qui devrait doubler d’ici à 2050) sont deux arguments en faveur du développement africain.</a:t>
            </a:r>
          </a:p>
          <a:p>
            <a:pPr algn="just"/>
            <a:r>
              <a:rPr lang="fr-FR" sz="1400" dirty="0"/>
              <a:t>les revenus générés grâce à ces ressources entraînent d’importants problèmes de gouvernance, qui prennent concrètement la forme de corruptions, de conflits armés et de problèmes environnementaux. On qualifie ainsi ces États de « fragiles », ingouvernables, car coincés entre fléaux internes (corruption et changements de régime) et externes (ingérence étrangère pour défendre des intérêts économiques et stratégiques). Les tentatives de rationalisation des structures de gouvernance et de régulation des marchés africains se heurtent fréquemment à la réalité des conflits géopolitiques locaux. </a:t>
            </a:r>
            <a:endParaRPr lang="fr-FR" sz="1400" dirty="0" smtClean="0"/>
          </a:p>
          <a:p>
            <a:r>
              <a:rPr lang="fr-FR" sz="2000" dirty="0">
                <a:solidFill>
                  <a:srgbClr val="0070C0"/>
                </a:solidFill>
              </a:rPr>
              <a:t/>
            </a:r>
            <a:br>
              <a:rPr lang="fr-FR" sz="2000" dirty="0">
                <a:solidFill>
                  <a:srgbClr val="0070C0"/>
                </a:solidFill>
              </a:rPr>
            </a:br>
            <a:r>
              <a:rPr lang="fr-FR" sz="1200" dirty="0">
                <a:solidFill>
                  <a:srgbClr val="0070C0"/>
                </a:solidFill>
              </a:rPr>
              <a:t>https://www.enderi.fr/L-Afrique-continent-convoite-une-malediction-des-matieres-premieres_a509.html</a:t>
            </a:r>
          </a:p>
          <a:p>
            <a:r>
              <a:rPr lang="fr-FR" sz="2000" dirty="0"/>
              <a:t> </a:t>
            </a:r>
          </a:p>
          <a:p>
            <a:pPr algn="just"/>
            <a:endParaRPr lang="fr-FR" sz="2000" dirty="0"/>
          </a:p>
          <a:p>
            <a:pPr algn="just"/>
            <a:endParaRPr lang="fr-FR" sz="2000" b="1" kern="1400" dirty="0" smtClean="0">
              <a:ln>
                <a:noFill/>
              </a:ln>
              <a:solidFill>
                <a:srgbClr val="000000"/>
              </a:solidFill>
              <a:effectLst/>
              <a:latin typeface="Times New Roman" panose="02020603050405020304" pitchFamily="18" charset="0"/>
            </a:endParaRPr>
          </a:p>
          <a:p>
            <a:pPr algn="just"/>
            <a:r>
              <a:rPr lang="fr-FR" sz="1200" kern="1400" dirty="0" smtClean="0">
                <a:ln>
                  <a:noFill/>
                </a:ln>
                <a:solidFill>
                  <a:srgbClr val="000000"/>
                </a:solidFill>
                <a:effectLst/>
                <a:latin typeface="Times New Roman" panose="02020603050405020304" pitchFamily="18" charset="0"/>
              </a:rPr>
              <a:t> </a:t>
            </a:r>
            <a:endParaRPr lang="fr-FR" sz="1200" kern="1400" dirty="0">
              <a:ln>
                <a:noFill/>
              </a:ln>
              <a:solidFill>
                <a:srgbClr val="000000"/>
              </a:solidFill>
              <a:effectLst/>
              <a:latin typeface="Times New Roman" panose="02020603050405020304" pitchFamily="18" charset="0"/>
            </a:endParaRPr>
          </a:p>
        </p:txBody>
      </p:sp>
      <p:pic>
        <p:nvPicPr>
          <p:cNvPr id="23553"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l="28622" t="15926" r="30310" b="15524"/>
          <a:stretch/>
        </p:blipFill>
        <p:spPr bwMode="auto">
          <a:xfrm>
            <a:off x="371544" y="1276296"/>
            <a:ext cx="4346245" cy="54499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23191624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277772" y="1331882"/>
            <a:ext cx="4283994" cy="1384995"/>
          </a:xfrm>
          <a:prstGeom prst="rect">
            <a:avLst/>
          </a:prstGeom>
          <a:noFill/>
        </p:spPr>
        <p:txBody>
          <a:bodyPr wrap="none" lIns="91440" tIns="45720" rIns="91440" bIns="45720">
            <a:spAutoFit/>
          </a:bodyPr>
          <a:lstStyle/>
          <a:p>
            <a:r>
              <a:rPr lang="fr-FR" sz="2800" b="0" cap="none" spc="0" dirty="0" smtClean="0">
                <a:ln w="0"/>
                <a:solidFill>
                  <a:schemeClr val="tx1"/>
                </a:solidFill>
                <a:effectLst>
                  <a:outerShdw blurRad="38100" dist="19050" dir="2700000" algn="tl" rotWithShape="0">
                    <a:schemeClr val="dk1">
                      <a:alpha val="40000"/>
                    </a:schemeClr>
                  </a:outerShdw>
                </a:effectLst>
                <a:sym typeface="Wingdings 2" panose="05020102010507070707" pitchFamily="18" charset="2"/>
              </a:rPr>
              <a:t></a:t>
            </a:r>
            <a:r>
              <a:rPr lang="fr-FR" sz="2800" b="0" cap="none" spc="0" dirty="0" smtClean="0">
                <a:ln w="0"/>
                <a:solidFill>
                  <a:schemeClr val="tx1"/>
                </a:solidFill>
                <a:effectLst>
                  <a:outerShdw blurRad="38100" dist="19050" dir="2700000" algn="tl" rotWithShape="0">
                    <a:schemeClr val="dk1">
                      <a:alpha val="40000"/>
                    </a:schemeClr>
                  </a:outerShdw>
                </a:effectLst>
              </a:rPr>
              <a:t>Accrocher l’élève</a:t>
            </a:r>
          </a:p>
          <a:p>
            <a:r>
              <a:rPr lang="fr-FR" sz="2800" b="0" cap="none" spc="0" dirty="0" smtClean="0">
                <a:ln w="0"/>
                <a:solidFill>
                  <a:schemeClr val="tx1"/>
                </a:solidFill>
                <a:effectLst>
                  <a:outerShdw blurRad="38100" dist="19050" dir="2700000" algn="tl" rotWithShape="0">
                    <a:schemeClr val="dk1">
                      <a:alpha val="40000"/>
                    </a:schemeClr>
                  </a:outerShdw>
                </a:effectLst>
                <a:sym typeface="Wingdings 2" panose="05020102010507070707" pitchFamily="18" charset="2"/>
              </a:rPr>
              <a:t> </a:t>
            </a:r>
            <a:r>
              <a:rPr lang="fr-FR" sz="2800" dirty="0" smtClean="0">
                <a:ln w="0"/>
                <a:effectLst>
                  <a:outerShdw blurRad="38100" dist="19050" dir="2700000" algn="tl" rotWithShape="0">
                    <a:schemeClr val="dk1">
                      <a:alpha val="40000"/>
                    </a:schemeClr>
                  </a:outerShdw>
                </a:effectLst>
              </a:rPr>
              <a:t>Partir de ses prérequis</a:t>
            </a:r>
          </a:p>
          <a:p>
            <a:r>
              <a:rPr lang="fr-FR" sz="2800" b="0" cap="none" spc="0" dirty="0" smtClean="0">
                <a:ln w="0"/>
                <a:solidFill>
                  <a:schemeClr val="tx1"/>
                </a:solidFill>
                <a:effectLst>
                  <a:outerShdw blurRad="38100" dist="19050" dir="2700000" algn="tl" rotWithShape="0">
                    <a:schemeClr val="dk1">
                      <a:alpha val="40000"/>
                    </a:schemeClr>
                  </a:outerShdw>
                </a:effectLst>
                <a:sym typeface="Wingdings 2" panose="05020102010507070707" pitchFamily="18" charset="2"/>
              </a:rPr>
              <a:t> </a:t>
            </a:r>
            <a:r>
              <a:rPr lang="fr-FR" sz="2800" b="0" cap="none" spc="0" dirty="0" smtClean="0">
                <a:ln w="0"/>
                <a:solidFill>
                  <a:schemeClr val="tx1"/>
                </a:solidFill>
                <a:effectLst>
                  <a:outerShdw blurRad="38100" dist="19050" dir="2700000" algn="tl" rotWithShape="0">
                    <a:schemeClr val="dk1">
                      <a:alpha val="40000"/>
                    </a:schemeClr>
                  </a:outerShdw>
                </a:effectLst>
              </a:rPr>
              <a:t>Rebondir sur les préjugé</a:t>
            </a:r>
            <a:r>
              <a:rPr lang="fr-FR" sz="2800" dirty="0" smtClean="0">
                <a:ln w="0"/>
                <a:effectLst>
                  <a:outerShdw blurRad="38100" dist="19050" dir="2700000" algn="tl" rotWithShape="0">
                    <a:schemeClr val="dk1">
                      <a:alpha val="40000"/>
                    </a:schemeClr>
                  </a:outerShdw>
                </a:effectLst>
              </a:rPr>
              <a:t>s</a:t>
            </a:r>
            <a:endParaRPr lang="fr-FR" sz="2800" b="0" cap="none" spc="0" dirty="0">
              <a:ln w="0"/>
              <a:solidFill>
                <a:schemeClr val="tx1"/>
              </a:solidFill>
              <a:effectLst>
                <a:outerShdw blurRad="38100" dist="19050" dir="2700000" algn="tl" rotWithShape="0">
                  <a:schemeClr val="dk1">
                    <a:alpha val="40000"/>
                  </a:schemeClr>
                </a:outerShdw>
              </a:effectLst>
            </a:endParaRPr>
          </a:p>
        </p:txBody>
      </p:sp>
      <p:pic>
        <p:nvPicPr>
          <p:cNvPr id="11274" name="Picture 10" descr="Résultat de recherche d'images pour &quot;hésitation bonhomme  logo&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30932" y="840904"/>
            <a:ext cx="3951623" cy="2958040"/>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p:cNvSpPr txBox="1"/>
          <p:nvPr/>
        </p:nvSpPr>
        <p:spPr>
          <a:xfrm>
            <a:off x="1141924" y="4006693"/>
            <a:ext cx="9517300" cy="830997"/>
          </a:xfrm>
          <a:prstGeom prst="rect">
            <a:avLst/>
          </a:prstGeom>
          <a:noFill/>
        </p:spPr>
        <p:txBody>
          <a:bodyPr wrap="square" rtlCol="0">
            <a:spAutoFit/>
          </a:bodyPr>
          <a:lstStyle/>
          <a:p>
            <a:r>
              <a:rPr lang="fr-FR" sz="4800" dirty="0" smtClean="0">
                <a:solidFill>
                  <a:srgbClr val="FF0000"/>
                </a:solidFill>
                <a:sym typeface="Webdings" panose="05030102010509060703" pitchFamily="18" charset="2"/>
              </a:rPr>
              <a:t></a:t>
            </a:r>
            <a:r>
              <a:rPr lang="fr-FR" sz="4800" dirty="0" smtClean="0">
                <a:solidFill>
                  <a:srgbClr val="FF0000"/>
                </a:solidFill>
              </a:rPr>
              <a:t>Photographies</a:t>
            </a:r>
            <a:r>
              <a:rPr lang="fr-FR" sz="4800" dirty="0" smtClean="0">
                <a:solidFill>
                  <a:srgbClr val="FF0000"/>
                </a:solidFill>
                <a:sym typeface="Webdings" panose="05030102010509060703" pitchFamily="18" charset="2"/>
              </a:rPr>
              <a:t></a:t>
            </a:r>
            <a:r>
              <a:rPr lang="fr-FR" sz="4800" dirty="0" smtClean="0"/>
              <a:t>     ou         </a:t>
            </a:r>
            <a:r>
              <a:rPr lang="fr-FR" sz="4800" dirty="0" smtClean="0">
                <a:solidFill>
                  <a:srgbClr val="FF0000"/>
                </a:solidFill>
              </a:rPr>
              <a:t>un site </a:t>
            </a:r>
            <a:endParaRPr lang="fr-FR" sz="4800" dirty="0">
              <a:solidFill>
                <a:srgbClr val="FF0000"/>
              </a:solidFill>
            </a:endParaRPr>
          </a:p>
        </p:txBody>
      </p:sp>
      <p:pic>
        <p:nvPicPr>
          <p:cNvPr id="11276" name="Picture 12" descr="Résultat de recherche d'images pour &quot;internet  logo&quo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54001" y="4422191"/>
            <a:ext cx="2047741" cy="2047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308386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457009" y="924777"/>
            <a:ext cx="5097678" cy="584775"/>
          </a:xfrm>
          <a:prstGeom prst="rect">
            <a:avLst/>
          </a:prstGeom>
        </p:spPr>
        <p:txBody>
          <a:bodyPr wrap="none">
            <a:spAutoFit/>
          </a:bodyPr>
          <a:lstStyle/>
          <a:p>
            <a:r>
              <a:rPr lang="fr-FR" sz="3200" b="1" u="sng" kern="1400" dirty="0" smtClean="0">
                <a:ln>
                  <a:noFill/>
                </a:ln>
                <a:solidFill>
                  <a:srgbClr val="FF0000"/>
                </a:solidFill>
                <a:effectLst/>
                <a:latin typeface="Times New Roman" panose="02020603050405020304" pitchFamily="18" charset="0"/>
              </a:rPr>
              <a:t>Le cobalt, une Afrique utile</a:t>
            </a:r>
            <a:r>
              <a:rPr lang="fr-FR" b="1" u="sng" kern="1400" dirty="0" smtClean="0">
                <a:ln>
                  <a:noFill/>
                </a:ln>
                <a:solidFill>
                  <a:srgbClr val="FF0000"/>
                </a:solidFill>
                <a:effectLst/>
                <a:latin typeface="Times New Roman" panose="02020603050405020304" pitchFamily="18" charset="0"/>
              </a:rPr>
              <a:t>. </a:t>
            </a:r>
            <a:endParaRPr lang="fr-FR" sz="1100" kern="1400" dirty="0">
              <a:ln>
                <a:noFill/>
              </a:ln>
              <a:solidFill>
                <a:srgbClr val="000000"/>
              </a:solidFill>
              <a:effectLst/>
              <a:latin typeface="Times New Roman" panose="02020603050405020304" pitchFamily="18" charset="0"/>
            </a:endParaRPr>
          </a:p>
        </p:txBody>
      </p:sp>
      <p:pic>
        <p:nvPicPr>
          <p:cNvPr id="22530" name="Picture 2" descr="Résultat de recherche d'images pour &quot;étude de cas logo&quo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7995" y="195542"/>
            <a:ext cx="3689947" cy="2457505"/>
          </a:xfrm>
          <a:prstGeom prst="rect">
            <a:avLst/>
          </a:prstGeom>
          <a:noFill/>
          <a:extLst>
            <a:ext uri="{909E8E84-426E-40DD-AFC4-6F175D3DCCD1}">
              <a14:hiddenFill xmlns:a14="http://schemas.microsoft.com/office/drawing/2010/main">
                <a:solidFill>
                  <a:srgbClr val="FFFFFF"/>
                </a:solidFill>
              </a14:hiddenFill>
            </a:ext>
          </a:extLst>
        </p:spPr>
      </p:pic>
      <p:pic>
        <p:nvPicPr>
          <p:cNvPr id="225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1952" y="1860271"/>
            <a:ext cx="3889419" cy="3979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6" name="Rectangle 5"/>
          <p:cNvSpPr/>
          <p:nvPr/>
        </p:nvSpPr>
        <p:spPr>
          <a:xfrm>
            <a:off x="7741789" y="2258509"/>
            <a:ext cx="2754493" cy="4139595"/>
          </a:xfrm>
          <a:prstGeom prst="rect">
            <a:avLst/>
          </a:prstGeom>
        </p:spPr>
        <p:txBody>
          <a:bodyPr wrap="square">
            <a:spAutoFit/>
          </a:bodyPr>
          <a:lstStyle/>
          <a:p>
            <a:pPr algn="just">
              <a:lnSpc>
                <a:spcPts val="2100"/>
              </a:lnSpc>
              <a:spcAft>
                <a:spcPts val="7470"/>
              </a:spcAft>
            </a:pPr>
            <a:r>
              <a:rPr lang="fr-FR" sz="2800" b="1" kern="1800" dirty="0" smtClean="0">
                <a:ln>
                  <a:noFill/>
                </a:ln>
                <a:solidFill>
                  <a:srgbClr val="000000"/>
                </a:solidFill>
                <a:effectLst>
                  <a:outerShdw blurRad="38100" dist="38100" dir="2700000" algn="tl">
                    <a:srgbClr val="000000">
                      <a:alpha val="43137"/>
                    </a:srgbClr>
                  </a:outerShdw>
                </a:effectLst>
                <a:latin typeface="Arial" panose="020B0604020202020204" pitchFamily="34" charset="0"/>
              </a:rPr>
              <a:t>« Plus de 5 millions* de personnes sont déjà mortes au Congo dans une guerre essentiellement financée par l'industrie électronique. »</a:t>
            </a:r>
            <a:endParaRPr lang="fr-FR" sz="2800" b="1" kern="1400" dirty="0" smtClean="0">
              <a:ln>
                <a:noFill/>
              </a:ln>
              <a:solidFill>
                <a:srgbClr val="000000"/>
              </a:solidFill>
              <a:effectLst>
                <a:outerShdw blurRad="38100" dist="38100" dir="2700000" algn="tl">
                  <a:srgbClr val="000000">
                    <a:alpha val="43137"/>
                  </a:srgbClr>
                </a:outerShdw>
              </a:effectLst>
              <a:latin typeface="Times New Roman" panose="02020603050405020304" pitchFamily="18" charset="0"/>
            </a:endParaRPr>
          </a:p>
          <a:p>
            <a:r>
              <a:rPr lang="fr-FR" sz="800" kern="1400" dirty="0" smtClean="0">
                <a:ln>
                  <a:noFill/>
                </a:ln>
                <a:solidFill>
                  <a:srgbClr val="000000"/>
                </a:solidFill>
                <a:effectLst/>
                <a:latin typeface="Times New Roman" panose="02020603050405020304" pitchFamily="18" charset="0"/>
              </a:rPr>
              <a:t> </a:t>
            </a:r>
            <a:endParaRPr lang="fr-FR" sz="800" kern="1400" dirty="0">
              <a:ln>
                <a:noFill/>
              </a:ln>
              <a:solidFill>
                <a:srgbClr val="000000"/>
              </a:solidFill>
              <a:effectLst/>
              <a:latin typeface="Times New Roman" panose="02020603050405020304" pitchFamily="18" charset="0"/>
            </a:endParaRPr>
          </a:p>
        </p:txBody>
      </p:sp>
    </p:spTree>
    <p:extLst>
      <p:ext uri="{BB962C8B-B14F-4D97-AF65-F5344CB8AC3E}">
        <p14:creationId xmlns:p14="http://schemas.microsoft.com/office/powerpoint/2010/main" val="40604301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41926" y="806000"/>
            <a:ext cx="5361906" cy="4888518"/>
          </a:xfrm>
          <a:prstGeom prst="rect">
            <a:avLst/>
          </a:prstGeom>
        </p:spPr>
        <p:txBody>
          <a:bodyPr wrap="square">
            <a:spAutoFit/>
          </a:bodyPr>
          <a:lstStyle/>
          <a:p>
            <a:pPr algn="just"/>
            <a:r>
              <a:rPr lang="fr-FR" sz="2000" b="1" kern="1400" dirty="0" smtClean="0">
                <a:ln>
                  <a:noFill/>
                </a:ln>
                <a:solidFill>
                  <a:srgbClr val="0070C0"/>
                </a:solidFill>
                <a:effectLst>
                  <a:outerShdw blurRad="38100" dist="38100" dir="2700000" algn="tl">
                    <a:srgbClr val="000000">
                      <a:alpha val="43137"/>
                    </a:srgbClr>
                  </a:outerShdw>
                </a:effectLst>
                <a:latin typeface="Times New Roman" panose="02020603050405020304" pitchFamily="18" charset="0"/>
              </a:rPr>
              <a:t>Premier producteur de cobalt, la République Démocratique du Congo (RDC) est au cœur de la voiture électrique</a:t>
            </a:r>
            <a:endParaRPr lang="fr-FR" sz="3600" b="1" kern="1400" dirty="0" smtClean="0">
              <a:ln>
                <a:noFill/>
              </a:ln>
              <a:solidFill>
                <a:srgbClr val="0070C0"/>
              </a:solidFill>
              <a:effectLst>
                <a:outerShdw blurRad="38100" dist="38100" dir="2700000" algn="tl">
                  <a:srgbClr val="000000">
                    <a:alpha val="43137"/>
                  </a:srgbClr>
                </a:outerShdw>
              </a:effectLst>
              <a:latin typeface="Times New Roman" panose="02020603050405020304" pitchFamily="18" charset="0"/>
            </a:endParaRPr>
          </a:p>
          <a:p>
            <a:pPr algn="just">
              <a:spcAft>
                <a:spcPts val="1400"/>
              </a:spcAft>
            </a:pPr>
            <a:r>
              <a:rPr lang="fr-FR" sz="1200" kern="1400" dirty="0" smtClean="0">
                <a:ln>
                  <a:noFill/>
                </a:ln>
                <a:solidFill>
                  <a:srgbClr val="000000"/>
                </a:solidFill>
                <a:effectLst/>
                <a:latin typeface="Times New Roman" panose="02020603050405020304" pitchFamily="18" charset="0"/>
              </a:rPr>
              <a:t>La production des voitures électriques, dont chaque batterie nécessiterait entre 5 et 15 kilogrammes de cobalt, est appelée à exploser dans les années à venir. De quoi rendre stratégique la possession de ce minerai. Or 60% de sa production mondiale se fait en RDC, pays qui possèderait 50% des réserves mondiales. Dans le seul secteur des batteries, la demande mondiale de cobalt a triplé depuis 2011 et devrait continuer sur cette voie. Elle passerait de 46 000 tonnes en 2017 à environ 190 000 tonnes d'ici 2026, selon l'analyste du secteur Benchmark </a:t>
            </a:r>
            <a:r>
              <a:rPr lang="fr-FR" sz="1200" kern="1400" dirty="0" err="1" smtClean="0">
                <a:ln>
                  <a:noFill/>
                </a:ln>
                <a:solidFill>
                  <a:srgbClr val="000000"/>
                </a:solidFill>
                <a:effectLst/>
                <a:latin typeface="Times New Roman" panose="02020603050405020304" pitchFamily="18" charset="0"/>
              </a:rPr>
              <a:t>Mineral</a:t>
            </a:r>
            <a:r>
              <a:rPr lang="fr-FR" sz="1200" kern="1400" dirty="0" smtClean="0">
                <a:ln>
                  <a:noFill/>
                </a:ln>
                <a:solidFill>
                  <a:srgbClr val="000000"/>
                </a:solidFill>
                <a:effectLst/>
                <a:latin typeface="Times New Roman" panose="02020603050405020304" pitchFamily="18" charset="0"/>
              </a:rPr>
              <a:t> Intelligence.</a:t>
            </a:r>
          </a:p>
          <a:p>
            <a:pPr algn="just"/>
            <a:r>
              <a:rPr lang="fr-FR" sz="1200" kern="1400" dirty="0" smtClean="0">
                <a:ln>
                  <a:noFill/>
                </a:ln>
                <a:solidFill>
                  <a:srgbClr val="000000"/>
                </a:solidFill>
                <a:effectLst/>
                <a:latin typeface="Times New Roman" panose="02020603050405020304" pitchFamily="18" charset="0"/>
              </a:rPr>
              <a:t>Dans ces conditions, pas étonnant que le prix de ce minerai se soit envolé ces dernières années, même si cette hausse connaît une pause en raison de l'augmentation de la production. Preuve de cet engouement : une nouvelle mine devrait ouvrir prochainement en RDC. </a:t>
            </a:r>
            <a:r>
              <a:rPr lang="fr-FR" sz="1200" i="1" kern="1400" dirty="0" smtClean="0">
                <a:ln>
                  <a:noFill/>
                </a:ln>
                <a:solidFill>
                  <a:srgbClr val="000000"/>
                </a:solidFill>
                <a:effectLst/>
                <a:latin typeface="Times New Roman" panose="02020603050405020304" pitchFamily="18" charset="0"/>
              </a:rPr>
              <a:t>"A l'extrême sud de la République Démocratique du Congo, non loin de la frontière avec la Zambie, le site de </a:t>
            </a:r>
            <a:r>
              <a:rPr lang="fr-FR" sz="1200" i="1" kern="1400" dirty="0" err="1" smtClean="0">
                <a:ln>
                  <a:noFill/>
                </a:ln>
                <a:solidFill>
                  <a:srgbClr val="000000"/>
                </a:solidFill>
                <a:effectLst/>
                <a:latin typeface="Times New Roman" panose="02020603050405020304" pitchFamily="18" charset="0"/>
              </a:rPr>
              <a:t>Metalkol</a:t>
            </a:r>
            <a:r>
              <a:rPr lang="fr-FR" sz="1200" i="1" kern="1400" dirty="0" smtClean="0">
                <a:ln>
                  <a:noFill/>
                </a:ln>
                <a:solidFill>
                  <a:srgbClr val="000000"/>
                </a:solidFill>
                <a:effectLst/>
                <a:latin typeface="Times New Roman" panose="02020603050405020304" pitchFamily="18" charset="0"/>
              </a:rPr>
              <a:t> devrait sortir ses premières tonnes de métal </a:t>
            </a:r>
            <a:r>
              <a:rPr lang="fr-FR" sz="1200" kern="1400" dirty="0" smtClean="0">
                <a:ln>
                  <a:noFill/>
                </a:ln>
                <a:solidFill>
                  <a:srgbClr val="000000"/>
                </a:solidFill>
                <a:effectLst/>
                <a:latin typeface="Times New Roman" panose="02020603050405020304" pitchFamily="18" charset="0"/>
              </a:rPr>
              <a:t>'très prochainement'</a:t>
            </a:r>
            <a:r>
              <a:rPr lang="fr-FR" sz="1200" i="1" kern="1400" dirty="0" smtClean="0">
                <a:ln>
                  <a:noFill/>
                </a:ln>
                <a:solidFill>
                  <a:srgbClr val="000000"/>
                </a:solidFill>
                <a:effectLst/>
                <a:latin typeface="Times New Roman" panose="02020603050405020304" pitchFamily="18" charset="0"/>
              </a:rPr>
              <a:t>", </a:t>
            </a:r>
            <a:r>
              <a:rPr lang="fr-FR" sz="1200" kern="1400" dirty="0" smtClean="0">
                <a:ln>
                  <a:noFill/>
                </a:ln>
                <a:solidFill>
                  <a:srgbClr val="000000"/>
                </a:solidFill>
                <a:effectLst/>
                <a:latin typeface="Times New Roman" panose="02020603050405020304" pitchFamily="18" charset="0"/>
              </a:rPr>
              <a:t>a annoncé le groupe kazakh </a:t>
            </a:r>
            <a:r>
              <a:rPr lang="fr-FR" sz="1200" kern="1400" dirty="0" err="1" smtClean="0">
                <a:ln>
                  <a:noFill/>
                </a:ln>
                <a:solidFill>
                  <a:srgbClr val="000000"/>
                </a:solidFill>
                <a:effectLst/>
                <a:latin typeface="Times New Roman" panose="02020603050405020304" pitchFamily="18" charset="0"/>
              </a:rPr>
              <a:t>Eurasian</a:t>
            </a:r>
            <a:r>
              <a:rPr lang="fr-FR" sz="1200" kern="1400" dirty="0" smtClean="0">
                <a:ln>
                  <a:noFill/>
                </a:ln>
                <a:solidFill>
                  <a:srgbClr val="000000"/>
                </a:solidFill>
                <a:effectLst/>
                <a:latin typeface="Times New Roman" panose="02020603050405020304" pitchFamily="18" charset="0"/>
              </a:rPr>
              <a:t> </a:t>
            </a:r>
            <a:r>
              <a:rPr lang="fr-FR" sz="1200" kern="1400" dirty="0" err="1" smtClean="0">
                <a:ln>
                  <a:noFill/>
                </a:ln>
                <a:solidFill>
                  <a:srgbClr val="000000"/>
                </a:solidFill>
                <a:effectLst/>
                <a:latin typeface="Times New Roman" panose="02020603050405020304" pitchFamily="18" charset="0"/>
              </a:rPr>
              <a:t>Resources</a:t>
            </a:r>
            <a:r>
              <a:rPr lang="fr-FR" sz="1200" kern="1400" dirty="0" smtClean="0">
                <a:ln>
                  <a:noFill/>
                </a:ln>
                <a:solidFill>
                  <a:srgbClr val="000000"/>
                </a:solidFill>
                <a:effectLst/>
                <a:latin typeface="Times New Roman" panose="02020603050405020304" pitchFamily="18" charset="0"/>
              </a:rPr>
              <a:t> (ERG), selon </a:t>
            </a:r>
            <a:r>
              <a:rPr lang="fr-FR" sz="1200" u="sng" kern="1400" dirty="0" err="1" smtClean="0">
                <a:ln>
                  <a:noFill/>
                </a:ln>
                <a:solidFill>
                  <a:srgbClr val="0066FF"/>
                </a:solidFill>
                <a:effectLst/>
                <a:latin typeface="Times New Roman" panose="02020603050405020304" pitchFamily="18" charset="0"/>
                <a:hlinkClick r:id="rId2"/>
              </a:rPr>
              <a:t>Mediacongo</a:t>
            </a:r>
            <a:r>
              <a:rPr lang="fr-FR" sz="1200" kern="1400" dirty="0" smtClean="0">
                <a:ln>
                  <a:noFill/>
                </a:ln>
                <a:solidFill>
                  <a:srgbClr val="000000"/>
                </a:solidFill>
                <a:effectLst/>
                <a:latin typeface="Times New Roman" panose="02020603050405020304" pitchFamily="18" charset="0"/>
              </a:rPr>
              <a:t>. La production de ce nouveau site va s'ajouter progressivement à celle des deux autres gros producteurs, l’anglo-suisse </a:t>
            </a:r>
            <a:r>
              <a:rPr lang="fr-FR" sz="1200" kern="1400" dirty="0" err="1" smtClean="0">
                <a:ln>
                  <a:noFill/>
                </a:ln>
                <a:solidFill>
                  <a:srgbClr val="000000"/>
                </a:solidFill>
                <a:effectLst/>
                <a:latin typeface="Times New Roman" panose="02020603050405020304" pitchFamily="18" charset="0"/>
              </a:rPr>
              <a:t>Glencore</a:t>
            </a:r>
            <a:r>
              <a:rPr lang="fr-FR" sz="1200" kern="1400" dirty="0" smtClean="0">
                <a:ln>
                  <a:noFill/>
                </a:ln>
                <a:solidFill>
                  <a:srgbClr val="000000"/>
                </a:solidFill>
                <a:effectLst/>
                <a:latin typeface="Times New Roman" panose="02020603050405020304" pitchFamily="18" charset="0"/>
              </a:rPr>
              <a:t> et le chinois </a:t>
            </a:r>
            <a:r>
              <a:rPr lang="fr-FR" sz="1200" kern="1400" dirty="0" err="1" smtClean="0">
                <a:ln>
                  <a:noFill/>
                </a:ln>
                <a:solidFill>
                  <a:srgbClr val="000000"/>
                </a:solidFill>
                <a:effectLst/>
                <a:latin typeface="Times New Roman" panose="02020603050405020304" pitchFamily="18" charset="0"/>
              </a:rPr>
              <a:t>Molybdenum</a:t>
            </a:r>
            <a:endParaRPr lang="fr-FR" sz="1200" kern="1400" dirty="0" smtClean="0">
              <a:ln>
                <a:noFill/>
              </a:ln>
              <a:solidFill>
                <a:srgbClr val="000000"/>
              </a:solidFill>
              <a:effectLst/>
              <a:latin typeface="Times New Roman" panose="02020603050405020304" pitchFamily="18" charset="0"/>
            </a:endParaRPr>
          </a:p>
          <a:p>
            <a:pPr algn="just"/>
            <a:r>
              <a:rPr lang="fr-FR" sz="1200" kern="1400" dirty="0" smtClean="0">
                <a:ln>
                  <a:noFill/>
                </a:ln>
                <a:solidFill>
                  <a:srgbClr val="000000"/>
                </a:solidFill>
                <a:effectLst/>
                <a:latin typeface="Times New Roman" panose="02020603050405020304" pitchFamily="18" charset="0"/>
              </a:rPr>
              <a:t>https://www.francetvinfo.fr/monde/afrique/republique-democratique-du-congo/premier-producteur-de-cobalt-la-republique-democratique-du-congo-rdc-est-au-coeur-de-la-voiture-electrique_3190223.html</a:t>
            </a:r>
          </a:p>
          <a:p>
            <a:r>
              <a:rPr lang="fr-FR" sz="1200" kern="1400" dirty="0" smtClean="0">
                <a:ln>
                  <a:noFill/>
                </a:ln>
                <a:solidFill>
                  <a:srgbClr val="000000"/>
                </a:solidFill>
                <a:effectLst/>
                <a:latin typeface="Times New Roman" panose="02020603050405020304" pitchFamily="18" charset="0"/>
              </a:rPr>
              <a:t> </a:t>
            </a:r>
            <a:endParaRPr lang="fr-FR" sz="1200" kern="1400" dirty="0">
              <a:ln>
                <a:noFill/>
              </a:ln>
              <a:solidFill>
                <a:srgbClr val="000000"/>
              </a:solidFill>
              <a:effectLst/>
              <a:latin typeface="Times New Roman" panose="02020603050405020304" pitchFamily="18" charset="0"/>
            </a:endParaRPr>
          </a:p>
        </p:txBody>
      </p:sp>
      <p:pic>
        <p:nvPicPr>
          <p:cNvPr id="30722" name="Picture 2"/>
          <p:cNvPicPr>
            <a:picLocks noChangeAspect="1" noChangeArrowheads="1"/>
          </p:cNvPicPr>
          <p:nvPr/>
        </p:nvPicPr>
        <p:blipFill>
          <a:blip r:embed="rId3">
            <a:extLst>
              <a:ext uri="{28A0092B-C50C-407E-A947-70E740481C1C}">
                <a14:useLocalDpi xmlns:a14="http://schemas.microsoft.com/office/drawing/2010/main" val="0"/>
              </a:ext>
            </a:extLst>
          </a:blip>
          <a:srcRect l="10846" t="37213" r="38359" b="24426"/>
          <a:stretch>
            <a:fillRect/>
          </a:stretch>
        </p:blipFill>
        <p:spPr bwMode="auto">
          <a:xfrm>
            <a:off x="6629445" y="463750"/>
            <a:ext cx="5202945" cy="31423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6" name="Rectangle 5"/>
          <p:cNvSpPr/>
          <p:nvPr/>
        </p:nvSpPr>
        <p:spPr>
          <a:xfrm>
            <a:off x="7940384" y="3772161"/>
            <a:ext cx="2876282" cy="2031325"/>
          </a:xfrm>
          <a:prstGeom prst="rect">
            <a:avLst/>
          </a:prstGeom>
        </p:spPr>
        <p:txBody>
          <a:bodyPr wrap="square">
            <a:spAutoFit/>
          </a:bodyPr>
          <a:lstStyle/>
          <a:p>
            <a:r>
              <a:rPr lang="fr-FR" kern="1400" dirty="0" smtClean="0">
                <a:ln>
                  <a:noFill/>
                </a:ln>
                <a:solidFill>
                  <a:srgbClr val="000000"/>
                </a:solidFill>
                <a:effectLst/>
                <a:latin typeface="Times New Roman" panose="02020603050405020304" pitchFamily="18" charset="0"/>
              </a:rPr>
              <a:t>https://www.youtube.com/watch?v=VLNyGMQb1A0</a:t>
            </a:r>
          </a:p>
          <a:p>
            <a:r>
              <a:rPr lang="fr-FR" kern="1400" dirty="0" smtClean="0">
                <a:ln>
                  <a:noFill/>
                </a:ln>
                <a:solidFill>
                  <a:srgbClr val="000000"/>
                </a:solidFill>
                <a:effectLst/>
                <a:latin typeface="Times New Roman" panose="02020603050405020304" pitchFamily="18" charset="0"/>
              </a:rPr>
              <a:t> </a:t>
            </a:r>
          </a:p>
          <a:p>
            <a:r>
              <a:rPr lang="fr-FR" kern="1400" dirty="0" smtClean="0">
                <a:ln>
                  <a:noFill/>
                </a:ln>
                <a:solidFill>
                  <a:srgbClr val="000000"/>
                </a:solidFill>
                <a:effectLst/>
                <a:latin typeface="Times New Roman" panose="02020603050405020304" pitchFamily="18" charset="0"/>
              </a:rPr>
              <a:t> </a:t>
            </a:r>
          </a:p>
          <a:p>
            <a:r>
              <a:rPr lang="fr-FR" kern="1400" dirty="0" err="1" smtClean="0">
                <a:ln>
                  <a:noFill/>
                </a:ln>
                <a:solidFill>
                  <a:srgbClr val="000000"/>
                </a:solidFill>
                <a:effectLst/>
                <a:latin typeface="Times New Roman" panose="02020603050405020304" pitchFamily="18" charset="0"/>
              </a:rPr>
              <a:t>Video</a:t>
            </a:r>
            <a:r>
              <a:rPr lang="fr-FR" kern="1400" dirty="0" smtClean="0">
                <a:ln>
                  <a:noFill/>
                </a:ln>
                <a:solidFill>
                  <a:srgbClr val="000000"/>
                </a:solidFill>
                <a:effectLst/>
                <a:latin typeface="Times New Roman" panose="02020603050405020304" pitchFamily="18" charset="0"/>
              </a:rPr>
              <a:t>, la Chine à l’</a:t>
            </a:r>
            <a:r>
              <a:rPr lang="fr-FR" kern="1400" dirty="0" err="1" smtClean="0">
                <a:ln>
                  <a:noFill/>
                </a:ln>
                <a:solidFill>
                  <a:srgbClr val="000000"/>
                </a:solidFill>
                <a:effectLst/>
                <a:latin typeface="Times New Roman" panose="02020603050405020304" pitchFamily="18" charset="0"/>
              </a:rPr>
              <a:t>éssaut</a:t>
            </a:r>
            <a:r>
              <a:rPr lang="fr-FR" kern="1400" dirty="0" smtClean="0">
                <a:ln>
                  <a:noFill/>
                </a:ln>
                <a:solidFill>
                  <a:srgbClr val="000000"/>
                </a:solidFill>
                <a:effectLst/>
                <a:latin typeface="Times New Roman" panose="02020603050405020304" pitchFamily="18" charset="0"/>
              </a:rPr>
              <a:t> du Cobalt </a:t>
            </a:r>
          </a:p>
          <a:p>
            <a:r>
              <a:rPr lang="fr-FR" kern="1400" dirty="0" smtClean="0">
                <a:ln>
                  <a:noFill/>
                </a:ln>
                <a:solidFill>
                  <a:srgbClr val="000000"/>
                </a:solidFill>
                <a:effectLst/>
                <a:latin typeface="Times New Roman" panose="02020603050405020304" pitchFamily="18" charset="0"/>
              </a:rPr>
              <a:t> </a:t>
            </a:r>
            <a:endParaRPr lang="fr-FR" kern="1400" dirty="0">
              <a:ln>
                <a:noFill/>
              </a:ln>
              <a:solidFill>
                <a:srgbClr val="000000"/>
              </a:solidFill>
              <a:effectLst/>
              <a:latin typeface="Times New Roman" panose="02020603050405020304" pitchFamily="18" charset="0"/>
            </a:endParaRPr>
          </a:p>
        </p:txBody>
      </p:sp>
      <p:pic>
        <p:nvPicPr>
          <p:cNvPr id="30724" name="Picture 4" descr="Résultat de recherche d'images pour &quot;video logo&quo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45" y="3772161"/>
            <a:ext cx="1320363" cy="1320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74141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84102" y="808989"/>
            <a:ext cx="9453092" cy="4862870"/>
          </a:xfrm>
          <a:prstGeom prst="rect">
            <a:avLst/>
          </a:prstGeom>
        </p:spPr>
        <p:txBody>
          <a:bodyPr wrap="square">
            <a:spAutoFit/>
          </a:bodyPr>
          <a:lstStyle/>
          <a:p>
            <a:r>
              <a:rPr lang="fr-FR" sz="2000" b="1" kern="1400" dirty="0" smtClean="0">
                <a:ln>
                  <a:noFill/>
                </a:ln>
                <a:solidFill>
                  <a:srgbClr val="0070C0"/>
                </a:solidFill>
                <a:effectLst>
                  <a:outerShdw blurRad="38100" dist="38100" dir="2700000" algn="tl">
                    <a:srgbClr val="000000">
                      <a:alpha val="43137"/>
                    </a:srgbClr>
                  </a:outerShdw>
                </a:effectLst>
                <a:latin typeface="Times New Roman" panose="02020603050405020304" pitchFamily="18" charset="0"/>
              </a:rPr>
              <a:t>Ce boom du cobalt profite-t-il à la RDC?</a:t>
            </a:r>
            <a:r>
              <a:rPr lang="fr-FR" kern="1400" dirty="0" smtClean="0">
                <a:ln>
                  <a:noFill/>
                </a:ln>
                <a:solidFill>
                  <a:srgbClr val="222222"/>
                </a:solidFill>
                <a:effectLst/>
                <a:latin typeface="Arial" panose="020B0604020202020204" pitchFamily="34" charset="0"/>
              </a:rPr>
              <a:t/>
            </a:r>
            <a:br>
              <a:rPr lang="fr-FR" kern="1400" dirty="0" smtClean="0">
                <a:ln>
                  <a:noFill/>
                </a:ln>
                <a:solidFill>
                  <a:srgbClr val="222222"/>
                </a:solidFill>
                <a:effectLst/>
                <a:latin typeface="Arial" panose="020B0604020202020204" pitchFamily="34" charset="0"/>
              </a:rPr>
            </a:br>
            <a:r>
              <a:rPr lang="fr-FR" kern="1400" dirty="0" smtClean="0">
                <a:ln>
                  <a:noFill/>
                </a:ln>
                <a:solidFill>
                  <a:srgbClr val="222222"/>
                </a:solidFill>
                <a:effectLst/>
                <a:latin typeface="Arial" panose="020B0604020202020204" pitchFamily="34" charset="0"/>
              </a:rPr>
              <a:t>Si le cobalt fait l’objet de multiples spéculations, entre l’achat de stocks par des </a:t>
            </a:r>
            <a:r>
              <a:rPr lang="fr-FR" kern="1400" dirty="0" err="1" smtClean="0">
                <a:ln>
                  <a:noFill/>
                </a:ln>
                <a:solidFill>
                  <a:srgbClr val="222222"/>
                </a:solidFill>
                <a:effectLst/>
                <a:latin typeface="Arial" panose="020B0604020202020204" pitchFamily="34" charset="0"/>
              </a:rPr>
              <a:t>hedge</a:t>
            </a:r>
            <a:r>
              <a:rPr lang="fr-FR" kern="1400" dirty="0" smtClean="0">
                <a:ln>
                  <a:noFill/>
                </a:ln>
                <a:solidFill>
                  <a:srgbClr val="222222"/>
                </a:solidFill>
                <a:effectLst/>
                <a:latin typeface="Arial" panose="020B0604020202020204" pitchFamily="34" charset="0"/>
              </a:rPr>
              <a:t> </a:t>
            </a:r>
            <a:r>
              <a:rPr lang="fr-FR" kern="1400" dirty="0" err="1" smtClean="0">
                <a:ln>
                  <a:noFill/>
                </a:ln>
                <a:solidFill>
                  <a:srgbClr val="222222"/>
                </a:solidFill>
                <a:effectLst/>
                <a:latin typeface="Arial" panose="020B0604020202020204" pitchFamily="34" charset="0"/>
              </a:rPr>
              <a:t>funds</a:t>
            </a:r>
            <a:r>
              <a:rPr lang="fr-FR" kern="1400" dirty="0" smtClean="0">
                <a:ln>
                  <a:noFill/>
                </a:ln>
                <a:solidFill>
                  <a:srgbClr val="222222"/>
                </a:solidFill>
                <a:effectLst/>
                <a:latin typeface="Arial" panose="020B0604020202020204" pitchFamily="34" charset="0"/>
              </a:rPr>
              <a:t> et le transfert des mines entre les mains des Chinois, rien ne dit que les Congolais profitent de leur richesse. Pourtant, le pays tirerait 80% de ses ressources de l'exploitation du cuivre et du cobalt. Mais selon l'ONG </a:t>
            </a:r>
            <a:r>
              <a:rPr lang="fr-FR" sz="2000" u="sng" kern="1400" dirty="0" smtClean="0">
                <a:ln>
                  <a:noFill/>
                </a:ln>
                <a:solidFill>
                  <a:srgbClr val="000000"/>
                </a:solidFill>
                <a:effectLst/>
                <a:latin typeface="Times New Roman" panose="02020603050405020304" pitchFamily="18" charset="0"/>
                <a:hlinkClick r:id="rId2"/>
              </a:rPr>
              <a:t>Global </a:t>
            </a:r>
            <a:r>
              <a:rPr lang="fr-FR" sz="2000" u="sng" kern="1400" dirty="0" err="1" smtClean="0">
                <a:ln>
                  <a:noFill/>
                </a:ln>
                <a:solidFill>
                  <a:srgbClr val="000000"/>
                </a:solidFill>
                <a:effectLst/>
                <a:latin typeface="Times New Roman" panose="02020603050405020304" pitchFamily="18" charset="0"/>
                <a:hlinkClick r:id="rId2"/>
              </a:rPr>
              <a:t>Witness</a:t>
            </a:r>
            <a:r>
              <a:rPr lang="fr-FR" kern="1400" dirty="0" smtClean="0">
                <a:ln>
                  <a:noFill/>
                </a:ln>
                <a:solidFill>
                  <a:srgbClr val="222222"/>
                </a:solidFill>
                <a:effectLst/>
                <a:latin typeface="Arial" panose="020B0604020202020204" pitchFamily="34" charset="0"/>
              </a:rPr>
              <a:t> «</a:t>
            </a:r>
            <a:r>
              <a:rPr lang="fr-FR" sz="2000" i="1" kern="1400" dirty="0" smtClean="0">
                <a:ln>
                  <a:noFill/>
                </a:ln>
                <a:solidFill>
                  <a:srgbClr val="222222"/>
                </a:solidFill>
                <a:effectLst/>
                <a:latin typeface="Times New Roman" panose="02020603050405020304" pitchFamily="18" charset="0"/>
              </a:rPr>
              <a:t>plus de 750 millions de dollars de recettes minières payées par</a:t>
            </a:r>
            <a:r>
              <a:rPr lang="fr-FR" sz="1600" i="1" kern="1400" dirty="0" smtClean="0">
                <a:ln>
                  <a:noFill/>
                </a:ln>
                <a:solidFill>
                  <a:srgbClr val="222222"/>
                </a:solidFill>
                <a:effectLst/>
                <a:latin typeface="Times New Roman" panose="02020603050405020304" pitchFamily="18" charset="0"/>
              </a:rPr>
              <a:t> les entreprises aux organes de l'Etat en République démocratique du Congo ont été perdues entre 2013 et 2015</a:t>
            </a:r>
            <a:r>
              <a:rPr lang="fr-FR" kern="1400" dirty="0" smtClean="0">
                <a:ln>
                  <a:noFill/>
                </a:ln>
                <a:solidFill>
                  <a:srgbClr val="222222"/>
                </a:solidFill>
                <a:effectLst/>
                <a:latin typeface="Arial" panose="020B0604020202020204" pitchFamily="34" charset="0"/>
              </a:rPr>
              <a:t>». En cause, selon l'ONG, des réseaux de corruption peu éloignés du pouvoir...</a:t>
            </a:r>
            <a:br>
              <a:rPr lang="fr-FR" kern="1400" dirty="0" smtClean="0">
                <a:ln>
                  <a:noFill/>
                </a:ln>
                <a:solidFill>
                  <a:srgbClr val="222222"/>
                </a:solidFill>
                <a:effectLst/>
                <a:latin typeface="Arial" panose="020B0604020202020204" pitchFamily="34" charset="0"/>
              </a:rPr>
            </a:br>
            <a:r>
              <a:rPr lang="fr-FR" kern="1400" dirty="0" smtClean="0">
                <a:ln>
                  <a:noFill/>
                </a:ln>
                <a:solidFill>
                  <a:srgbClr val="222222"/>
                </a:solidFill>
                <a:effectLst/>
                <a:latin typeface="Arial" panose="020B0604020202020204" pitchFamily="34" charset="0"/>
              </a:rPr>
              <a:t/>
            </a:r>
            <a:br>
              <a:rPr lang="fr-FR" kern="1400" dirty="0" smtClean="0">
                <a:ln>
                  <a:noFill/>
                </a:ln>
                <a:solidFill>
                  <a:srgbClr val="222222"/>
                </a:solidFill>
                <a:effectLst/>
                <a:latin typeface="Arial" panose="020B0604020202020204" pitchFamily="34" charset="0"/>
              </a:rPr>
            </a:br>
            <a:r>
              <a:rPr lang="fr-FR" kern="1400" dirty="0" smtClean="0">
                <a:ln>
                  <a:noFill/>
                </a:ln>
                <a:solidFill>
                  <a:srgbClr val="222222"/>
                </a:solidFill>
                <a:effectLst/>
                <a:latin typeface="Arial" panose="020B0604020202020204" pitchFamily="34" charset="0"/>
              </a:rPr>
              <a:t>Outre la question </a:t>
            </a:r>
            <a:r>
              <a:rPr lang="fr-FR" kern="1400" dirty="0" err="1" smtClean="0">
                <a:ln>
                  <a:noFill/>
                </a:ln>
                <a:solidFill>
                  <a:srgbClr val="222222"/>
                </a:solidFill>
                <a:effectLst/>
                <a:latin typeface="Arial" panose="020B0604020202020204" pitchFamily="34" charset="0"/>
              </a:rPr>
              <a:t>récurente</a:t>
            </a:r>
            <a:r>
              <a:rPr lang="fr-FR" kern="1400" dirty="0" smtClean="0">
                <a:ln>
                  <a:noFill/>
                </a:ln>
                <a:solidFill>
                  <a:srgbClr val="222222"/>
                </a:solidFill>
                <a:effectLst/>
                <a:latin typeface="Arial" panose="020B0604020202020204" pitchFamily="34" charset="0"/>
              </a:rPr>
              <a:t> de l'exploitation des matières premières par les grandes puissances, qui ne touche pas que le cobalt, la vente des mines a suscité des interrogations. L’ONG américaine </a:t>
            </a:r>
            <a:r>
              <a:rPr lang="fr-FR" sz="2000" u="sng" kern="1400" dirty="0" smtClean="0">
                <a:ln>
                  <a:noFill/>
                </a:ln>
                <a:solidFill>
                  <a:srgbClr val="000000"/>
                </a:solidFill>
                <a:effectLst/>
                <a:latin typeface="Times New Roman" panose="02020603050405020304" pitchFamily="18" charset="0"/>
                <a:hlinkClick r:id="rId3"/>
              </a:rPr>
              <a:t>Centre Carter</a:t>
            </a:r>
            <a:r>
              <a:rPr lang="fr-FR" kern="1400" dirty="0" smtClean="0">
                <a:ln>
                  <a:noFill/>
                </a:ln>
                <a:solidFill>
                  <a:srgbClr val="222222"/>
                </a:solidFill>
                <a:effectLst/>
                <a:latin typeface="Arial" panose="020B0604020202020204" pitchFamily="34" charset="0"/>
              </a:rPr>
              <a:t> a dénoncé le </a:t>
            </a:r>
            <a:r>
              <a:rPr lang="fr-FR" sz="2000" i="1" kern="1400" dirty="0" smtClean="0">
                <a:ln>
                  <a:noFill/>
                </a:ln>
                <a:solidFill>
                  <a:srgbClr val="222222"/>
                </a:solidFill>
                <a:effectLst/>
                <a:latin typeface="Times New Roman" panose="02020603050405020304" pitchFamily="18" charset="0"/>
              </a:rPr>
              <a:t>«manque de transparence»</a:t>
            </a:r>
            <a:r>
              <a:rPr lang="fr-FR" sz="1600" i="1" kern="1400" dirty="0" smtClean="0">
                <a:ln>
                  <a:noFill/>
                </a:ln>
                <a:solidFill>
                  <a:srgbClr val="222222"/>
                </a:solidFill>
                <a:effectLst/>
                <a:latin typeface="Times New Roman" panose="02020603050405020304" pitchFamily="18" charset="0"/>
              </a:rPr>
              <a:t> </a:t>
            </a:r>
            <a:r>
              <a:rPr lang="fr-FR" kern="1400" dirty="0" smtClean="0">
                <a:ln>
                  <a:noFill/>
                </a:ln>
                <a:solidFill>
                  <a:srgbClr val="222222"/>
                </a:solidFill>
                <a:effectLst/>
                <a:latin typeface="Arial" panose="020B0604020202020204" pitchFamily="34" charset="0"/>
              </a:rPr>
              <a:t>de cette transaction. Cette même ONG s'interrogeait en 2012 sur les retombées de l'exploitation minière: «</a:t>
            </a:r>
            <a:r>
              <a:rPr lang="fr-FR" sz="2000" i="1" kern="1400" dirty="0" smtClean="0">
                <a:ln>
                  <a:noFill/>
                </a:ln>
                <a:solidFill>
                  <a:srgbClr val="222222"/>
                </a:solidFill>
                <a:effectLst/>
                <a:latin typeface="Times New Roman" panose="02020603050405020304" pitchFamily="18" charset="0"/>
              </a:rPr>
              <a:t>La province du Katanga regorge de gisements riches en minerais de</a:t>
            </a:r>
            <a:r>
              <a:rPr lang="fr-FR" sz="1600" i="1" kern="1400" dirty="0" smtClean="0">
                <a:ln>
                  <a:noFill/>
                </a:ln>
                <a:solidFill>
                  <a:srgbClr val="222222"/>
                </a:solidFill>
                <a:effectLst/>
                <a:latin typeface="Times New Roman" panose="02020603050405020304" pitchFamily="18" charset="0"/>
              </a:rPr>
              <a:t> cuivre et de cobalt dont l’exploitation industrielle remonte à un siècle. La province est la région la plus riche du monde en cobalt. Pourtant, la majorité de ses habitants vivent dans la pauvreté.»</a:t>
            </a:r>
            <a:endParaRPr lang="fr-FR" sz="1600" kern="1400" dirty="0" smtClean="0">
              <a:ln>
                <a:noFill/>
              </a:ln>
              <a:solidFill>
                <a:srgbClr val="000000"/>
              </a:solidFill>
              <a:effectLst/>
              <a:latin typeface="Times New Roman" panose="02020603050405020304" pitchFamily="18" charset="0"/>
            </a:endParaRPr>
          </a:p>
          <a:p>
            <a:pPr algn="just"/>
            <a:r>
              <a:rPr lang="fr-FR" sz="1600" kern="1400" dirty="0" smtClean="0">
                <a:ln>
                  <a:noFill/>
                </a:ln>
                <a:solidFill>
                  <a:srgbClr val="000000"/>
                </a:solidFill>
                <a:effectLst/>
                <a:latin typeface="Times New Roman" panose="02020603050405020304" pitchFamily="18" charset="0"/>
              </a:rPr>
              <a:t> </a:t>
            </a:r>
            <a:endParaRPr lang="fr-FR" sz="1600" kern="1400" dirty="0">
              <a:ln>
                <a:noFill/>
              </a:ln>
              <a:solidFill>
                <a:srgbClr val="000000"/>
              </a:solidFill>
              <a:effectLst/>
              <a:latin typeface="Times New Roman" panose="02020603050405020304" pitchFamily="18" charset="0"/>
            </a:endParaRPr>
          </a:p>
        </p:txBody>
      </p:sp>
    </p:spTree>
    <p:extLst>
      <p:ext uri="{BB962C8B-B14F-4D97-AF65-F5344CB8AC3E}">
        <p14:creationId xmlns:p14="http://schemas.microsoft.com/office/powerpoint/2010/main" val="30270909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ésultat de recherche d'images pour &quot;site internet logo&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705" y="270456"/>
            <a:ext cx="2038150" cy="20381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 name="Rectangle 1"/>
          <p:cNvSpPr/>
          <p:nvPr/>
        </p:nvSpPr>
        <p:spPr>
          <a:xfrm>
            <a:off x="2573560" y="713532"/>
            <a:ext cx="6096000" cy="923330"/>
          </a:xfrm>
          <a:prstGeom prst="rect">
            <a:avLst/>
          </a:prstGeom>
        </p:spPr>
        <p:txBody>
          <a:bodyPr>
            <a:spAutoFit/>
          </a:bodyPr>
          <a:lstStyle/>
          <a:p>
            <a:r>
              <a:rPr lang="fr-FR" u="sng" kern="1400" dirty="0" smtClean="0">
                <a:ln>
                  <a:noFill/>
                </a:ln>
                <a:solidFill>
                  <a:srgbClr val="0066FF"/>
                </a:solidFill>
                <a:effectLst/>
                <a:latin typeface="Times New Roman" panose="02020603050405020304" pitchFamily="18" charset="0"/>
                <a:hlinkClick r:id="rId3"/>
              </a:rPr>
              <a:t>https://www.youtube.com/watch?v=kf2udOxd5VA</a:t>
            </a:r>
            <a:endParaRPr lang="fr-FR" kern="1400" dirty="0" smtClean="0">
              <a:ln>
                <a:noFill/>
              </a:ln>
              <a:solidFill>
                <a:srgbClr val="000000"/>
              </a:solidFill>
              <a:effectLst/>
              <a:latin typeface="Times New Roman" panose="02020603050405020304" pitchFamily="18" charset="0"/>
            </a:endParaRPr>
          </a:p>
          <a:p>
            <a:r>
              <a:rPr lang="fr-FR" u="sng" kern="1400" dirty="0" smtClean="0">
                <a:ln>
                  <a:noFill/>
                </a:ln>
                <a:solidFill>
                  <a:srgbClr val="0066FF"/>
                </a:solidFill>
                <a:effectLst/>
                <a:latin typeface="Times New Roman" panose="02020603050405020304" pitchFamily="18" charset="0"/>
                <a:hlinkClick r:id="rId4"/>
              </a:rPr>
              <a:t>https://vimeo.com/209079370</a:t>
            </a:r>
            <a:r>
              <a:rPr lang="fr-FR" kern="1400" dirty="0" smtClean="0">
                <a:ln>
                  <a:noFill/>
                </a:ln>
                <a:solidFill>
                  <a:srgbClr val="000000"/>
                </a:solidFill>
                <a:effectLst/>
                <a:latin typeface="Times New Roman" panose="02020603050405020304" pitchFamily="18" charset="0"/>
              </a:rPr>
              <a:t>: du sang dans nos portables</a:t>
            </a:r>
          </a:p>
          <a:p>
            <a:r>
              <a:rPr lang="fr-FR" kern="1400" dirty="0" smtClean="0">
                <a:ln>
                  <a:noFill/>
                </a:ln>
                <a:solidFill>
                  <a:srgbClr val="000000"/>
                </a:solidFill>
                <a:effectLst/>
                <a:latin typeface="Times New Roman" panose="02020603050405020304" pitchFamily="18" charset="0"/>
              </a:rPr>
              <a:t> </a:t>
            </a:r>
            <a:endParaRPr lang="fr-FR" kern="1400" dirty="0">
              <a:ln>
                <a:noFill/>
              </a:ln>
              <a:solidFill>
                <a:srgbClr val="000000"/>
              </a:solidFill>
              <a:effectLst/>
              <a:latin typeface="Times New Roman" panose="02020603050405020304" pitchFamily="18" charset="0"/>
            </a:endParaRPr>
          </a:p>
        </p:txBody>
      </p:sp>
      <p:pic>
        <p:nvPicPr>
          <p:cNvPr id="33793" name="Picture 1"/>
          <p:cNvPicPr>
            <a:picLocks noChangeAspect="1" noChangeArrowheads="1"/>
          </p:cNvPicPr>
          <p:nvPr/>
        </p:nvPicPr>
        <p:blipFill>
          <a:blip r:embed="rId5">
            <a:extLst>
              <a:ext uri="{28A0092B-C50C-407E-A947-70E740481C1C}">
                <a14:useLocalDpi xmlns:a14="http://schemas.microsoft.com/office/drawing/2010/main" val="0"/>
              </a:ext>
            </a:extLst>
          </a:blip>
          <a:srcRect l="8031" t="32906" r="42531" b="23816"/>
          <a:stretch>
            <a:fillRect/>
          </a:stretch>
        </p:blipFill>
        <p:spPr bwMode="auto">
          <a:xfrm>
            <a:off x="2573560" y="1462592"/>
            <a:ext cx="2944081" cy="14488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5" name="Rectangle 4"/>
          <p:cNvSpPr/>
          <p:nvPr/>
        </p:nvSpPr>
        <p:spPr>
          <a:xfrm>
            <a:off x="5456350" y="4922140"/>
            <a:ext cx="6096000" cy="825867"/>
          </a:xfrm>
          <a:prstGeom prst="rect">
            <a:avLst/>
          </a:prstGeom>
        </p:spPr>
        <p:txBody>
          <a:bodyPr>
            <a:spAutoFit/>
          </a:bodyPr>
          <a:lstStyle/>
          <a:p>
            <a:pPr>
              <a:spcAft>
                <a:spcPts val="1400"/>
              </a:spcAft>
            </a:pPr>
            <a:r>
              <a:rPr lang="fr-FR" u="sng" kern="1400" dirty="0" smtClean="0">
                <a:ln>
                  <a:noFill/>
                </a:ln>
                <a:solidFill>
                  <a:srgbClr val="0066FF"/>
                </a:solidFill>
                <a:effectLst/>
                <a:latin typeface="Times New Roman" panose="02020603050405020304" pitchFamily="18" charset="0"/>
                <a:hlinkClick r:id="rId6"/>
              </a:rPr>
              <a:t>https://www.youtube.com/watch?v=kF8pyzrZMeE</a:t>
            </a:r>
            <a:r>
              <a:rPr lang="fr-FR" kern="1400" dirty="0" smtClean="0">
                <a:ln>
                  <a:noFill/>
                </a:ln>
                <a:solidFill>
                  <a:srgbClr val="000000"/>
                </a:solidFill>
                <a:effectLst/>
                <a:latin typeface="Times New Roman" panose="02020603050405020304" pitchFamily="18" charset="0"/>
              </a:rPr>
              <a:t> </a:t>
            </a:r>
          </a:p>
          <a:p>
            <a:r>
              <a:rPr lang="fr-FR" kern="1400" dirty="0" smtClean="0">
                <a:ln>
                  <a:noFill/>
                </a:ln>
                <a:solidFill>
                  <a:srgbClr val="000000"/>
                </a:solidFill>
                <a:effectLst/>
                <a:latin typeface="Times New Roman" panose="02020603050405020304" pitchFamily="18" charset="0"/>
              </a:rPr>
              <a:t> </a:t>
            </a:r>
            <a:endParaRPr lang="fr-FR" kern="1400" dirty="0">
              <a:ln>
                <a:noFill/>
              </a:ln>
              <a:solidFill>
                <a:srgbClr val="000000"/>
              </a:solidFill>
              <a:effectLst/>
              <a:latin typeface="Times New Roman" panose="02020603050405020304" pitchFamily="18" charset="0"/>
            </a:endParaRPr>
          </a:p>
        </p:txBody>
      </p:sp>
      <p:sp>
        <p:nvSpPr>
          <p:cNvPr id="6" name="Rectangle 5"/>
          <p:cNvSpPr/>
          <p:nvPr/>
        </p:nvSpPr>
        <p:spPr>
          <a:xfrm>
            <a:off x="5377286" y="4088036"/>
            <a:ext cx="6096000" cy="825867"/>
          </a:xfrm>
          <a:prstGeom prst="rect">
            <a:avLst/>
          </a:prstGeom>
        </p:spPr>
        <p:txBody>
          <a:bodyPr>
            <a:spAutoFit/>
          </a:bodyPr>
          <a:lstStyle/>
          <a:p>
            <a:pPr>
              <a:spcAft>
                <a:spcPts val="1400"/>
              </a:spcAft>
            </a:pPr>
            <a:r>
              <a:rPr lang="fr-FR" u="sng" kern="1400" dirty="0" smtClean="0">
                <a:ln>
                  <a:noFill/>
                </a:ln>
                <a:solidFill>
                  <a:srgbClr val="0066FF"/>
                </a:solidFill>
                <a:effectLst/>
                <a:latin typeface="Times New Roman" panose="02020603050405020304" pitchFamily="18" charset="0"/>
                <a:hlinkClick r:id="rId7"/>
              </a:rPr>
              <a:t>https://www.youtube.com/watch?v=vtxx3nBE_0s</a:t>
            </a:r>
            <a:r>
              <a:rPr lang="fr-FR" kern="1400" dirty="0" smtClean="0">
                <a:ln>
                  <a:noFill/>
                </a:ln>
                <a:solidFill>
                  <a:srgbClr val="000000"/>
                </a:solidFill>
                <a:effectLst/>
                <a:latin typeface="Times New Roman" panose="02020603050405020304" pitchFamily="18" charset="0"/>
              </a:rPr>
              <a:t> </a:t>
            </a:r>
          </a:p>
          <a:p>
            <a:r>
              <a:rPr lang="fr-FR" kern="1400" dirty="0" smtClean="0">
                <a:ln>
                  <a:noFill/>
                </a:ln>
                <a:solidFill>
                  <a:srgbClr val="000000"/>
                </a:solidFill>
                <a:effectLst/>
                <a:latin typeface="Times New Roman" panose="02020603050405020304" pitchFamily="18" charset="0"/>
              </a:rPr>
              <a:t> </a:t>
            </a:r>
            <a:endParaRPr lang="fr-FR" kern="1400" dirty="0">
              <a:ln>
                <a:noFill/>
              </a:ln>
              <a:solidFill>
                <a:srgbClr val="000000"/>
              </a:solidFill>
              <a:effectLst/>
              <a:latin typeface="Times New Roman" panose="02020603050405020304" pitchFamily="18" charset="0"/>
            </a:endParaRPr>
          </a:p>
        </p:txBody>
      </p:sp>
      <p:pic>
        <p:nvPicPr>
          <p:cNvPr id="33794"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l="15358" t="12106" r="16359" b="12106"/>
          <a:stretch>
            <a:fillRect/>
          </a:stretch>
        </p:blipFill>
        <p:spPr bwMode="auto">
          <a:xfrm>
            <a:off x="5554763" y="1365497"/>
            <a:ext cx="2632076" cy="1643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33795"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l="17453" t="15140" r="19199" b="15210"/>
          <a:stretch>
            <a:fillRect/>
          </a:stretch>
        </p:blipFill>
        <p:spPr bwMode="auto">
          <a:xfrm>
            <a:off x="8186839" y="1390896"/>
            <a:ext cx="2578100" cy="1592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33796" name="Picture 4"/>
          <p:cNvPicPr>
            <a:picLocks noChangeAspect="1" noChangeArrowheads="1"/>
          </p:cNvPicPr>
          <p:nvPr/>
        </p:nvPicPr>
        <p:blipFill>
          <a:blip r:embed="rId10">
            <a:extLst>
              <a:ext uri="{28A0092B-C50C-407E-A947-70E740481C1C}">
                <a14:useLocalDpi xmlns:a14="http://schemas.microsoft.com/office/drawing/2010/main" val="0"/>
              </a:ext>
            </a:extLst>
          </a:blip>
          <a:srcRect l="6976" t="31042" r="40491" b="17384"/>
          <a:stretch>
            <a:fillRect/>
          </a:stretch>
        </p:blipFill>
        <p:spPr bwMode="auto">
          <a:xfrm>
            <a:off x="906720" y="3058002"/>
            <a:ext cx="3746501" cy="2068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7" name="Rectangle 6"/>
          <p:cNvSpPr/>
          <p:nvPr/>
        </p:nvSpPr>
        <p:spPr>
          <a:xfrm>
            <a:off x="5377286" y="3272990"/>
            <a:ext cx="6096000" cy="825867"/>
          </a:xfrm>
          <a:prstGeom prst="rect">
            <a:avLst/>
          </a:prstGeom>
        </p:spPr>
        <p:txBody>
          <a:bodyPr>
            <a:spAutoFit/>
          </a:bodyPr>
          <a:lstStyle/>
          <a:p>
            <a:pPr>
              <a:spcAft>
                <a:spcPts val="1400"/>
              </a:spcAft>
            </a:pPr>
            <a:r>
              <a:rPr lang="fr-FR" u="sng" kern="1400" dirty="0" smtClean="0">
                <a:ln>
                  <a:noFill/>
                </a:ln>
                <a:solidFill>
                  <a:srgbClr val="0066FF"/>
                </a:solidFill>
                <a:effectLst/>
                <a:latin typeface="Times New Roman" panose="02020603050405020304" pitchFamily="18" charset="0"/>
                <a:hlinkClick r:id="rId11"/>
              </a:rPr>
              <a:t>https://www.youtube.com/watch?v=VLNyGMQb1A0</a:t>
            </a:r>
            <a:r>
              <a:rPr lang="fr-FR" kern="1400" dirty="0" smtClean="0">
                <a:ln>
                  <a:noFill/>
                </a:ln>
                <a:solidFill>
                  <a:srgbClr val="000000"/>
                </a:solidFill>
                <a:effectLst/>
                <a:latin typeface="Times New Roman" panose="02020603050405020304" pitchFamily="18" charset="0"/>
              </a:rPr>
              <a:t> </a:t>
            </a:r>
          </a:p>
          <a:p>
            <a:r>
              <a:rPr lang="fr-FR" kern="1400" dirty="0" smtClean="0">
                <a:ln>
                  <a:noFill/>
                </a:ln>
                <a:solidFill>
                  <a:srgbClr val="000000"/>
                </a:solidFill>
                <a:effectLst/>
                <a:latin typeface="Times New Roman" panose="02020603050405020304" pitchFamily="18" charset="0"/>
              </a:rPr>
              <a:t> </a:t>
            </a:r>
            <a:endParaRPr lang="fr-FR" kern="1400" dirty="0">
              <a:ln>
                <a:noFill/>
              </a:ln>
              <a:solidFill>
                <a:srgbClr val="000000"/>
              </a:solidFill>
              <a:effectLst/>
              <a:latin typeface="Times New Roman" panose="02020603050405020304" pitchFamily="18" charset="0"/>
            </a:endParaRPr>
          </a:p>
        </p:txBody>
      </p:sp>
    </p:spTree>
    <p:extLst>
      <p:ext uri="{BB962C8B-B14F-4D97-AF65-F5344CB8AC3E}">
        <p14:creationId xmlns:p14="http://schemas.microsoft.com/office/powerpoint/2010/main" val="6093810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15426" y="893015"/>
            <a:ext cx="6096000" cy="754053"/>
          </a:xfrm>
          <a:prstGeom prst="rect">
            <a:avLst/>
          </a:prstGeom>
        </p:spPr>
        <p:txBody>
          <a:bodyPr>
            <a:spAutoFit/>
          </a:bodyPr>
          <a:lstStyle/>
          <a:p>
            <a:pPr algn="ctr"/>
            <a:r>
              <a:rPr lang="fr-FR" sz="3200" b="1" kern="1400" dirty="0" smtClean="0">
                <a:ln>
                  <a:noFill/>
                </a:ln>
                <a:solidFill>
                  <a:srgbClr val="FF0000"/>
                </a:solidFill>
                <a:effectLst/>
                <a:latin typeface="Times New Roman" panose="02020603050405020304" pitchFamily="18" charset="0"/>
              </a:rPr>
              <a:t>III-Le réveil d’un continent </a:t>
            </a:r>
            <a:endParaRPr lang="fr-FR" sz="3200" kern="1400" dirty="0" smtClean="0">
              <a:ln>
                <a:noFill/>
              </a:ln>
              <a:solidFill>
                <a:srgbClr val="FF0000"/>
              </a:solidFill>
              <a:effectLst/>
              <a:latin typeface="Times New Roman" panose="02020603050405020304" pitchFamily="18" charset="0"/>
            </a:endParaRPr>
          </a:p>
          <a:p>
            <a:r>
              <a:rPr lang="fr-FR" sz="1100" kern="1400" dirty="0" smtClean="0">
                <a:ln>
                  <a:noFill/>
                </a:ln>
                <a:solidFill>
                  <a:srgbClr val="000000"/>
                </a:solidFill>
                <a:effectLst/>
                <a:latin typeface="Times New Roman" panose="02020603050405020304" pitchFamily="18" charset="0"/>
              </a:rPr>
              <a:t> </a:t>
            </a:r>
            <a:endParaRPr lang="fr-FR" sz="1100" kern="1400" dirty="0">
              <a:ln>
                <a:noFill/>
              </a:ln>
              <a:solidFill>
                <a:srgbClr val="000000"/>
              </a:solidFill>
              <a:effectLst/>
              <a:latin typeface="Times New Roman" panose="02020603050405020304" pitchFamily="18" charset="0"/>
            </a:endParaRPr>
          </a:p>
        </p:txBody>
      </p:sp>
      <p:pic>
        <p:nvPicPr>
          <p:cNvPr id="32769" name="Picture 1" descr="carte-afrique-croissance-pi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6072" y="1410183"/>
            <a:ext cx="3881437" cy="4217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277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40174" t="25428" r="39440" b="22868"/>
          <a:stretch/>
        </p:blipFill>
        <p:spPr bwMode="auto">
          <a:xfrm>
            <a:off x="244974" y="1331377"/>
            <a:ext cx="3011097" cy="42967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32772" name="Picture 4" descr="infographie_boomportableafriqu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37508" y="1410183"/>
            <a:ext cx="4866107" cy="4217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4477417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 descr="OUTE_03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2942" y="449768"/>
            <a:ext cx="4435271" cy="59488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31750" name="Image 41"/>
          <p:cNvPicPr>
            <a:picLocks noChangeAspect="1" noChangeArrowheads="1"/>
          </p:cNvPicPr>
          <p:nvPr/>
        </p:nvPicPr>
        <p:blipFill>
          <a:blip r:embed="rId3" cstate="print">
            <a:extLst>
              <a:ext uri="{28A0092B-C50C-407E-A947-70E740481C1C}">
                <a14:useLocalDpi xmlns:a14="http://schemas.microsoft.com/office/drawing/2010/main" val="0"/>
              </a:ext>
            </a:extLst>
          </a:blip>
          <a:srcRect l="2515" t="13847" r="17686" b="28362"/>
          <a:stretch>
            <a:fillRect/>
          </a:stretch>
        </p:blipFill>
        <p:spPr bwMode="auto">
          <a:xfrm>
            <a:off x="5396248" y="824247"/>
            <a:ext cx="4600575" cy="1866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751" name="Picture 7" descr="qr-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96823" y="1198103"/>
            <a:ext cx="1117601" cy="1119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5" name="Rectangle 4"/>
          <p:cNvSpPr/>
          <p:nvPr/>
        </p:nvSpPr>
        <p:spPr>
          <a:xfrm>
            <a:off x="5301155" y="2777838"/>
            <a:ext cx="6096000" cy="646331"/>
          </a:xfrm>
          <a:prstGeom prst="rect">
            <a:avLst/>
          </a:prstGeom>
        </p:spPr>
        <p:txBody>
          <a:bodyPr>
            <a:spAutoFit/>
          </a:bodyPr>
          <a:lstStyle/>
          <a:p>
            <a:r>
              <a:rPr lang="fr-FR" u="sng" kern="1400" dirty="0" smtClean="0">
                <a:ln>
                  <a:noFill/>
                </a:ln>
                <a:solidFill>
                  <a:srgbClr val="0066FF"/>
                </a:solidFill>
                <a:effectLst/>
                <a:latin typeface="Times New Roman" panose="02020603050405020304" pitchFamily="18" charset="0"/>
                <a:hlinkClick r:id="rId5"/>
              </a:rPr>
              <a:t>https://www.dailymotion.com/video/x7675sj</a:t>
            </a:r>
            <a:endParaRPr lang="fr-FR" kern="1400" dirty="0" smtClean="0">
              <a:ln>
                <a:noFill/>
              </a:ln>
              <a:solidFill>
                <a:srgbClr val="000000"/>
              </a:solidFill>
              <a:effectLst/>
              <a:latin typeface="Times New Roman" panose="02020603050405020304" pitchFamily="18" charset="0"/>
            </a:endParaRPr>
          </a:p>
          <a:p>
            <a:r>
              <a:rPr lang="fr-FR" kern="1400" dirty="0" smtClean="0">
                <a:ln>
                  <a:noFill/>
                </a:ln>
                <a:solidFill>
                  <a:srgbClr val="000000"/>
                </a:solidFill>
                <a:effectLst/>
                <a:latin typeface="Times New Roman" panose="02020603050405020304" pitchFamily="18" charset="0"/>
              </a:rPr>
              <a:t> </a:t>
            </a:r>
            <a:endParaRPr lang="fr-FR" kern="1400" dirty="0">
              <a:ln>
                <a:noFill/>
              </a:ln>
              <a:solidFill>
                <a:srgbClr val="000000"/>
              </a:solidFill>
              <a:effectLst/>
              <a:latin typeface="Times New Roman" panose="02020603050405020304" pitchFamily="18" charset="0"/>
            </a:endParaRPr>
          </a:p>
        </p:txBody>
      </p:sp>
      <p:sp>
        <p:nvSpPr>
          <p:cNvPr id="6" name="Rectangle 5"/>
          <p:cNvSpPr/>
          <p:nvPr/>
        </p:nvSpPr>
        <p:spPr>
          <a:xfrm>
            <a:off x="5301154" y="3176914"/>
            <a:ext cx="6470135" cy="3323987"/>
          </a:xfrm>
          <a:prstGeom prst="rect">
            <a:avLst/>
          </a:prstGeom>
          <a:solidFill>
            <a:schemeClr val="bg1"/>
          </a:solidFill>
        </p:spPr>
        <p:txBody>
          <a:bodyPr wrap="square">
            <a:spAutoFit/>
          </a:bodyPr>
          <a:lstStyle/>
          <a:p>
            <a:r>
              <a:rPr lang="fr-FR" sz="1200" b="1" kern="1400" dirty="0" smtClean="0">
                <a:ln>
                  <a:noFill/>
                </a:ln>
                <a:solidFill>
                  <a:srgbClr val="1D1D1B"/>
                </a:solidFill>
                <a:effectLst/>
                <a:latin typeface="Times New Roman" panose="02020603050405020304" pitchFamily="18" charset="0"/>
              </a:rPr>
              <a:t>Depuis une dizaine d’années, l’Afrique représente un véritable eldorado pour les entrepreneurs privés chinois.</a:t>
            </a:r>
            <a:endParaRPr lang="fr-FR" sz="1200" kern="1400" dirty="0" smtClean="0">
              <a:ln>
                <a:noFill/>
              </a:ln>
              <a:solidFill>
                <a:srgbClr val="000000"/>
              </a:solidFill>
              <a:effectLst/>
              <a:latin typeface="Times New Roman" panose="02020603050405020304" pitchFamily="18" charset="0"/>
            </a:endParaRPr>
          </a:p>
          <a:p>
            <a:r>
              <a:rPr lang="fr-FR" sz="1200" kern="1400" dirty="0" smtClean="0">
                <a:ln>
                  <a:noFill/>
                </a:ln>
                <a:solidFill>
                  <a:srgbClr val="1D1D1B"/>
                </a:solidFill>
                <a:effectLst/>
                <a:latin typeface="Times New Roman" panose="02020603050405020304" pitchFamily="18" charset="0"/>
              </a:rPr>
              <a:t>Débarquées par milliers ces dernières années, </a:t>
            </a:r>
            <a:r>
              <a:rPr lang="fr-FR" sz="1200" u="sng" kern="1400" dirty="0" smtClean="0">
                <a:ln>
                  <a:noFill/>
                </a:ln>
                <a:solidFill>
                  <a:srgbClr val="005E79"/>
                </a:solidFill>
                <a:effectLst/>
                <a:latin typeface="Times New Roman" panose="02020603050405020304" pitchFamily="18" charset="0"/>
                <a:hlinkClick r:id="rId6"/>
              </a:rPr>
              <a:t>ces PME chinoises profitent de la mise en place de zones économiques</a:t>
            </a:r>
            <a:r>
              <a:rPr lang="fr-FR" sz="1200" kern="1400" dirty="0" smtClean="0">
                <a:ln>
                  <a:noFill/>
                </a:ln>
                <a:solidFill>
                  <a:srgbClr val="1D1D1B"/>
                </a:solidFill>
                <a:effectLst/>
                <a:latin typeface="Times New Roman" panose="02020603050405020304" pitchFamily="18" charset="0"/>
              </a:rPr>
              <a:t> et de parcs industriels en Égypte, au Nigeria, à Djibouti ou encore en Tanzanie pour créer les microcosmes qui, en plus de favoriser le développement de leurs propres activités, doivent soutenir l’éclosion d’un secteur privé africain, en particulier dans les filières liées à la transformation des produits locaux.  Ces entrepreneurs sont venus trouver en Afrique les occasions qui n’existent plus pour eux dans la Chine d’aujourd’hui », explique Zhang </a:t>
            </a:r>
            <a:r>
              <a:rPr lang="fr-FR" sz="1200" kern="1400" dirty="0" err="1" smtClean="0">
                <a:ln>
                  <a:noFill/>
                </a:ln>
                <a:solidFill>
                  <a:srgbClr val="1D1D1B"/>
                </a:solidFill>
                <a:effectLst/>
                <a:latin typeface="Times New Roman" panose="02020603050405020304" pitchFamily="18" charset="0"/>
              </a:rPr>
              <a:t>Jianping</a:t>
            </a:r>
            <a:r>
              <a:rPr lang="fr-FR" sz="1200" kern="1400" dirty="0" smtClean="0">
                <a:ln>
                  <a:noFill/>
                </a:ln>
                <a:solidFill>
                  <a:srgbClr val="1D1D1B"/>
                </a:solidFill>
                <a:effectLst/>
                <a:latin typeface="Times New Roman" panose="02020603050405020304" pitchFamily="18" charset="0"/>
              </a:rPr>
              <a:t>. Au continent d’en profiter, notamment dans l’industrie légère et l’assemblage de composants, mais aussi dans l’agrobusiness et les différents métiers de services aux entreprises comme le transport et la logistique.</a:t>
            </a:r>
            <a:endParaRPr lang="fr-FR" sz="1200" kern="1400" dirty="0" smtClean="0">
              <a:ln>
                <a:noFill/>
              </a:ln>
              <a:solidFill>
                <a:srgbClr val="000000"/>
              </a:solidFill>
              <a:effectLst/>
              <a:latin typeface="Times New Roman" panose="02020603050405020304" pitchFamily="18" charset="0"/>
            </a:endParaRPr>
          </a:p>
          <a:p>
            <a:r>
              <a:rPr lang="fr-FR" sz="1200" b="1" kern="1400" dirty="0" smtClean="0">
                <a:ln>
                  <a:noFill/>
                </a:ln>
                <a:solidFill>
                  <a:srgbClr val="1D1D1B"/>
                </a:solidFill>
                <a:effectLst/>
                <a:latin typeface="Times New Roman" panose="02020603050405020304" pitchFamily="18" charset="0"/>
              </a:rPr>
              <a:t>Un vaste marché à défricher</a:t>
            </a:r>
            <a:endParaRPr lang="fr-FR" sz="1200" b="1" kern="1400" dirty="0" smtClean="0">
              <a:ln>
                <a:noFill/>
              </a:ln>
              <a:solidFill>
                <a:srgbClr val="000000"/>
              </a:solidFill>
              <a:effectLst/>
              <a:latin typeface="Times New Roman" panose="02020603050405020304" pitchFamily="18" charset="0"/>
            </a:endParaRPr>
          </a:p>
          <a:p>
            <a:r>
              <a:rPr lang="fr-FR" sz="1200" kern="1400" dirty="0" smtClean="0">
                <a:ln>
                  <a:noFill/>
                </a:ln>
                <a:solidFill>
                  <a:srgbClr val="1D1D1B"/>
                </a:solidFill>
                <a:effectLst/>
                <a:latin typeface="Times New Roman" panose="02020603050405020304" pitchFamily="18" charset="0"/>
              </a:rPr>
              <a:t>Pour les investisseurs chinois, les avantages sont tout trouvés. En plus de pouvoir s’appuyer </a:t>
            </a:r>
            <a:r>
              <a:rPr lang="fr-FR" sz="1200" u="sng" kern="1400" dirty="0" smtClean="0">
                <a:ln>
                  <a:noFill/>
                </a:ln>
                <a:solidFill>
                  <a:srgbClr val="10B8EB"/>
                </a:solidFill>
                <a:effectLst/>
                <a:latin typeface="Times New Roman" panose="02020603050405020304" pitchFamily="18" charset="0"/>
                <a:hlinkClick r:id="rId7"/>
              </a:rPr>
              <a:t>sur une main-d’œuvre à bas coût</a:t>
            </a:r>
            <a:r>
              <a:rPr lang="fr-FR" sz="1200" kern="1400" dirty="0" smtClean="0">
                <a:ln>
                  <a:noFill/>
                </a:ln>
                <a:solidFill>
                  <a:srgbClr val="1D1D1B"/>
                </a:solidFill>
                <a:effectLst/>
                <a:latin typeface="Times New Roman" panose="02020603050405020304" pitchFamily="18" charset="0"/>
              </a:rPr>
              <a:t>, au cœur d’un vaste marché à défricher, ils peuvent également bénéficier </a:t>
            </a:r>
            <a:r>
              <a:rPr lang="fr-FR" sz="1200" u="sng" kern="1400" dirty="0" smtClean="0">
                <a:ln>
                  <a:noFill/>
                </a:ln>
                <a:solidFill>
                  <a:srgbClr val="005E79"/>
                </a:solidFill>
                <a:effectLst/>
                <a:latin typeface="Times New Roman" panose="02020603050405020304" pitchFamily="18" charset="0"/>
                <a:hlinkClick r:id="rId8"/>
              </a:rPr>
              <a:t>des accords de libre-échange</a:t>
            </a:r>
            <a:r>
              <a:rPr lang="fr-FR" sz="1200" kern="1400" dirty="0" smtClean="0">
                <a:ln>
                  <a:noFill/>
                </a:ln>
                <a:solidFill>
                  <a:srgbClr val="1D1D1B"/>
                </a:solidFill>
                <a:effectLst/>
                <a:latin typeface="Times New Roman" panose="02020603050405020304" pitchFamily="18" charset="0"/>
              </a:rPr>
              <a:t> signés entre le pays où ils sont implantés et l’Europe ou les États-Unis.</a:t>
            </a:r>
            <a:endParaRPr lang="fr-FR" sz="1200" kern="1400" dirty="0" smtClean="0">
              <a:ln>
                <a:noFill/>
              </a:ln>
              <a:solidFill>
                <a:srgbClr val="000000"/>
              </a:solidFill>
              <a:effectLst/>
              <a:latin typeface="Times New Roman" panose="02020603050405020304" pitchFamily="18" charset="0"/>
            </a:endParaRPr>
          </a:p>
          <a:p>
            <a:r>
              <a:rPr lang="fr-FR" sz="1200" u="sng" kern="1400" dirty="0" smtClean="0">
                <a:ln>
                  <a:noFill/>
                </a:ln>
                <a:solidFill>
                  <a:srgbClr val="0066FF"/>
                </a:solidFill>
                <a:effectLst/>
                <a:latin typeface="Times New Roman" panose="02020603050405020304" pitchFamily="18" charset="0"/>
                <a:hlinkClick r:id="rId9"/>
              </a:rPr>
              <a:t>https://www.jeuneafrique.com/mag/809427/economie/chine-afrique-ce-que-les-pme-chinoises-viennent-chercher-en-afrique</a:t>
            </a:r>
            <a:r>
              <a:rPr lang="fr-FR" u="sng" kern="1400" dirty="0" smtClean="0">
                <a:ln>
                  <a:noFill/>
                </a:ln>
                <a:solidFill>
                  <a:srgbClr val="0066FF"/>
                </a:solidFill>
                <a:effectLst/>
                <a:latin typeface="Times New Roman" panose="02020603050405020304" pitchFamily="18" charset="0"/>
                <a:hlinkClick r:id="rId9"/>
              </a:rPr>
              <a:t>/</a:t>
            </a:r>
            <a:endParaRPr lang="fr-FR" sz="1200" kern="1400" dirty="0" smtClean="0">
              <a:ln>
                <a:noFill/>
              </a:ln>
              <a:solidFill>
                <a:srgbClr val="000000"/>
              </a:solidFill>
              <a:effectLst/>
              <a:latin typeface="Times New Roman" panose="02020603050405020304" pitchFamily="18" charset="0"/>
            </a:endParaRPr>
          </a:p>
          <a:p>
            <a:r>
              <a:rPr lang="fr-FR" sz="1200" kern="1400" dirty="0" smtClean="0">
                <a:ln>
                  <a:noFill/>
                </a:ln>
                <a:solidFill>
                  <a:srgbClr val="000000"/>
                </a:solidFill>
                <a:effectLst/>
                <a:latin typeface="Times New Roman" panose="02020603050405020304" pitchFamily="18" charset="0"/>
              </a:rPr>
              <a:t> </a:t>
            </a:r>
            <a:endParaRPr lang="fr-FR" sz="1200" kern="1400" dirty="0">
              <a:ln>
                <a:noFill/>
              </a:ln>
              <a:solidFill>
                <a:srgbClr val="000000"/>
              </a:solidFill>
              <a:effectLst/>
              <a:latin typeface="Times New Roman" panose="02020603050405020304" pitchFamily="18" charset="0"/>
            </a:endParaRPr>
          </a:p>
        </p:txBody>
      </p:sp>
    </p:spTree>
    <p:extLst>
      <p:ext uri="{BB962C8B-B14F-4D97-AF65-F5344CB8AC3E}">
        <p14:creationId xmlns:p14="http://schemas.microsoft.com/office/powerpoint/2010/main" val="41714589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l="9923" t="37186" r="37292" b="11815"/>
          <a:stretch>
            <a:fillRect/>
          </a:stretch>
        </p:blipFill>
        <p:spPr bwMode="auto">
          <a:xfrm>
            <a:off x="5301155" y="745177"/>
            <a:ext cx="3590925" cy="19510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1747" name="Picture 3"/>
          <p:cNvPicPr>
            <a:picLocks noChangeAspect="1" noChangeArrowheads="1"/>
          </p:cNvPicPr>
          <p:nvPr/>
        </p:nvPicPr>
        <p:blipFill>
          <a:blip r:embed="rId3">
            <a:extLst>
              <a:ext uri="{28A0092B-C50C-407E-A947-70E740481C1C}">
                <a14:useLocalDpi xmlns:a14="http://schemas.microsoft.com/office/drawing/2010/main" val="0"/>
              </a:ext>
            </a:extLst>
          </a:blip>
          <a:srcRect l="5374" t="23305" r="34605" b="17928"/>
          <a:stretch>
            <a:fillRect/>
          </a:stretch>
        </p:blipFill>
        <p:spPr bwMode="auto">
          <a:xfrm>
            <a:off x="5393073" y="3424169"/>
            <a:ext cx="3529013" cy="194151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31748" name="Picture 4" descr="qr-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73911" y="1195302"/>
            <a:ext cx="1141413" cy="1141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31749" name="Picture 5" descr="qr-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34152" y="3789293"/>
            <a:ext cx="1211263" cy="1211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2" name="Rectangle 1"/>
          <p:cNvSpPr/>
          <p:nvPr/>
        </p:nvSpPr>
        <p:spPr>
          <a:xfrm>
            <a:off x="5301155" y="2680848"/>
            <a:ext cx="6096000" cy="764312"/>
          </a:xfrm>
          <a:prstGeom prst="rect">
            <a:avLst/>
          </a:prstGeom>
          <a:ln>
            <a:noFill/>
          </a:ln>
        </p:spPr>
        <p:txBody>
          <a:bodyPr>
            <a:spAutoFit/>
          </a:bodyPr>
          <a:lstStyle/>
          <a:p>
            <a:pPr>
              <a:spcAft>
                <a:spcPts val="1400"/>
              </a:spcAft>
            </a:pPr>
            <a:r>
              <a:rPr lang="fr-FR" sz="1400" u="sng" kern="1400" dirty="0" smtClean="0">
                <a:ln>
                  <a:noFill/>
                </a:ln>
                <a:solidFill>
                  <a:srgbClr val="0066FF"/>
                </a:solidFill>
                <a:effectLst/>
                <a:latin typeface="Times New Roman" panose="02020603050405020304" pitchFamily="18" charset="0"/>
                <a:hlinkClick r:id="rId6"/>
              </a:rPr>
              <a:t>https://www.youtube.com/watch?v=vtxx3nBE_0s</a:t>
            </a:r>
            <a:r>
              <a:rPr lang="fr-FR" sz="1400" kern="1400" dirty="0" smtClean="0">
                <a:ln>
                  <a:noFill/>
                </a:ln>
                <a:solidFill>
                  <a:srgbClr val="000000"/>
                </a:solidFill>
                <a:effectLst/>
                <a:latin typeface="Times New Roman" panose="02020603050405020304" pitchFamily="18" charset="0"/>
              </a:rPr>
              <a:t> </a:t>
            </a:r>
          </a:p>
          <a:p>
            <a:r>
              <a:rPr lang="fr-FR" kern="1400" dirty="0" smtClean="0">
                <a:ln>
                  <a:noFill/>
                </a:ln>
                <a:solidFill>
                  <a:srgbClr val="000000"/>
                </a:solidFill>
                <a:effectLst/>
                <a:latin typeface="Times New Roman" panose="02020603050405020304" pitchFamily="18" charset="0"/>
              </a:rPr>
              <a:t> </a:t>
            </a:r>
            <a:endParaRPr lang="fr-FR" kern="1400" dirty="0">
              <a:ln>
                <a:noFill/>
              </a:ln>
              <a:solidFill>
                <a:srgbClr val="000000"/>
              </a:solidFill>
              <a:effectLst/>
              <a:latin typeface="Times New Roman" panose="02020603050405020304" pitchFamily="18" charset="0"/>
            </a:endParaRPr>
          </a:p>
        </p:txBody>
      </p:sp>
      <p:sp>
        <p:nvSpPr>
          <p:cNvPr id="3" name="Rectangle 2"/>
          <p:cNvSpPr/>
          <p:nvPr/>
        </p:nvSpPr>
        <p:spPr>
          <a:xfrm>
            <a:off x="5301155" y="5388764"/>
            <a:ext cx="6096000" cy="979755"/>
          </a:xfrm>
          <a:prstGeom prst="rect">
            <a:avLst/>
          </a:prstGeom>
        </p:spPr>
        <p:txBody>
          <a:bodyPr>
            <a:spAutoFit/>
          </a:bodyPr>
          <a:lstStyle/>
          <a:p>
            <a:pPr>
              <a:spcAft>
                <a:spcPts val="1400"/>
              </a:spcAft>
            </a:pPr>
            <a:r>
              <a:rPr lang="fr-FR" sz="1400" u="sng" kern="1400" dirty="0" smtClean="0">
                <a:ln>
                  <a:noFill/>
                </a:ln>
                <a:solidFill>
                  <a:srgbClr val="0066FF"/>
                </a:solidFill>
                <a:effectLst/>
                <a:latin typeface="Times New Roman" panose="02020603050405020304" pitchFamily="18" charset="0"/>
                <a:hlinkClick r:id="rId7"/>
              </a:rPr>
              <a:t>https://www.francetvinfo.fr/monde/afrique/ethiopie/ethiopie-quand-la-chine-entre-en-gare_3230259.html</a:t>
            </a:r>
            <a:r>
              <a:rPr lang="fr-FR" sz="1400" kern="1400" dirty="0" smtClean="0">
                <a:ln>
                  <a:noFill/>
                </a:ln>
                <a:solidFill>
                  <a:srgbClr val="000000"/>
                </a:solidFill>
                <a:effectLst/>
                <a:latin typeface="Times New Roman" panose="02020603050405020304" pitchFamily="18" charset="0"/>
              </a:rPr>
              <a:t> </a:t>
            </a:r>
          </a:p>
          <a:p>
            <a:r>
              <a:rPr lang="fr-FR" kern="1400" dirty="0" smtClean="0">
                <a:ln>
                  <a:noFill/>
                </a:ln>
                <a:solidFill>
                  <a:srgbClr val="000000"/>
                </a:solidFill>
                <a:effectLst/>
                <a:latin typeface="Times New Roman" panose="02020603050405020304" pitchFamily="18" charset="0"/>
              </a:rPr>
              <a:t> </a:t>
            </a:r>
            <a:endParaRPr lang="fr-FR" kern="1400" dirty="0">
              <a:ln>
                <a:noFill/>
              </a:ln>
              <a:solidFill>
                <a:srgbClr val="000000"/>
              </a:solidFill>
              <a:effectLst/>
              <a:latin typeface="Times New Roman" panose="02020603050405020304" pitchFamily="18" charset="0"/>
            </a:endParaRPr>
          </a:p>
        </p:txBody>
      </p:sp>
      <p:sp>
        <p:nvSpPr>
          <p:cNvPr id="5" name="Rectangle 4"/>
          <p:cNvSpPr/>
          <p:nvPr/>
        </p:nvSpPr>
        <p:spPr>
          <a:xfrm>
            <a:off x="1521121" y="245084"/>
            <a:ext cx="4138053" cy="784830"/>
          </a:xfrm>
          <a:prstGeom prst="rect">
            <a:avLst/>
          </a:prstGeom>
        </p:spPr>
        <p:txBody>
          <a:bodyPr wrap="square">
            <a:spAutoFit/>
          </a:bodyPr>
          <a:lstStyle/>
          <a:p>
            <a:r>
              <a:rPr lang="fr-FR" b="1" kern="1400" dirty="0" smtClean="0">
                <a:ln>
                  <a:noFill/>
                </a:ln>
                <a:solidFill>
                  <a:srgbClr val="000000"/>
                </a:solidFill>
                <a:effectLst/>
                <a:latin typeface="Times New Roman" panose="02020603050405020304" pitchFamily="18" charset="0"/>
              </a:rPr>
              <a:t>Comment les Chinois mènent la conquête de l'Afrique</a:t>
            </a:r>
            <a:endParaRPr lang="fr-FR" sz="2000" b="1" kern="1400" dirty="0" smtClean="0">
              <a:ln>
                <a:noFill/>
              </a:ln>
              <a:solidFill>
                <a:srgbClr val="000000"/>
              </a:solidFill>
              <a:effectLst/>
              <a:latin typeface="Times New Roman" panose="02020603050405020304" pitchFamily="18" charset="0"/>
            </a:endParaRPr>
          </a:p>
          <a:p>
            <a:r>
              <a:rPr lang="fr-FR" sz="900" kern="1400" dirty="0" smtClean="0">
                <a:ln>
                  <a:noFill/>
                </a:ln>
                <a:solidFill>
                  <a:srgbClr val="000000"/>
                </a:solidFill>
                <a:effectLst/>
                <a:latin typeface="Times New Roman" panose="02020603050405020304" pitchFamily="18" charset="0"/>
              </a:rPr>
              <a:t> </a:t>
            </a:r>
            <a:endParaRPr lang="fr-FR" sz="900" kern="1400" dirty="0">
              <a:ln>
                <a:noFill/>
              </a:ln>
              <a:solidFill>
                <a:srgbClr val="000000"/>
              </a:solidFill>
              <a:effectLst/>
              <a:latin typeface="Times New Roman" panose="02020603050405020304" pitchFamily="18" charset="0"/>
            </a:endParaRPr>
          </a:p>
        </p:txBody>
      </p:sp>
      <p:pic>
        <p:nvPicPr>
          <p:cNvPr id="41986" name="Picture 2" descr="060723143685-web-tet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00617" y="1224018"/>
            <a:ext cx="3956605" cy="22253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41988" name="Picture 4" descr="Résultat de recherche d'images pour &quot;chemin de fer chinois en afrique&quo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44390" y="3453315"/>
            <a:ext cx="3944699" cy="30944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66408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a:srcRect l="22394" t="16322" r="21831" b="18670"/>
          <a:stretch/>
        </p:blipFill>
        <p:spPr>
          <a:xfrm>
            <a:off x="1648495" y="167424"/>
            <a:ext cx="9994005" cy="6549101"/>
          </a:xfrm>
          <a:prstGeom prst="rect">
            <a:avLst/>
          </a:prstGeom>
        </p:spPr>
      </p:pic>
    </p:spTree>
    <p:extLst>
      <p:ext uri="{BB962C8B-B14F-4D97-AF65-F5344CB8AC3E}">
        <p14:creationId xmlns:p14="http://schemas.microsoft.com/office/powerpoint/2010/main" val="35685140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3913591" y="340876"/>
            <a:ext cx="5679582" cy="12135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4000" b="0" i="0" u="none" strike="noStrike" cap="none" normalizeH="0" baseline="0" dirty="0" smtClean="0">
                <a:ln>
                  <a:noFill/>
                </a:ln>
                <a:solidFill>
                  <a:srgbClr val="000000"/>
                </a:solidFill>
                <a:effectLst>
                  <a:outerShdw blurRad="38100" dist="38100" dir="2700000" algn="tl">
                    <a:srgbClr val="000000">
                      <a:alpha val="43137"/>
                    </a:srgbClr>
                  </a:outerShdw>
                </a:effectLst>
                <a:latin typeface="Times New Roman" panose="02020603050405020304" pitchFamily="18" charset="0"/>
              </a:rPr>
              <a:t>Un exercice permettant  de situer les pays en Afrique </a:t>
            </a:r>
            <a:endParaRPr kumimoji="0" lang="fr-FR" altLang="fr-FR" sz="4000" b="0" i="0" u="none" strike="noStrike" cap="none" normalizeH="0" baseline="0" dirty="0" smtClean="0">
              <a:ln>
                <a:noFill/>
              </a:ln>
              <a:solidFill>
                <a:schemeClr val="tx1"/>
              </a:solidFill>
              <a:effectLst>
                <a:outerShdw blurRad="38100" dist="38100" dir="2700000" algn="tl">
                  <a:srgbClr val="000000">
                    <a:alpha val="43137"/>
                  </a:srgbClr>
                </a:outerShdw>
              </a:effectLst>
              <a:latin typeface="Arial" panose="020B0604020202020204" pitchFamily="34" charset="0"/>
            </a:endParaRPr>
          </a:p>
        </p:txBody>
      </p:sp>
      <p:pic>
        <p:nvPicPr>
          <p:cNvPr id="3075" name="Picture 3" descr="learning-app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27357" y="340876"/>
            <a:ext cx="1187450" cy="1198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l="529" t="10493" r="5292" b="10493"/>
          <a:stretch>
            <a:fillRect/>
          </a:stretch>
        </p:blipFill>
        <p:spPr bwMode="auto">
          <a:xfrm>
            <a:off x="3835623" y="2297511"/>
            <a:ext cx="4638097" cy="29184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5" name="Rectangle 4"/>
          <p:cNvSpPr/>
          <p:nvPr/>
        </p:nvSpPr>
        <p:spPr>
          <a:xfrm>
            <a:off x="2616423" y="5916566"/>
            <a:ext cx="6096000" cy="646331"/>
          </a:xfrm>
          <a:prstGeom prst="rect">
            <a:avLst/>
          </a:prstGeom>
        </p:spPr>
        <p:txBody>
          <a:bodyPr>
            <a:spAutoFit/>
          </a:bodyPr>
          <a:lstStyle/>
          <a:p>
            <a:r>
              <a:rPr lang="fr-FR" kern="1400" dirty="0">
                <a:solidFill>
                  <a:srgbClr val="000000"/>
                </a:solidFill>
                <a:latin typeface="Times New Roman" panose="02020603050405020304" pitchFamily="18" charset="0"/>
              </a:rPr>
              <a:t>https://learningapps.org/display?v=pw3y5141n20</a:t>
            </a:r>
          </a:p>
          <a:p>
            <a:r>
              <a:rPr lang="fr-FR" kern="1400" dirty="0">
                <a:solidFill>
                  <a:srgbClr val="000000"/>
                </a:solidFill>
                <a:latin typeface="Times New Roman" panose="02020603050405020304" pitchFamily="18" charset="0"/>
              </a:rPr>
              <a:t> </a:t>
            </a:r>
            <a:endParaRPr lang="fr-FR" kern="1400" dirty="0">
              <a:ln>
                <a:noFill/>
              </a:ln>
              <a:solidFill>
                <a:srgbClr val="000000"/>
              </a:solidFill>
              <a:effectLst/>
              <a:latin typeface="Times New Roman" panose="02020603050405020304" pitchFamily="18" charset="0"/>
            </a:endParaRPr>
          </a:p>
        </p:txBody>
      </p:sp>
      <p:pic>
        <p:nvPicPr>
          <p:cNvPr id="3077" name="Picture 5" descr="qrcod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97714" y="2772689"/>
            <a:ext cx="1925638" cy="1925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3079" name="Picture 7" descr="Résultat de recherche d'images pour &quot;évaluation png&quo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97223" y="2452548"/>
            <a:ext cx="2438400" cy="2438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24060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earning-app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27357" y="340876"/>
            <a:ext cx="1187450" cy="1198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5" name="Picture 7" descr="Résultat de recherche d'images pour &quot;évaluation png&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1882" y="2143455"/>
            <a:ext cx="2438400" cy="2438401"/>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p:cNvPicPr>
            <a:picLocks noChangeAspect="1"/>
          </p:cNvPicPr>
          <p:nvPr/>
        </p:nvPicPr>
        <p:blipFill rotWithShape="1">
          <a:blip r:embed="rId4"/>
          <a:srcRect l="13943" t="22146" r="16444" b="8524"/>
          <a:stretch/>
        </p:blipFill>
        <p:spPr>
          <a:xfrm>
            <a:off x="7431111" y="4161872"/>
            <a:ext cx="3541690" cy="1983131"/>
          </a:xfrm>
          <a:prstGeom prst="rect">
            <a:avLst/>
          </a:prstGeom>
        </p:spPr>
      </p:pic>
      <p:pic>
        <p:nvPicPr>
          <p:cNvPr id="7" name="Image 6"/>
          <p:cNvPicPr>
            <a:picLocks noChangeAspect="1"/>
          </p:cNvPicPr>
          <p:nvPr/>
        </p:nvPicPr>
        <p:blipFill rotWithShape="1">
          <a:blip r:embed="rId5"/>
          <a:srcRect l="3063" t="28159" r="55864" b="37834"/>
          <a:stretch/>
        </p:blipFill>
        <p:spPr>
          <a:xfrm>
            <a:off x="3540282" y="1751527"/>
            <a:ext cx="4315831" cy="2009104"/>
          </a:xfrm>
          <a:prstGeom prst="rect">
            <a:avLst/>
          </a:prstGeom>
        </p:spPr>
      </p:pic>
      <p:pic>
        <p:nvPicPr>
          <p:cNvPr id="4098" name="Picture 2" descr="QR Cod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15049" y="2200619"/>
            <a:ext cx="1110920" cy="111092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614727" y="5775671"/>
            <a:ext cx="5614037" cy="369332"/>
          </a:xfrm>
          <a:prstGeom prst="rect">
            <a:avLst/>
          </a:prstGeom>
        </p:spPr>
        <p:txBody>
          <a:bodyPr wrap="none">
            <a:spAutoFit/>
          </a:bodyPr>
          <a:lstStyle/>
          <a:p>
            <a:r>
              <a:rPr lang="fr-FR" dirty="0"/>
              <a:t>https://learningapps.org/watch?v=pfa7cnn0a20</a:t>
            </a:r>
          </a:p>
        </p:txBody>
      </p:sp>
      <p:pic>
        <p:nvPicPr>
          <p:cNvPr id="4100" name="Picture 4" descr="Résultat de recherche d'images pour &quot;video png&quot;"/>
          <p:cNvPicPr>
            <a:picLocks noChangeAspect="1" noChangeArrowheads="1"/>
          </p:cNvPicPr>
          <p:nvPr/>
        </p:nvPicPr>
        <p:blipFill rotWithShape="1">
          <a:blip r:embed="rId7">
            <a:extLst>
              <a:ext uri="{28A0092B-C50C-407E-A947-70E740481C1C}">
                <a14:useLocalDpi xmlns:a14="http://schemas.microsoft.com/office/drawing/2010/main" val="0"/>
              </a:ext>
            </a:extLst>
          </a:blip>
          <a:srcRect r="48603"/>
          <a:stretch/>
        </p:blipFill>
        <p:spPr bwMode="auto">
          <a:xfrm>
            <a:off x="3285140" y="1004495"/>
            <a:ext cx="4828550" cy="35031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20453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2">
            <a:extLst>
              <a:ext uri="{28A0092B-C50C-407E-A947-70E740481C1C}">
                <a14:useLocalDpi xmlns:a14="http://schemas.microsoft.com/office/drawing/2010/main" val="0"/>
              </a:ext>
            </a:extLst>
          </a:blip>
          <a:srcRect l="41931" t="31422" r="42725" b="29071"/>
          <a:stretch>
            <a:fillRect/>
          </a:stretch>
        </p:blipFill>
        <p:spPr bwMode="auto">
          <a:xfrm>
            <a:off x="275771" y="270456"/>
            <a:ext cx="2871324" cy="415750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5122" name="Picture 2" descr="TOGOINTERN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6972" y="270456"/>
            <a:ext cx="3547467" cy="178598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6064" y="3320191"/>
            <a:ext cx="4130496" cy="288224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5124"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3734" t="34784" r="42754" b="29869"/>
          <a:stretch/>
        </p:blipFill>
        <p:spPr bwMode="auto">
          <a:xfrm>
            <a:off x="7475529" y="282307"/>
            <a:ext cx="4328889" cy="214812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5125" name="Picture 5" descr="michelle-obama-bringbackourgirl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14186" y="3781272"/>
            <a:ext cx="4300727" cy="242115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val="366048851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35864" y="768546"/>
            <a:ext cx="10719515" cy="1231106"/>
          </a:xfrm>
          <a:prstGeom prst="rect">
            <a:avLst/>
          </a:prstGeom>
        </p:spPr>
        <p:txBody>
          <a:bodyPr wrap="square">
            <a:spAutoFit/>
          </a:bodyPr>
          <a:lstStyle/>
          <a:p>
            <a:pPr algn="ctr"/>
            <a:r>
              <a:rPr lang="fr-FR" sz="2800" b="1" kern="1400" dirty="0">
                <a:solidFill>
                  <a:srgbClr val="FF0000"/>
                </a:solidFill>
                <a:latin typeface="Times New Roman" panose="02020603050405020304" pitchFamily="18" charset="0"/>
              </a:rPr>
              <a:t>Un site  pour accrocher et comprendre la pluralité de l’Afrique </a:t>
            </a:r>
            <a:endParaRPr lang="fr-FR" sz="2800" kern="1400" dirty="0" smtClean="0">
              <a:ln>
                <a:noFill/>
              </a:ln>
              <a:solidFill>
                <a:srgbClr val="000000"/>
              </a:solidFill>
              <a:effectLst/>
              <a:latin typeface="Times New Roman" panose="02020603050405020304" pitchFamily="18" charset="0"/>
            </a:endParaRPr>
          </a:p>
          <a:p>
            <a:pPr algn="ctr"/>
            <a:r>
              <a:rPr lang="fr-FR" sz="2800" b="1" kern="1400" dirty="0">
                <a:solidFill>
                  <a:srgbClr val="000000"/>
                </a:solidFill>
                <a:latin typeface="Times New Roman" panose="02020603050405020304" pitchFamily="18" charset="0"/>
              </a:rPr>
              <a:t> </a:t>
            </a:r>
            <a:endParaRPr lang="fr-FR" sz="2800" kern="1400" dirty="0" smtClean="0">
              <a:ln>
                <a:noFill/>
              </a:ln>
              <a:solidFill>
                <a:srgbClr val="000000"/>
              </a:solidFill>
              <a:effectLst/>
              <a:latin typeface="Times New Roman" panose="02020603050405020304" pitchFamily="18" charset="0"/>
            </a:endParaRPr>
          </a:p>
          <a:p>
            <a:pPr algn="ctr"/>
            <a:r>
              <a:rPr lang="fr-FR" b="1" kern="1400" dirty="0">
                <a:solidFill>
                  <a:srgbClr val="000000"/>
                </a:solidFill>
                <a:latin typeface="Times New Roman" panose="02020603050405020304" pitchFamily="18" charset="0"/>
              </a:rPr>
              <a:t>   </a:t>
            </a:r>
            <a:r>
              <a:rPr lang="fr-FR" sz="1000" kern="1400" dirty="0" smtClean="0">
                <a:ln>
                  <a:noFill/>
                </a:ln>
                <a:solidFill>
                  <a:srgbClr val="000000"/>
                </a:solidFill>
                <a:effectLst/>
                <a:latin typeface="Times New Roman" panose="02020603050405020304" pitchFamily="18" charset="0"/>
              </a:rPr>
              <a:t> </a:t>
            </a:r>
            <a:endParaRPr lang="fr-FR" sz="1000" kern="1400" dirty="0">
              <a:ln>
                <a:noFill/>
              </a:ln>
              <a:solidFill>
                <a:srgbClr val="000000"/>
              </a:solidFill>
              <a:effectLst/>
              <a:latin typeface="Times New Roman" panose="02020603050405020304" pitchFamily="18" charset="0"/>
            </a:endParaRPr>
          </a:p>
        </p:txBody>
      </p:sp>
      <p:pic>
        <p:nvPicPr>
          <p:cNvPr id="4097" name="Picture 1"/>
          <p:cNvPicPr>
            <a:picLocks noChangeAspect="1" noChangeArrowheads="1"/>
          </p:cNvPicPr>
          <p:nvPr/>
        </p:nvPicPr>
        <p:blipFill>
          <a:blip r:embed="rId2">
            <a:extLst>
              <a:ext uri="{28A0092B-C50C-407E-A947-70E740481C1C}">
                <a14:useLocalDpi xmlns:a14="http://schemas.microsoft.com/office/drawing/2010/main" val="0"/>
              </a:ext>
            </a:extLst>
          </a:blip>
          <a:srcRect l="-1059" t="18343" r="1587" b="6879"/>
          <a:stretch>
            <a:fillRect/>
          </a:stretch>
        </p:blipFill>
        <p:spPr bwMode="auto">
          <a:xfrm>
            <a:off x="1186444" y="1384098"/>
            <a:ext cx="7274587" cy="41023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4098" name="Picture 2" descr="exported_qrcode_image_600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79129" y="2407838"/>
            <a:ext cx="1439863" cy="1441451"/>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3" name="Text Box 3"/>
          <p:cNvSpPr txBox="1">
            <a:spLocks noChangeArrowheads="1"/>
          </p:cNvSpPr>
          <p:nvPr/>
        </p:nvSpPr>
        <p:spPr bwMode="auto">
          <a:xfrm>
            <a:off x="8711611" y="4257475"/>
            <a:ext cx="2374900" cy="647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1400"/>
              </a:spcAft>
              <a:buClrTx/>
              <a:buSzTx/>
              <a:buFontTx/>
              <a:buNone/>
              <a:tabLst/>
            </a:pPr>
            <a:r>
              <a:rPr kumimoji="0" lang="fr-FR" altLang="fr-FR" sz="1400" b="0" i="0" u="sng" strike="noStrike" cap="none" normalizeH="0" baseline="0" dirty="0" smtClean="0">
                <a:ln>
                  <a:noFill/>
                </a:ln>
                <a:solidFill>
                  <a:srgbClr val="0066FF"/>
                </a:solidFill>
                <a:effectLst/>
                <a:latin typeface="Times New Roman" panose="02020603050405020304" pitchFamily="18" charset="0"/>
              </a:rPr>
              <a:t>https://www.gapminder.org/dollar-street/matrix</a:t>
            </a:r>
            <a:r>
              <a:rPr kumimoji="0" lang="fr-FR" altLang="fr-FR" sz="1400" b="0" i="0" u="none" strike="noStrike" cap="none" normalizeH="0" baseline="0" dirty="0" smtClean="0">
                <a:ln>
                  <a:noFill/>
                </a:ln>
                <a:solidFill>
                  <a:srgbClr val="000000"/>
                </a:solidFill>
                <a:effectLst/>
                <a:latin typeface="Times New Roman" panose="02020603050405020304" pitchFamily="18" charset="0"/>
              </a:rPr>
              <a:t> </a:t>
            </a:r>
            <a:endParaRPr kumimoji="0" lang="fr-FR" altLang="fr-FR" sz="14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8564887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11906" y="659625"/>
            <a:ext cx="10959921" cy="5632311"/>
          </a:xfrm>
          <a:prstGeom prst="rect">
            <a:avLst/>
          </a:prstGeom>
        </p:spPr>
        <p:txBody>
          <a:bodyPr wrap="square">
            <a:spAutoFit/>
          </a:bodyPr>
          <a:lstStyle/>
          <a:p>
            <a:pPr>
              <a:spcAft>
                <a:spcPts val="0"/>
              </a:spcAft>
            </a:pPr>
            <a:r>
              <a:rPr lang="fr-FR" sz="2000" b="1" u="sng" kern="1400" dirty="0" smtClean="0">
                <a:solidFill>
                  <a:schemeClr val="tx2">
                    <a:lumMod val="5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I/ De nombreux défis à relever et les leviers de la croissance </a:t>
            </a:r>
            <a:endParaRPr lang="fr-FR" sz="2000" kern="1400" dirty="0" smtClean="0">
              <a:solidFill>
                <a:schemeClr val="tx2">
                  <a:lumMod val="5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p>
            <a:pPr>
              <a:spcAft>
                <a:spcPts val="0"/>
              </a:spcAft>
            </a:pPr>
            <a:r>
              <a:rPr lang="fr-FR" sz="2000" b="1" u="sng" kern="1400" dirty="0" err="1" smtClean="0">
                <a:solidFill>
                  <a:srgbClr val="C00000"/>
                </a:solidFill>
                <a:effectLst/>
                <a:latin typeface="Times New Roman" panose="02020603050405020304" pitchFamily="18" charset="0"/>
                <a:ea typeface="Times New Roman" panose="02020603050405020304" pitchFamily="18" charset="0"/>
              </a:rPr>
              <a:t>A-Une</a:t>
            </a:r>
            <a:r>
              <a:rPr lang="fr-FR" sz="2000" b="1" u="sng" kern="1400" dirty="0" smtClean="0">
                <a:solidFill>
                  <a:srgbClr val="C00000"/>
                </a:solidFill>
                <a:effectLst/>
                <a:latin typeface="Times New Roman" panose="02020603050405020304" pitchFamily="18" charset="0"/>
                <a:ea typeface="Times New Roman" panose="02020603050405020304" pitchFamily="18" charset="0"/>
              </a:rPr>
              <a:t>  démographie galopante et les problèmes engendrés </a:t>
            </a:r>
            <a:endParaRPr lang="fr-FR" sz="2000" kern="1400" dirty="0" smtClean="0">
              <a:solidFill>
                <a:srgbClr val="C00000"/>
              </a:solidFill>
              <a:effectLst/>
              <a:latin typeface="Times New Roman" panose="02020603050405020304" pitchFamily="18" charset="0"/>
              <a:ea typeface="Times New Roman" panose="02020603050405020304" pitchFamily="18" charset="0"/>
            </a:endParaRPr>
          </a:p>
          <a:p>
            <a:pPr>
              <a:spcAft>
                <a:spcPts val="0"/>
              </a:spcAft>
            </a:pPr>
            <a:r>
              <a:rPr lang="fr-FR" sz="2000" kern="1400" dirty="0" smtClean="0">
                <a:solidFill>
                  <a:srgbClr val="000000"/>
                </a:solidFill>
                <a:effectLst/>
                <a:latin typeface="Times New Roman" panose="02020603050405020304" pitchFamily="18" charset="0"/>
                <a:ea typeface="Times New Roman" panose="02020603050405020304" pitchFamily="18" charset="0"/>
              </a:rPr>
              <a:t>Chômage, sous-nutrition , difficultés sanitaires (Ebola), explosion urbaine.</a:t>
            </a:r>
          </a:p>
          <a:p>
            <a:pPr>
              <a:spcAft>
                <a:spcPts val="0"/>
              </a:spcAft>
            </a:pPr>
            <a:r>
              <a:rPr lang="fr-FR" sz="2000" b="1" u="sng" kern="1400" dirty="0" err="1" smtClean="0">
                <a:solidFill>
                  <a:srgbClr val="C00000"/>
                </a:solidFill>
                <a:effectLst/>
                <a:latin typeface="Times New Roman" panose="02020603050405020304" pitchFamily="18" charset="0"/>
                <a:ea typeface="Times New Roman" panose="02020603050405020304" pitchFamily="18" charset="0"/>
              </a:rPr>
              <a:t>B-Un</a:t>
            </a:r>
            <a:r>
              <a:rPr lang="fr-FR" sz="2000" b="1" u="sng" kern="1400" dirty="0" smtClean="0">
                <a:solidFill>
                  <a:srgbClr val="C00000"/>
                </a:solidFill>
                <a:effectLst/>
                <a:latin typeface="Times New Roman" panose="02020603050405020304" pitchFamily="18" charset="0"/>
                <a:ea typeface="Times New Roman" panose="02020603050405020304" pitchFamily="18" charset="0"/>
              </a:rPr>
              <a:t> continent en proie à l’instabilité </a:t>
            </a:r>
            <a:endParaRPr lang="fr-FR" sz="2000" kern="1400" dirty="0" smtClean="0">
              <a:solidFill>
                <a:srgbClr val="C00000"/>
              </a:solidFill>
              <a:effectLst/>
              <a:latin typeface="Times New Roman" panose="02020603050405020304" pitchFamily="18" charset="0"/>
              <a:ea typeface="Times New Roman" panose="02020603050405020304" pitchFamily="18" charset="0"/>
            </a:endParaRPr>
          </a:p>
          <a:p>
            <a:pPr>
              <a:spcAft>
                <a:spcPts val="0"/>
              </a:spcAft>
            </a:pPr>
            <a:r>
              <a:rPr lang="fr-FR" sz="2000" kern="1400" dirty="0" smtClean="0">
                <a:solidFill>
                  <a:srgbClr val="000000"/>
                </a:solidFill>
                <a:effectLst/>
                <a:latin typeface="Times New Roman" panose="02020603050405020304" pitchFamily="18" charset="0"/>
                <a:ea typeface="Times New Roman" panose="02020603050405020304" pitchFamily="18" charset="0"/>
              </a:rPr>
              <a:t>Problèmes de gouvernance, corruption, terrorisme et conflits. Les migrations</a:t>
            </a:r>
          </a:p>
          <a:p>
            <a:pPr>
              <a:spcAft>
                <a:spcPts val="0"/>
              </a:spcAft>
            </a:pPr>
            <a:endParaRPr lang="fr-FR" sz="2000" kern="1400" dirty="0">
              <a:solidFill>
                <a:srgbClr val="000000"/>
              </a:solidFill>
              <a:latin typeface="Times New Roman" panose="02020603050405020304" pitchFamily="18" charset="0"/>
              <a:ea typeface="Times New Roman" panose="02020603050405020304" pitchFamily="18" charset="0"/>
            </a:endParaRPr>
          </a:p>
          <a:p>
            <a:r>
              <a:rPr lang="fr-FR" sz="2000" b="1" u="sng" dirty="0" smtClean="0">
                <a:solidFill>
                  <a:schemeClr val="tx2">
                    <a:lumMod val="50000"/>
                  </a:schemeClr>
                </a:solidFill>
                <a:effectLst>
                  <a:outerShdw blurRad="38100" dist="38100" dir="2700000" algn="tl">
                    <a:srgbClr val="000000">
                      <a:alpha val="43137"/>
                    </a:srgbClr>
                  </a:outerShdw>
                </a:effectLst>
              </a:rPr>
              <a:t>II/ </a:t>
            </a:r>
            <a:r>
              <a:rPr lang="fr-FR" sz="2000" b="1" u="sng" dirty="0">
                <a:solidFill>
                  <a:schemeClr val="tx2">
                    <a:lumMod val="50000"/>
                  </a:schemeClr>
                </a:solidFill>
                <a:effectLst>
                  <a:outerShdw blurRad="38100" dist="38100" dir="2700000" algn="tl">
                    <a:srgbClr val="000000">
                      <a:alpha val="43137"/>
                    </a:srgbClr>
                  </a:outerShdw>
                </a:effectLst>
              </a:rPr>
              <a:t>Un continent riche mais convoité</a:t>
            </a:r>
            <a:endParaRPr lang="fr-FR" sz="2000" dirty="0">
              <a:solidFill>
                <a:schemeClr val="tx2">
                  <a:lumMod val="50000"/>
                </a:schemeClr>
              </a:solidFill>
              <a:effectLst>
                <a:outerShdw blurRad="38100" dist="38100" dir="2700000" algn="tl">
                  <a:srgbClr val="000000">
                    <a:alpha val="43137"/>
                  </a:srgbClr>
                </a:outerShdw>
              </a:effectLst>
            </a:endParaRPr>
          </a:p>
          <a:p>
            <a:r>
              <a:rPr lang="fr-FR" sz="2000" b="1" dirty="0"/>
              <a:t> </a:t>
            </a:r>
            <a:r>
              <a:rPr lang="fr-FR" sz="2000" b="1" dirty="0" err="1" smtClean="0">
                <a:solidFill>
                  <a:srgbClr val="C00000"/>
                </a:solidFill>
              </a:rPr>
              <a:t>A</a:t>
            </a:r>
            <a:r>
              <a:rPr lang="fr-FR" sz="2000" dirty="0" err="1" smtClean="0">
                <a:solidFill>
                  <a:srgbClr val="C00000"/>
                </a:solidFill>
              </a:rPr>
              <a:t>-</a:t>
            </a:r>
            <a:r>
              <a:rPr lang="fr-FR" sz="2000" b="1" u="sng" dirty="0" err="1" smtClean="0">
                <a:solidFill>
                  <a:srgbClr val="C00000"/>
                </a:solidFill>
              </a:rPr>
              <a:t>Une</a:t>
            </a:r>
            <a:r>
              <a:rPr lang="fr-FR" sz="2000" b="1" u="sng" dirty="0" smtClean="0">
                <a:solidFill>
                  <a:srgbClr val="C00000"/>
                </a:solidFill>
              </a:rPr>
              <a:t> </a:t>
            </a:r>
            <a:r>
              <a:rPr lang="fr-FR" sz="2000" b="1" u="sng" dirty="0">
                <a:solidFill>
                  <a:srgbClr val="C00000"/>
                </a:solidFill>
              </a:rPr>
              <a:t>agriculture duale </a:t>
            </a:r>
            <a:r>
              <a:rPr lang="fr-FR" sz="2000" dirty="0"/>
              <a:t>(agriculture d’exportation, achat de terres)</a:t>
            </a:r>
          </a:p>
          <a:p>
            <a:r>
              <a:rPr lang="fr-FR" sz="2000" dirty="0"/>
              <a:t>Des initiatives (mécanisation, la laiterie du berger).</a:t>
            </a:r>
          </a:p>
          <a:p>
            <a:r>
              <a:rPr lang="fr-FR" sz="2000" b="1" u="sng" dirty="0">
                <a:solidFill>
                  <a:srgbClr val="C00000"/>
                </a:solidFill>
              </a:rPr>
              <a:t>B-Une Afrique stratégique</a:t>
            </a:r>
            <a:r>
              <a:rPr lang="fr-FR" sz="2000" dirty="0">
                <a:solidFill>
                  <a:srgbClr val="C00000"/>
                </a:solidFill>
              </a:rPr>
              <a:t> </a:t>
            </a:r>
            <a:r>
              <a:rPr lang="fr-FR" sz="2000" dirty="0"/>
              <a:t>et utile: une richesse en ressources minières et en hydrocarbures. </a:t>
            </a:r>
          </a:p>
          <a:p>
            <a:r>
              <a:rPr lang="fr-FR" sz="3600" b="1" dirty="0" smtClean="0">
                <a:sym typeface="Webdings" panose="05030102010509060703" pitchFamily="18" charset="2"/>
              </a:rPr>
              <a:t></a:t>
            </a:r>
            <a:r>
              <a:rPr lang="fr-FR" sz="2800" b="1" dirty="0" smtClean="0">
                <a:solidFill>
                  <a:schemeClr val="accent6">
                    <a:lumMod val="50000"/>
                  </a:schemeClr>
                </a:solidFill>
                <a:effectLst>
                  <a:outerShdw blurRad="38100" dist="38100" dir="2700000" algn="tl">
                    <a:srgbClr val="000000">
                      <a:alpha val="43137"/>
                    </a:srgbClr>
                  </a:outerShdw>
                </a:effectLst>
              </a:rPr>
              <a:t>Zoom </a:t>
            </a:r>
            <a:r>
              <a:rPr lang="fr-FR" sz="2800" b="1" dirty="0">
                <a:solidFill>
                  <a:schemeClr val="accent6">
                    <a:lumMod val="50000"/>
                  </a:schemeClr>
                </a:solidFill>
                <a:effectLst>
                  <a:outerShdw blurRad="38100" dist="38100" dir="2700000" algn="tl">
                    <a:srgbClr val="000000">
                      <a:alpha val="43137"/>
                    </a:srgbClr>
                  </a:outerShdw>
                </a:effectLst>
              </a:rPr>
              <a:t>sur le cobalt en </a:t>
            </a:r>
            <a:r>
              <a:rPr lang="fr-FR" sz="2800" b="1" dirty="0" smtClean="0">
                <a:solidFill>
                  <a:schemeClr val="accent6">
                    <a:lumMod val="50000"/>
                  </a:schemeClr>
                </a:solidFill>
                <a:effectLst>
                  <a:outerShdw blurRad="38100" dist="38100" dir="2700000" algn="tl">
                    <a:srgbClr val="000000">
                      <a:alpha val="43137"/>
                    </a:srgbClr>
                  </a:outerShdw>
                </a:effectLst>
              </a:rPr>
              <a:t>RDC.</a:t>
            </a:r>
            <a:endParaRPr lang="fr-FR" sz="2800" dirty="0">
              <a:solidFill>
                <a:schemeClr val="accent6">
                  <a:lumMod val="50000"/>
                </a:schemeClr>
              </a:solidFill>
              <a:effectLst>
                <a:outerShdw blurRad="38100" dist="38100" dir="2700000" algn="tl">
                  <a:srgbClr val="000000">
                    <a:alpha val="43137"/>
                  </a:srgbClr>
                </a:outerShdw>
              </a:effectLst>
            </a:endParaRPr>
          </a:p>
          <a:p>
            <a:r>
              <a:rPr lang="fr-FR" sz="2000" b="1" dirty="0"/>
              <a:t> </a:t>
            </a:r>
            <a:endParaRPr lang="fr-FR" sz="2000" dirty="0"/>
          </a:p>
          <a:p>
            <a:r>
              <a:rPr lang="fr-FR" sz="2000" b="1" u="sng" dirty="0">
                <a:solidFill>
                  <a:schemeClr val="tx2">
                    <a:lumMod val="50000"/>
                  </a:schemeClr>
                </a:solidFill>
                <a:effectLst>
                  <a:outerShdw blurRad="38100" dist="38100" dir="2700000" algn="tl">
                    <a:srgbClr val="000000">
                      <a:alpha val="43137"/>
                    </a:srgbClr>
                  </a:outerShdw>
                </a:effectLst>
              </a:rPr>
              <a:t> </a:t>
            </a:r>
            <a:r>
              <a:rPr lang="fr-FR" sz="2000" b="1" u="sng" dirty="0" smtClean="0">
                <a:solidFill>
                  <a:schemeClr val="tx2">
                    <a:lumMod val="50000"/>
                  </a:schemeClr>
                </a:solidFill>
                <a:effectLst>
                  <a:outerShdw blurRad="38100" dist="38100" dir="2700000" algn="tl">
                    <a:srgbClr val="000000">
                      <a:alpha val="43137"/>
                    </a:srgbClr>
                  </a:outerShdw>
                </a:effectLst>
              </a:rPr>
              <a:t>III/ </a:t>
            </a:r>
            <a:r>
              <a:rPr lang="fr-FR" sz="2000" b="1" u="sng" dirty="0">
                <a:solidFill>
                  <a:schemeClr val="tx2">
                    <a:lumMod val="50000"/>
                  </a:schemeClr>
                </a:solidFill>
                <a:effectLst>
                  <a:outerShdw blurRad="38100" dist="38100" dir="2700000" algn="tl">
                    <a:srgbClr val="000000">
                      <a:alpha val="43137"/>
                    </a:srgbClr>
                  </a:outerShdw>
                </a:effectLst>
              </a:rPr>
              <a:t>Le réveil d’un continent</a:t>
            </a:r>
            <a:endParaRPr lang="fr-FR" sz="2000" dirty="0">
              <a:solidFill>
                <a:schemeClr val="tx2">
                  <a:lumMod val="50000"/>
                </a:schemeClr>
              </a:solidFill>
              <a:effectLst>
                <a:outerShdw blurRad="38100" dist="38100" dir="2700000" algn="tl">
                  <a:srgbClr val="000000">
                    <a:alpha val="43137"/>
                  </a:srgbClr>
                </a:outerShdw>
              </a:effectLst>
            </a:endParaRPr>
          </a:p>
          <a:p>
            <a:r>
              <a:rPr lang="fr-FR" sz="2000" b="1" dirty="0"/>
              <a:t> </a:t>
            </a:r>
            <a:r>
              <a:rPr lang="fr-FR" sz="2000" b="1" u="sng" dirty="0" err="1" smtClean="0">
                <a:solidFill>
                  <a:srgbClr val="C00000"/>
                </a:solidFill>
              </a:rPr>
              <a:t>A-Une</a:t>
            </a:r>
            <a:r>
              <a:rPr lang="fr-FR" sz="2000" b="1" u="sng" dirty="0" smtClean="0">
                <a:solidFill>
                  <a:srgbClr val="C00000"/>
                </a:solidFill>
              </a:rPr>
              <a:t> </a:t>
            </a:r>
            <a:r>
              <a:rPr lang="fr-FR" sz="2000" b="1" u="sng" dirty="0">
                <a:solidFill>
                  <a:srgbClr val="C00000"/>
                </a:solidFill>
              </a:rPr>
              <a:t>forte croissance économique</a:t>
            </a:r>
            <a:endParaRPr lang="fr-FR" sz="2000" dirty="0">
              <a:solidFill>
                <a:srgbClr val="C00000"/>
              </a:solidFill>
            </a:endParaRPr>
          </a:p>
          <a:p>
            <a:r>
              <a:rPr lang="fr-FR" sz="2000" b="1" u="sng" dirty="0" err="1">
                <a:solidFill>
                  <a:srgbClr val="C00000"/>
                </a:solidFill>
              </a:rPr>
              <a:t>B-La</a:t>
            </a:r>
            <a:r>
              <a:rPr lang="fr-FR" sz="2000" b="1" u="sng" dirty="0">
                <a:solidFill>
                  <a:srgbClr val="C00000"/>
                </a:solidFill>
              </a:rPr>
              <a:t> chine-Afrique: vers une nouvelle colonisation? </a:t>
            </a:r>
            <a:endParaRPr lang="fr-FR" sz="2000" dirty="0">
              <a:solidFill>
                <a:srgbClr val="C00000"/>
              </a:solidFill>
            </a:endParaRPr>
          </a:p>
          <a:p>
            <a:pPr>
              <a:spcAft>
                <a:spcPts val="0"/>
              </a:spcAft>
            </a:pPr>
            <a:endParaRPr lang="fr-FR" sz="1100" kern="1400" dirty="0" smtClean="0">
              <a:solidFill>
                <a:srgbClr val="000000"/>
              </a:solidFill>
              <a:effectLst/>
              <a:latin typeface="Times New Roman" panose="02020603050405020304" pitchFamily="18" charset="0"/>
              <a:ea typeface="Times New Roman" panose="02020603050405020304" pitchFamily="18" charset="0"/>
            </a:endParaRPr>
          </a:p>
          <a:p>
            <a:pPr>
              <a:spcAft>
                <a:spcPts val="0"/>
              </a:spcAft>
            </a:pPr>
            <a:endParaRPr lang="fr-FR" sz="1100" kern="1400" dirty="0">
              <a:solidFill>
                <a:srgbClr val="000000"/>
              </a:solidFill>
              <a:latin typeface="Times New Roman" panose="02020603050405020304" pitchFamily="18" charset="0"/>
              <a:ea typeface="Times New Roman" panose="02020603050405020304" pitchFamily="18" charset="0"/>
            </a:endParaRPr>
          </a:p>
          <a:p>
            <a:pPr>
              <a:spcAft>
                <a:spcPts val="0"/>
              </a:spcAft>
            </a:pPr>
            <a:endParaRPr lang="fr-FR" sz="1100" kern="1400" dirty="0" smtClean="0">
              <a:solidFill>
                <a:srgbClr val="000000"/>
              </a:solidFill>
              <a:effectLst/>
              <a:latin typeface="Times New Roman" panose="02020603050405020304" pitchFamily="18" charset="0"/>
              <a:ea typeface="Times New Roman" panose="02020603050405020304" pitchFamily="18" charset="0"/>
            </a:endParaRPr>
          </a:p>
          <a:p>
            <a:pPr>
              <a:spcAft>
                <a:spcPts val="0"/>
              </a:spcAft>
            </a:pPr>
            <a:endParaRPr lang="fr-FR" sz="1100" kern="1400" dirty="0">
              <a:solidFill>
                <a:srgbClr val="00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73968241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34009" y="444864"/>
            <a:ext cx="9303509" cy="1754326"/>
          </a:xfrm>
          <a:prstGeom prst="rect">
            <a:avLst/>
          </a:prstGeom>
        </p:spPr>
        <p:txBody>
          <a:bodyPr wrap="none">
            <a:spAutoFit/>
          </a:bodyPr>
          <a:lstStyle/>
          <a:p>
            <a:pPr>
              <a:spcAft>
                <a:spcPts val="0"/>
              </a:spcAft>
            </a:pPr>
            <a:r>
              <a:rPr lang="fr-FR" sz="5400" b="1" u="sng" kern="1400" dirty="0">
                <a:solidFill>
                  <a:schemeClr val="tx2">
                    <a:lumMod val="5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I/ De nombreux défis à relever </a:t>
            </a:r>
            <a:endParaRPr lang="fr-FR" sz="5400" b="1" u="sng" kern="1400" dirty="0" smtClean="0">
              <a:solidFill>
                <a:schemeClr val="tx2">
                  <a:lumMod val="5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p>
            <a:pPr>
              <a:spcAft>
                <a:spcPts val="0"/>
              </a:spcAft>
            </a:pPr>
            <a:r>
              <a:rPr lang="fr-FR" sz="5400" b="1" u="sng" kern="1400" dirty="0" smtClean="0">
                <a:solidFill>
                  <a:schemeClr val="tx2">
                    <a:lumMod val="5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et </a:t>
            </a:r>
            <a:r>
              <a:rPr lang="fr-FR" sz="5400" b="1" u="sng" kern="1400" dirty="0">
                <a:solidFill>
                  <a:schemeClr val="tx2">
                    <a:lumMod val="5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les leviers de la croissance </a:t>
            </a:r>
            <a:endParaRPr lang="fr-FR" sz="5400" kern="1400" dirty="0">
              <a:solidFill>
                <a:schemeClr val="tx2">
                  <a:lumMod val="5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pic>
        <p:nvPicPr>
          <p:cNvPr id="1026" name="Picture 2" descr="Résultat de recherche d'images pour &quot;défis png&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3230" y="2743200"/>
            <a:ext cx="4532654" cy="41148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ésultat de recherche d'images pour &quot;afrique png&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443" y="2869809"/>
            <a:ext cx="3988190" cy="39881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16924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endParaRPr lang="fr-F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l="13228" t="13228" r="14815" b="7407"/>
          <a:stretch>
            <a:fillRect/>
          </a:stretch>
        </p:blipFill>
        <p:spPr bwMode="auto">
          <a:xfrm>
            <a:off x="1464499" y="1738503"/>
            <a:ext cx="4530907" cy="39982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5" name="ZoneTexte 4"/>
          <p:cNvSpPr txBox="1"/>
          <p:nvPr/>
        </p:nvSpPr>
        <p:spPr>
          <a:xfrm>
            <a:off x="1436285" y="1280951"/>
            <a:ext cx="4559121" cy="369332"/>
          </a:xfrm>
          <a:prstGeom prst="rect">
            <a:avLst/>
          </a:prstGeom>
          <a:noFill/>
        </p:spPr>
        <p:txBody>
          <a:bodyPr wrap="square" rtlCol="0">
            <a:spAutoFit/>
          </a:bodyPr>
          <a:lstStyle/>
          <a:p>
            <a:r>
              <a:rPr lang="fr-FR" dirty="0" smtClean="0"/>
              <a:t>2,5 milliards d’habitants en 2050</a:t>
            </a:r>
            <a:endParaRPr lang="fr-FR" dirty="0"/>
          </a:p>
        </p:txBody>
      </p:sp>
      <p:sp>
        <p:nvSpPr>
          <p:cNvPr id="6" name="Rectangle 5"/>
          <p:cNvSpPr/>
          <p:nvPr/>
        </p:nvSpPr>
        <p:spPr>
          <a:xfrm>
            <a:off x="2835812" y="590510"/>
            <a:ext cx="6096000" cy="646331"/>
          </a:xfrm>
          <a:prstGeom prst="rect">
            <a:avLst/>
          </a:prstGeom>
        </p:spPr>
        <p:txBody>
          <a:bodyPr>
            <a:spAutoFit/>
          </a:bodyPr>
          <a:lstStyle/>
          <a:p>
            <a:pPr>
              <a:spcAft>
                <a:spcPts val="0"/>
              </a:spcAft>
            </a:pPr>
            <a:r>
              <a:rPr lang="fr-FR" b="1" u="sng" kern="1400" dirty="0" smtClean="0">
                <a:solidFill>
                  <a:schemeClr val="tx2">
                    <a:lumMod val="5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I/ De nombreux défis à relever et les leviers de la croissance </a:t>
            </a:r>
            <a:endParaRPr lang="fr-FR" kern="1400" dirty="0" smtClean="0">
              <a:solidFill>
                <a:schemeClr val="tx2">
                  <a:lumMod val="5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p>
            <a:pPr>
              <a:spcAft>
                <a:spcPts val="0"/>
              </a:spcAft>
            </a:pPr>
            <a:r>
              <a:rPr lang="fr-FR" b="1" u="sng" kern="1400" dirty="0" err="1" smtClean="0">
                <a:solidFill>
                  <a:srgbClr val="C00000"/>
                </a:solidFill>
                <a:effectLst/>
                <a:latin typeface="Times New Roman" panose="02020603050405020304" pitchFamily="18" charset="0"/>
                <a:ea typeface="Times New Roman" panose="02020603050405020304" pitchFamily="18" charset="0"/>
              </a:rPr>
              <a:t>A-Une</a:t>
            </a:r>
            <a:r>
              <a:rPr lang="fr-FR" b="1" u="sng" kern="1400" dirty="0" smtClean="0">
                <a:solidFill>
                  <a:srgbClr val="C00000"/>
                </a:solidFill>
                <a:effectLst/>
                <a:latin typeface="Times New Roman" panose="02020603050405020304" pitchFamily="18" charset="0"/>
                <a:ea typeface="Times New Roman" panose="02020603050405020304" pitchFamily="18" charset="0"/>
              </a:rPr>
              <a:t>  démographie galopante et les problèmes engendrés </a:t>
            </a:r>
            <a:endParaRPr lang="fr-FR" kern="1400" dirty="0" smtClean="0">
              <a:solidFill>
                <a:srgbClr val="C00000"/>
              </a:solidFill>
              <a:effectLst/>
              <a:latin typeface="Times New Roman" panose="02020603050405020304" pitchFamily="18" charset="0"/>
              <a:ea typeface="Times New Roman" panose="02020603050405020304" pitchFamily="18" charset="0"/>
            </a:endParaRPr>
          </a:p>
        </p:txBody>
      </p:sp>
      <p:pic>
        <p:nvPicPr>
          <p:cNvPr id="12291" name="Picture 3" descr="croissance_urbaine_africaine_0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650283"/>
            <a:ext cx="4335887" cy="4070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29727784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l="11905" t="29718" r="38359" b="26631"/>
          <a:stretch>
            <a:fillRect/>
          </a:stretch>
        </p:blipFill>
        <p:spPr bwMode="auto">
          <a:xfrm>
            <a:off x="3899191" y="-39431"/>
            <a:ext cx="3535071" cy="24802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5" name="Text Box 3"/>
          <p:cNvSpPr txBox="1">
            <a:spLocks noChangeArrowheads="1"/>
          </p:cNvSpPr>
          <p:nvPr/>
        </p:nvSpPr>
        <p:spPr bwMode="auto">
          <a:xfrm>
            <a:off x="-105608" y="127543"/>
            <a:ext cx="2562896" cy="5679583"/>
          </a:xfrm>
          <a:prstGeom prst="rect">
            <a:avLst/>
          </a:prstGeom>
          <a:solidFill>
            <a:schemeClr val="bg1"/>
          </a:solidFill>
          <a:ln>
            <a:noFill/>
          </a:ln>
          <a:effec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1400"/>
              </a:spcAft>
              <a:buClrTx/>
              <a:buSzTx/>
              <a:buFontTx/>
              <a:buNone/>
              <a:tabLst/>
            </a:pPr>
            <a:r>
              <a:rPr kumimoji="0" lang="fr-FR" altLang="fr-FR" sz="1300" b="1" i="0" u="sng" strike="noStrike" cap="none" normalizeH="0" baseline="0" dirty="0" smtClean="0">
                <a:ln>
                  <a:noFill/>
                </a:ln>
                <a:solidFill>
                  <a:schemeClr val="accent6">
                    <a:lumMod val="50000"/>
                  </a:schemeClr>
                </a:solidFill>
                <a:effectLst/>
                <a:latin typeface="Times New Roman" panose="02020603050405020304" pitchFamily="18" charset="0"/>
              </a:rPr>
              <a:t>Des répercussions sur le taux de pauvreté et la santé des femmes</a:t>
            </a:r>
          </a:p>
          <a:p>
            <a:pPr marL="0" marR="0" lvl="0" indent="0" algn="just" defTabSz="914400" rtl="0" eaLnBrk="0" fontAlgn="base" latinLnBrk="0" hangingPunct="0">
              <a:lnSpc>
                <a:spcPct val="100000"/>
              </a:lnSpc>
              <a:spcBef>
                <a:spcPct val="0"/>
              </a:spcBef>
              <a:spcAft>
                <a:spcPts val="1400"/>
              </a:spcAft>
              <a:buClrTx/>
              <a:buSzTx/>
              <a:buFontTx/>
              <a:buNone/>
              <a:tabLst/>
            </a:pPr>
            <a:r>
              <a:rPr kumimoji="0" lang="fr-FR" altLang="fr-FR" sz="1200" b="0" i="0" u="none" strike="noStrike" cap="none" normalizeH="0" baseline="0" dirty="0" smtClean="0">
                <a:ln>
                  <a:noFill/>
                </a:ln>
                <a:solidFill>
                  <a:schemeClr val="accent6">
                    <a:lumMod val="50000"/>
                  </a:schemeClr>
                </a:solidFill>
                <a:effectLst/>
                <a:latin typeface="Times New Roman" panose="02020603050405020304" pitchFamily="18" charset="0"/>
              </a:rPr>
              <a:t>L’accès des filles à l’éducation est un levier clé pour lutter contre la pauvreté, souligne le rapport. Plusieurs études ont en effet montré les répercussions positives de l’alphabétisation féminine sur le taux de pauvreté, la santé, la mortalité infantile ou encore les mariages précoces. Plus le niveau d’instruction d’une jeune femme est élevé, moins elle risque de se marier ou d’avoir des enfants très jeune. Un phénomène qui affecte particulièrement les pays du classement réalisé par ONE: plus de la moitié des filles vivant dans ces 10 pays se marie avant ses 18 ans, selon l’Unicef. En Ethiopie, près d’une sur 5 se marie avant l’âge de 15 ans. Un enseignement primaire et secondaire de qualité pour les filles participe au développement de l’économie locale et mondiale, insiste l’ONG, qui estime qu’à l’échelle mondiale, la réduction des inégalités filles-garçons en matière d’accès à l’éducation pourrait rapporter entre 112 et 152 milliards de dollars (entre 95 et 129 milliards d’euros) chaque année aux pays en développement.</a:t>
            </a:r>
            <a:endParaRPr kumimoji="0" lang="fr-FR" altLang="fr-FR" sz="1000" b="0" i="0" u="none" strike="noStrike" cap="none" normalizeH="0" baseline="0" dirty="0" smtClean="0">
              <a:ln>
                <a:noFill/>
              </a:ln>
              <a:solidFill>
                <a:schemeClr val="accent6">
                  <a:lumMod val="50000"/>
                </a:schemeClr>
              </a:solidFill>
              <a:effectLst/>
              <a:latin typeface="Times New Roman" panose="02020603050405020304" pitchFamily="18" charset="0"/>
            </a:endParaRPr>
          </a:p>
          <a:p>
            <a:pPr marL="0" marR="0" lvl="0" indent="0" algn="l" defTabSz="914400" rtl="0" eaLnBrk="0" fontAlgn="base" latinLnBrk="0" hangingPunct="0">
              <a:lnSpc>
                <a:spcPct val="100000"/>
              </a:lnSpc>
              <a:spcBef>
                <a:spcPct val="0"/>
              </a:spcBef>
              <a:spcAft>
                <a:spcPts val="1400"/>
              </a:spcAft>
              <a:buClrTx/>
              <a:buSzTx/>
              <a:buFontTx/>
              <a:buNone/>
              <a:tabLst/>
            </a:pPr>
            <a:r>
              <a:rPr kumimoji="0" lang="fr-FR" altLang="fr-FR" sz="1000" b="0" i="0" u="none" strike="noStrike" cap="none" normalizeH="0" baseline="0" dirty="0" smtClean="0">
                <a:ln>
                  <a:noFill/>
                </a:ln>
                <a:solidFill>
                  <a:schemeClr val="accent6">
                    <a:lumMod val="50000"/>
                  </a:schemeClr>
                </a:solidFill>
                <a:effectLst/>
                <a:latin typeface="Times New Roman" panose="02020603050405020304" pitchFamily="18" charset="0"/>
              </a:rPr>
              <a:t>https://www.liberation.fr/planete/2017/10/10/scolarisation-des-filles-les-pays-ou-il-fait-moins-bon-etre-ecoliere_1601895</a:t>
            </a:r>
            <a:endParaRPr kumimoji="0" lang="fr-FR" altLang="fr-FR" sz="1800" b="0" i="0" u="none" strike="noStrike" cap="none" normalizeH="0" baseline="0" dirty="0" smtClean="0">
              <a:ln>
                <a:noFill/>
              </a:ln>
              <a:solidFill>
                <a:schemeClr val="accent6">
                  <a:lumMod val="50000"/>
                </a:schemeClr>
              </a:solidFill>
              <a:effectLst/>
              <a:latin typeface="Arial" panose="020B0604020202020204" pitchFamily="34" charset="0"/>
            </a:endParaRPr>
          </a:p>
        </p:txBody>
      </p:sp>
      <p:pic>
        <p:nvPicPr>
          <p:cNvPr id="13316" name="Picture 4"/>
          <p:cNvPicPr>
            <a:picLocks noChangeAspect="1" noChangeArrowheads="1"/>
          </p:cNvPicPr>
          <p:nvPr/>
        </p:nvPicPr>
        <p:blipFill>
          <a:blip r:embed="rId3">
            <a:extLst>
              <a:ext uri="{28A0092B-C50C-407E-A947-70E740481C1C}">
                <a14:useLocalDpi xmlns:a14="http://schemas.microsoft.com/office/drawing/2010/main" val="0"/>
              </a:ext>
            </a:extLst>
          </a:blip>
          <a:srcRect l="26456" t="35715" r="25926" b="32539"/>
          <a:stretch>
            <a:fillRect/>
          </a:stretch>
        </p:blipFill>
        <p:spPr bwMode="auto">
          <a:xfrm>
            <a:off x="8079757" y="155326"/>
            <a:ext cx="3919538" cy="2090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3317" name="Picture 5"/>
          <p:cNvPicPr>
            <a:picLocks noChangeAspect="1" noChangeArrowheads="1"/>
          </p:cNvPicPr>
          <p:nvPr/>
        </p:nvPicPr>
        <p:blipFill>
          <a:blip r:embed="rId4">
            <a:extLst>
              <a:ext uri="{28A0092B-C50C-407E-A947-70E740481C1C}">
                <a14:useLocalDpi xmlns:a14="http://schemas.microsoft.com/office/drawing/2010/main" val="0"/>
              </a:ext>
            </a:extLst>
          </a:blip>
          <a:srcRect l="29366" t="39153" r="30423" b="34392"/>
          <a:stretch>
            <a:fillRect/>
          </a:stretch>
        </p:blipFill>
        <p:spPr bwMode="auto">
          <a:xfrm>
            <a:off x="3926502" y="4536979"/>
            <a:ext cx="4407683" cy="23210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6" name="Rectangle 5"/>
          <p:cNvSpPr/>
          <p:nvPr/>
        </p:nvSpPr>
        <p:spPr>
          <a:xfrm>
            <a:off x="2561053" y="2828802"/>
            <a:ext cx="5909054" cy="923330"/>
          </a:xfrm>
          <a:prstGeom prst="rect">
            <a:avLst/>
          </a:prstGeom>
          <a:noFill/>
        </p:spPr>
        <p:txBody>
          <a:bodyPr wrap="none" lIns="91440" tIns="45720" rIns="91440" bIns="45720">
            <a:spAutoFit/>
          </a:bodyPr>
          <a:lstStyle/>
          <a:p>
            <a:pPr algn="ctr"/>
            <a:r>
              <a:rPr lang="fr-FR" sz="5400" b="0" cap="none" spc="0" dirty="0" smtClean="0">
                <a:ln w="0"/>
                <a:solidFill>
                  <a:schemeClr val="tx1"/>
                </a:solidFill>
                <a:effectLst>
                  <a:outerShdw blurRad="38100" dist="19050" dir="2700000" algn="tl" rotWithShape="0">
                    <a:schemeClr val="dk1">
                      <a:alpha val="40000"/>
                    </a:schemeClr>
                  </a:outerShdw>
                </a:effectLst>
              </a:rPr>
              <a:t>LES CONSEQUENCES</a:t>
            </a:r>
            <a:endParaRPr lang="fr-FR" sz="5400" b="0" cap="none" spc="0" dirty="0">
              <a:ln w="0"/>
              <a:solidFill>
                <a:schemeClr val="tx1"/>
              </a:solidFill>
              <a:effectLst>
                <a:outerShdw blurRad="38100" dist="19050" dir="2700000" algn="tl" rotWithShape="0">
                  <a:schemeClr val="dk1">
                    <a:alpha val="40000"/>
                  </a:schemeClr>
                </a:outerShdw>
              </a:effectLst>
            </a:endParaRPr>
          </a:p>
        </p:txBody>
      </p:sp>
      <p:cxnSp>
        <p:nvCxnSpPr>
          <p:cNvPr id="8" name="Connecteur droit avec flèche 7"/>
          <p:cNvCxnSpPr>
            <a:stCxn id="6" idx="0"/>
          </p:cNvCxnSpPr>
          <p:nvPr/>
        </p:nvCxnSpPr>
        <p:spPr>
          <a:xfrm flipV="1">
            <a:off x="5515580" y="2440821"/>
            <a:ext cx="0" cy="38798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0" name="Connecteur droit avec flèche 9"/>
          <p:cNvCxnSpPr>
            <a:stCxn id="6" idx="2"/>
          </p:cNvCxnSpPr>
          <p:nvPr/>
        </p:nvCxnSpPr>
        <p:spPr>
          <a:xfrm>
            <a:off x="5515580" y="3752132"/>
            <a:ext cx="0" cy="78484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p:cNvCxnSpPr/>
          <p:nvPr/>
        </p:nvCxnSpPr>
        <p:spPr>
          <a:xfrm flipH="1" flipV="1">
            <a:off x="2561053" y="1825625"/>
            <a:ext cx="2294282" cy="114170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4" name="Connecteur droit avec flèche 13"/>
          <p:cNvCxnSpPr/>
          <p:nvPr/>
        </p:nvCxnSpPr>
        <p:spPr>
          <a:xfrm flipV="1">
            <a:off x="6096000" y="2246064"/>
            <a:ext cx="1824507" cy="72127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5" name="ZoneTexte 14"/>
          <p:cNvSpPr txBox="1"/>
          <p:nvPr/>
        </p:nvSpPr>
        <p:spPr>
          <a:xfrm>
            <a:off x="8804907" y="2541516"/>
            <a:ext cx="2807594" cy="3785652"/>
          </a:xfrm>
          <a:prstGeom prst="rect">
            <a:avLst/>
          </a:prstGeom>
          <a:noFill/>
        </p:spPr>
        <p:txBody>
          <a:bodyPr wrap="square" rtlCol="0">
            <a:spAutoFit/>
          </a:bodyPr>
          <a:lstStyle/>
          <a:p>
            <a:r>
              <a:rPr lang="fr-FR" sz="2800" b="1" dirty="0" smtClean="0">
                <a:solidFill>
                  <a:srgbClr val="C00000"/>
                </a:solidFill>
                <a:effectLst>
                  <a:outerShdw blurRad="38100" dist="38100" dir="2700000" algn="tl">
                    <a:srgbClr val="000000">
                      <a:alpha val="43137"/>
                    </a:srgbClr>
                  </a:outerShdw>
                </a:effectLst>
              </a:rPr>
              <a:t>-Le chômage et les emplois précaires</a:t>
            </a:r>
          </a:p>
          <a:p>
            <a:r>
              <a:rPr lang="fr-FR" sz="2800" b="1" dirty="0" smtClean="0">
                <a:solidFill>
                  <a:srgbClr val="C00000"/>
                </a:solidFill>
                <a:effectLst>
                  <a:outerShdw blurRad="38100" dist="38100" dir="2700000" algn="tl">
                    <a:srgbClr val="000000">
                      <a:alpha val="43137"/>
                    </a:srgbClr>
                  </a:outerShdw>
                </a:effectLst>
              </a:rPr>
              <a:t>-La sous-nutrition chronique</a:t>
            </a:r>
          </a:p>
          <a:p>
            <a:r>
              <a:rPr lang="fr-FR" sz="2800" b="1" dirty="0" smtClean="0">
                <a:solidFill>
                  <a:srgbClr val="C00000"/>
                </a:solidFill>
                <a:effectLst>
                  <a:outerShdw blurRad="38100" dist="38100" dir="2700000" algn="tl">
                    <a:srgbClr val="000000">
                      <a:alpha val="43137"/>
                    </a:srgbClr>
                  </a:outerShdw>
                </a:effectLst>
              </a:rPr>
              <a:t>-L’éducation notamment des filles</a:t>
            </a:r>
          </a:p>
          <a:p>
            <a:endParaRPr lang="fr-FR" sz="1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42419122"/>
      </p:ext>
    </p:extLst>
  </p:cSld>
  <p:clrMapOvr>
    <a:masterClrMapping/>
  </p:clrMapOvr>
</p:sld>
</file>

<file path=ppt/theme/theme1.xml><?xml version="1.0" encoding="utf-8"?>
<a:theme xmlns:a="http://schemas.openxmlformats.org/drawingml/2006/main" name="Brin">
  <a:themeElements>
    <a:clrScheme name="Brin">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Brin">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rin">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docProps/app.xml><?xml version="1.0" encoding="utf-8"?>
<Properties xmlns="http://schemas.openxmlformats.org/officeDocument/2006/extended-properties" xmlns:vt="http://schemas.openxmlformats.org/officeDocument/2006/docPropsVTypes">
  <Template>TM02892315[[fn=Brin]]</Template>
  <TotalTime>242</TotalTime>
  <Words>1376</Words>
  <Application>Microsoft Office PowerPoint</Application>
  <PresentationFormat>Grand écran</PresentationFormat>
  <Paragraphs>178</Paragraphs>
  <Slides>39</Slides>
  <Notes>0</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39</vt:i4>
      </vt:variant>
    </vt:vector>
  </HeadingPairs>
  <TitlesOfParts>
    <vt:vector size="48" baseType="lpstr">
      <vt:lpstr>Arial</vt:lpstr>
      <vt:lpstr>Arial Black</vt:lpstr>
      <vt:lpstr>Century Gothic</vt:lpstr>
      <vt:lpstr>Retina</vt:lpstr>
      <vt:lpstr>Times New Roman</vt:lpstr>
      <vt:lpstr>Webdings</vt:lpstr>
      <vt:lpstr>Wingdings 2</vt:lpstr>
      <vt:lpstr>Wingdings 3</vt:lpstr>
      <vt:lpstr>Brin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HP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Laurent</dc:creator>
  <cp:lastModifiedBy>Laurent</cp:lastModifiedBy>
  <cp:revision>39</cp:revision>
  <dcterms:created xsi:type="dcterms:W3CDTF">2020-02-14T14:17:09Z</dcterms:created>
  <dcterms:modified xsi:type="dcterms:W3CDTF">2020-05-28T12:06:48Z</dcterms:modified>
</cp:coreProperties>
</file>