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rgbClr val="0D2D46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rgbClr val="0D2D46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206483" y="2962655"/>
            <a:ext cx="2982595" cy="3209290"/>
          </a:xfrm>
          <a:custGeom>
            <a:avLst/>
            <a:gdLst/>
            <a:ahLst/>
            <a:cxnLst/>
            <a:rect l="l" t="t" r="r" b="b"/>
            <a:pathLst>
              <a:path w="2982595" h="3209290">
                <a:moveTo>
                  <a:pt x="2982468" y="0"/>
                </a:moveTo>
                <a:lnTo>
                  <a:pt x="2069592" y="912749"/>
                </a:lnTo>
              </a:path>
              <a:path w="2982595" h="3209290">
                <a:moveTo>
                  <a:pt x="2981833" y="227076"/>
                </a:moveTo>
                <a:lnTo>
                  <a:pt x="0" y="3208934"/>
                </a:lnTo>
              </a:path>
              <a:path w="2982595" h="3209290">
                <a:moveTo>
                  <a:pt x="2981579" y="323088"/>
                </a:moveTo>
                <a:lnTo>
                  <a:pt x="1085088" y="2219579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443209" y="3132582"/>
            <a:ext cx="1747520" cy="1821814"/>
          </a:xfrm>
          <a:custGeom>
            <a:avLst/>
            <a:gdLst/>
            <a:ahLst/>
            <a:cxnLst/>
            <a:rect l="l" t="t" r="r" b="b"/>
            <a:pathLst>
              <a:path w="1747520" h="1821814">
                <a:moveTo>
                  <a:pt x="1745742" y="0"/>
                </a:moveTo>
                <a:lnTo>
                  <a:pt x="0" y="1745741"/>
                </a:lnTo>
              </a:path>
              <a:path w="1747520" h="1821814">
                <a:moveTo>
                  <a:pt x="1747012" y="551687"/>
                </a:moveTo>
                <a:lnTo>
                  <a:pt x="477012" y="1821687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59708" y="38100"/>
            <a:ext cx="8432291" cy="655015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23716" y="102107"/>
            <a:ext cx="8295132" cy="6371844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3804666" y="83057"/>
            <a:ext cx="8333740" cy="6410325"/>
          </a:xfrm>
          <a:custGeom>
            <a:avLst/>
            <a:gdLst/>
            <a:ahLst/>
            <a:cxnLst/>
            <a:rect l="l" t="t" r="r" b="b"/>
            <a:pathLst>
              <a:path w="8333740" h="6410325">
                <a:moveTo>
                  <a:pt x="0" y="6409944"/>
                </a:moveTo>
                <a:lnTo>
                  <a:pt x="8333232" y="6409944"/>
                </a:lnTo>
                <a:lnTo>
                  <a:pt x="8333232" y="0"/>
                </a:lnTo>
                <a:lnTo>
                  <a:pt x="0" y="0"/>
                </a:lnTo>
                <a:lnTo>
                  <a:pt x="0" y="640994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rgbClr val="0D2D46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206483" y="2962655"/>
            <a:ext cx="2982595" cy="3209290"/>
          </a:xfrm>
          <a:custGeom>
            <a:avLst/>
            <a:gdLst/>
            <a:ahLst/>
            <a:cxnLst/>
            <a:rect l="l" t="t" r="r" b="b"/>
            <a:pathLst>
              <a:path w="2982595" h="3209290">
                <a:moveTo>
                  <a:pt x="2982468" y="0"/>
                </a:moveTo>
                <a:lnTo>
                  <a:pt x="2069592" y="912749"/>
                </a:lnTo>
              </a:path>
              <a:path w="2982595" h="3209290">
                <a:moveTo>
                  <a:pt x="2981833" y="227076"/>
                </a:moveTo>
                <a:lnTo>
                  <a:pt x="0" y="3208934"/>
                </a:lnTo>
              </a:path>
              <a:path w="2982595" h="3209290">
                <a:moveTo>
                  <a:pt x="2981579" y="323088"/>
                </a:moveTo>
                <a:lnTo>
                  <a:pt x="1085088" y="2219579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443209" y="3132582"/>
            <a:ext cx="1747520" cy="1821814"/>
          </a:xfrm>
          <a:custGeom>
            <a:avLst/>
            <a:gdLst/>
            <a:ahLst/>
            <a:cxnLst/>
            <a:rect l="l" t="t" r="r" b="b"/>
            <a:pathLst>
              <a:path w="1747520" h="1821814">
                <a:moveTo>
                  <a:pt x="1745742" y="0"/>
                </a:moveTo>
                <a:lnTo>
                  <a:pt x="0" y="1745741"/>
                </a:lnTo>
              </a:path>
              <a:path w="1747520" h="1821814">
                <a:moveTo>
                  <a:pt x="1747012" y="551687"/>
                </a:moveTo>
                <a:lnTo>
                  <a:pt x="477012" y="1821687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3854" y="2370581"/>
            <a:ext cx="638429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heavy">
                <a:solidFill>
                  <a:srgbClr val="0D2D46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3722" y="2197989"/>
            <a:ext cx="10944555" cy="3302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hyperlink" Target="https://eduscol.education.fr/1543/les-valeurs-republicaines-l-ecol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e-publique.fr/" TargetMode="External"/><Relationship Id="rId2" Type="http://schemas.openxmlformats.org/officeDocument/2006/relationships/hyperlink" Target="https://www.lumni.fr/video/bienvenue-a-l-assemblee-nationale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vie-publique.fr/fiches/24076-quest-ce-quune-associat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alis.fr/encyclopedie/partis-politiques-theorie/1-definition/" TargetMode="External"/><Relationship Id="rId2" Type="http://schemas.openxmlformats.org/officeDocument/2006/relationships/hyperlink" Target="https://www.lumni.fr/article/qu-est-ce-que-c-est-exactement-un-parti-politique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vie-publique.fr/fiches/24000-quel-est-le-role-des-partis-politique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contenu/menu/droit-national-en-vigueur/constitution/declaration-des-droits-de-l-homme-et-du-citoyen-de-1789" TargetMode="External"/><Relationship Id="rId2" Type="http://schemas.openxmlformats.org/officeDocument/2006/relationships/hyperlink" Target="https://www.reseau-canope.fr/fileadmin/user_upload/Projets/Je_dessine/pdf/Jedessine_LiberteExpression.pdf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hyperlink" Target="https://view.genial.ly/5fef86aa485b460cf9c74949/presentation-emc-classe-terminal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ledrenche.ouest-france.fr/faut-il-autoriser-la-pma-pour-toutes/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ance24.com/fr/tag/pma/" TargetMode="External"/><Relationship Id="rId4" Type="http://schemas.openxmlformats.org/officeDocument/2006/relationships/hyperlink" Target="https://www.france24.com/fr/tag/bio%C3%A9thique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seignement-moral-civique-pedagogie.web.ac-grenoble.fr/content/lengagement-remarques-autour-de-la-notion-partir-dune-breve-histoire-du-mot" TargetMode="External"/><Relationship Id="rId2" Type="http://schemas.openxmlformats.org/officeDocument/2006/relationships/hyperlink" Target="https://enseignement-moral-civique-pedagogie.web.ac-grenoble.fr/content/les-competences-travaillees-pour-lemc-en-scolarite-obligatoi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irn.info/revue-sens-dessous-2006-1-page-77.htm" TargetMode="External"/><Relationship Id="rId5" Type="http://schemas.openxmlformats.org/officeDocument/2006/relationships/hyperlink" Target="https://www.cairn.info/revue-sens-dessous-2006-1-page-51.htm" TargetMode="External"/><Relationship Id="rId4" Type="http://schemas.openxmlformats.org/officeDocument/2006/relationships/hyperlink" Target="https://enseignement-moral-civique-pedagogie.web.ac-grenoble.fr/sites/enseignement-moral-civique-pedagogie.web.ac-grenoble.fr/files/fiche_peut-on_ne_pas_etre_engage_2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3738" y="289051"/>
            <a:ext cx="707707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EMC</a:t>
            </a:r>
            <a:r>
              <a:rPr sz="3200" u="none" dirty="0">
                <a:solidFill>
                  <a:srgbClr val="000000"/>
                </a:solidFill>
              </a:rPr>
              <a:t> :Espace public, </a:t>
            </a:r>
            <a:r>
              <a:rPr sz="3200" u="none" spc="-5" dirty="0">
                <a:solidFill>
                  <a:srgbClr val="000000"/>
                </a:solidFill>
              </a:rPr>
              <a:t>engagement et </a:t>
            </a:r>
            <a:r>
              <a:rPr sz="3200" u="none" spc="-1375" dirty="0">
                <a:solidFill>
                  <a:srgbClr val="000000"/>
                </a:solidFill>
              </a:rPr>
              <a:t> </a:t>
            </a:r>
            <a:r>
              <a:rPr sz="3200" u="none" dirty="0">
                <a:solidFill>
                  <a:srgbClr val="000000"/>
                </a:solidFill>
              </a:rPr>
              <a:t>culture</a:t>
            </a:r>
            <a:r>
              <a:rPr sz="3200" u="none" spc="-15" dirty="0">
                <a:solidFill>
                  <a:srgbClr val="000000"/>
                </a:solidFill>
              </a:rPr>
              <a:t> </a:t>
            </a:r>
            <a:r>
              <a:rPr sz="3200" u="none" spc="-5" dirty="0">
                <a:solidFill>
                  <a:srgbClr val="000000"/>
                </a:solidFill>
              </a:rPr>
              <a:t>du débat</a:t>
            </a:r>
            <a:r>
              <a:rPr sz="3200" u="none" dirty="0">
                <a:solidFill>
                  <a:srgbClr val="000000"/>
                </a:solidFill>
              </a:rPr>
              <a:t> </a:t>
            </a:r>
            <a:r>
              <a:rPr sz="3200" u="none" spc="-5" dirty="0">
                <a:solidFill>
                  <a:srgbClr val="000000"/>
                </a:solidFill>
              </a:rPr>
              <a:t>démocratique</a:t>
            </a:r>
            <a:r>
              <a:rPr b="0" u="none" spc="-5" dirty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5767" y="4641596"/>
            <a:ext cx="757237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Thème annuel</a:t>
            </a:r>
            <a:r>
              <a:rPr sz="2800" b="1" spc="-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: </a:t>
            </a:r>
            <a:r>
              <a:rPr sz="3200" spc="-5" dirty="0">
                <a:latin typeface="Comic Sans MS"/>
                <a:cs typeface="Comic Sans MS"/>
              </a:rPr>
              <a:t>S’engager </a:t>
            </a:r>
            <a:r>
              <a:rPr sz="3200" dirty="0">
                <a:latin typeface="Comic Sans MS"/>
                <a:cs typeface="Comic Sans MS"/>
              </a:rPr>
              <a:t>et </a:t>
            </a:r>
            <a:r>
              <a:rPr sz="3200" spc="-5" dirty="0">
                <a:latin typeface="Comic Sans MS"/>
                <a:cs typeface="Comic Sans MS"/>
              </a:rPr>
              <a:t>débattre </a:t>
            </a:r>
            <a:r>
              <a:rPr sz="3200" dirty="0">
                <a:latin typeface="Comic Sans MS"/>
                <a:cs typeface="Comic Sans MS"/>
              </a:rPr>
              <a:t>en </a:t>
            </a:r>
            <a:r>
              <a:rPr sz="3200" spc="-944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démocratie </a:t>
            </a:r>
            <a:r>
              <a:rPr sz="3200" dirty="0">
                <a:latin typeface="Comic Sans MS"/>
                <a:cs typeface="Comic Sans MS"/>
              </a:rPr>
              <a:t>autour</a:t>
            </a:r>
            <a:r>
              <a:rPr sz="3200" spc="-5" dirty="0">
                <a:latin typeface="Comic Sans MS"/>
                <a:cs typeface="Comic Sans MS"/>
              </a:rPr>
              <a:t> </a:t>
            </a:r>
            <a:r>
              <a:rPr sz="3200" spc="5" dirty="0">
                <a:latin typeface="Comic Sans MS"/>
                <a:cs typeface="Comic Sans MS"/>
              </a:rPr>
              <a:t>des</a:t>
            </a:r>
            <a:r>
              <a:rPr sz="3200" spc="-5" dirty="0">
                <a:latin typeface="Comic Sans MS"/>
                <a:cs typeface="Comic Sans MS"/>
              </a:rPr>
              <a:t> défis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de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société</a:t>
            </a: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93591" y="1743455"/>
            <a:ext cx="4316095" cy="2546985"/>
            <a:chOff x="3593591" y="1743455"/>
            <a:chExt cx="4316095" cy="25469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3591" y="1743455"/>
              <a:ext cx="4315968" cy="25466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599" y="1807463"/>
              <a:ext cx="4137659" cy="236829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38549" y="1788413"/>
              <a:ext cx="4175760" cy="2406650"/>
            </a:xfrm>
            <a:custGeom>
              <a:avLst/>
              <a:gdLst/>
              <a:ahLst/>
              <a:cxnLst/>
              <a:rect l="l" t="t" r="r" b="b"/>
              <a:pathLst>
                <a:path w="4175759" h="2406650">
                  <a:moveTo>
                    <a:pt x="0" y="2406395"/>
                  </a:moveTo>
                  <a:lnTo>
                    <a:pt x="4175759" y="2406395"/>
                  </a:lnTo>
                  <a:lnTo>
                    <a:pt x="4175759" y="0"/>
                  </a:lnTo>
                  <a:lnTo>
                    <a:pt x="0" y="0"/>
                  </a:lnTo>
                  <a:lnTo>
                    <a:pt x="0" y="240639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5843" y="330708"/>
            <a:ext cx="4779645" cy="4791710"/>
            <a:chOff x="275843" y="330708"/>
            <a:chExt cx="4779645" cy="4791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843" y="330708"/>
              <a:ext cx="4779263" cy="47914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851" y="394716"/>
              <a:ext cx="4600956" cy="461314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923788" y="330708"/>
            <a:ext cx="4910455" cy="5590540"/>
            <a:chOff x="5923788" y="330708"/>
            <a:chExt cx="4910455" cy="559054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3788" y="330708"/>
              <a:ext cx="4360164" cy="55900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7796" y="394716"/>
              <a:ext cx="4181855" cy="541172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968746" y="375666"/>
              <a:ext cx="4220210" cy="5450205"/>
            </a:xfrm>
            <a:custGeom>
              <a:avLst/>
              <a:gdLst/>
              <a:ahLst/>
              <a:cxnLst/>
              <a:rect l="l" t="t" r="r" b="b"/>
              <a:pathLst>
                <a:path w="4220209" h="5450205">
                  <a:moveTo>
                    <a:pt x="0" y="5449824"/>
                  </a:moveTo>
                  <a:lnTo>
                    <a:pt x="4219956" y="5449824"/>
                  </a:lnTo>
                  <a:lnTo>
                    <a:pt x="4219956" y="0"/>
                  </a:lnTo>
                  <a:lnTo>
                    <a:pt x="0" y="0"/>
                  </a:lnTo>
                  <a:lnTo>
                    <a:pt x="0" y="544982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56142" y="3961637"/>
              <a:ext cx="1321435" cy="1892935"/>
            </a:xfrm>
            <a:custGeom>
              <a:avLst/>
              <a:gdLst/>
              <a:ahLst/>
              <a:cxnLst/>
              <a:rect l="l" t="t" r="r" b="b"/>
              <a:pathLst>
                <a:path w="1321434" h="1892935">
                  <a:moveTo>
                    <a:pt x="0" y="220218"/>
                  </a:moveTo>
                  <a:lnTo>
                    <a:pt x="4472" y="175824"/>
                  </a:lnTo>
                  <a:lnTo>
                    <a:pt x="17299" y="134481"/>
                  </a:lnTo>
                  <a:lnTo>
                    <a:pt x="37598" y="97073"/>
                  </a:lnTo>
                  <a:lnTo>
                    <a:pt x="64484" y="64484"/>
                  </a:lnTo>
                  <a:lnTo>
                    <a:pt x="97073" y="37598"/>
                  </a:lnTo>
                  <a:lnTo>
                    <a:pt x="134481" y="17299"/>
                  </a:lnTo>
                  <a:lnTo>
                    <a:pt x="175824" y="4472"/>
                  </a:lnTo>
                  <a:lnTo>
                    <a:pt x="220217" y="0"/>
                  </a:lnTo>
                  <a:lnTo>
                    <a:pt x="1101089" y="0"/>
                  </a:lnTo>
                  <a:lnTo>
                    <a:pt x="1145483" y="4472"/>
                  </a:lnTo>
                  <a:lnTo>
                    <a:pt x="1186826" y="17299"/>
                  </a:lnTo>
                  <a:lnTo>
                    <a:pt x="1224234" y="37598"/>
                  </a:lnTo>
                  <a:lnTo>
                    <a:pt x="1256823" y="64484"/>
                  </a:lnTo>
                  <a:lnTo>
                    <a:pt x="1283709" y="97073"/>
                  </a:lnTo>
                  <a:lnTo>
                    <a:pt x="1304008" y="134481"/>
                  </a:lnTo>
                  <a:lnTo>
                    <a:pt x="1316835" y="175824"/>
                  </a:lnTo>
                  <a:lnTo>
                    <a:pt x="1321307" y="220218"/>
                  </a:lnTo>
                  <a:lnTo>
                    <a:pt x="1321307" y="1672589"/>
                  </a:lnTo>
                  <a:lnTo>
                    <a:pt x="1316835" y="1716969"/>
                  </a:lnTo>
                  <a:lnTo>
                    <a:pt x="1304008" y="1758305"/>
                  </a:lnTo>
                  <a:lnTo>
                    <a:pt x="1283709" y="1795712"/>
                  </a:lnTo>
                  <a:lnTo>
                    <a:pt x="1256823" y="1828304"/>
                  </a:lnTo>
                  <a:lnTo>
                    <a:pt x="1224234" y="1855196"/>
                  </a:lnTo>
                  <a:lnTo>
                    <a:pt x="1186826" y="1875501"/>
                  </a:lnTo>
                  <a:lnTo>
                    <a:pt x="1145483" y="1888333"/>
                  </a:lnTo>
                  <a:lnTo>
                    <a:pt x="1101089" y="1892808"/>
                  </a:lnTo>
                  <a:lnTo>
                    <a:pt x="220217" y="1892808"/>
                  </a:lnTo>
                  <a:lnTo>
                    <a:pt x="175824" y="1888333"/>
                  </a:lnTo>
                  <a:lnTo>
                    <a:pt x="134481" y="1875501"/>
                  </a:lnTo>
                  <a:lnTo>
                    <a:pt x="97073" y="1855196"/>
                  </a:lnTo>
                  <a:lnTo>
                    <a:pt x="64484" y="1828304"/>
                  </a:lnTo>
                  <a:lnTo>
                    <a:pt x="37598" y="1795712"/>
                  </a:lnTo>
                  <a:lnTo>
                    <a:pt x="17299" y="1758305"/>
                  </a:lnTo>
                  <a:lnTo>
                    <a:pt x="4472" y="1716969"/>
                  </a:lnTo>
                  <a:lnTo>
                    <a:pt x="0" y="1672589"/>
                  </a:lnTo>
                  <a:lnTo>
                    <a:pt x="0" y="22021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058637" y="3594354"/>
              <a:ext cx="775970" cy="563880"/>
            </a:xfrm>
            <a:custGeom>
              <a:avLst/>
              <a:gdLst/>
              <a:ahLst/>
              <a:cxnLst/>
              <a:rect l="l" t="t" r="r" b="b"/>
              <a:pathLst>
                <a:path w="775970" h="563879">
                  <a:moveTo>
                    <a:pt x="671717" y="51289"/>
                  </a:moveTo>
                  <a:lnTo>
                    <a:pt x="7635" y="529463"/>
                  </a:lnTo>
                  <a:lnTo>
                    <a:pt x="2514" y="535041"/>
                  </a:lnTo>
                  <a:lnTo>
                    <a:pt x="0" y="541893"/>
                  </a:lnTo>
                  <a:lnTo>
                    <a:pt x="224" y="549197"/>
                  </a:lnTo>
                  <a:lnTo>
                    <a:pt x="3317" y="556133"/>
                  </a:lnTo>
                  <a:lnTo>
                    <a:pt x="8895" y="561254"/>
                  </a:lnTo>
                  <a:lnTo>
                    <a:pt x="15747" y="563768"/>
                  </a:lnTo>
                  <a:lnTo>
                    <a:pt x="23052" y="563544"/>
                  </a:lnTo>
                  <a:lnTo>
                    <a:pt x="29987" y="560451"/>
                  </a:lnTo>
                  <a:lnTo>
                    <a:pt x="694011" y="82229"/>
                  </a:lnTo>
                  <a:lnTo>
                    <a:pt x="671717" y="51289"/>
                  </a:lnTo>
                  <a:close/>
                </a:path>
                <a:path w="775970" h="563879">
                  <a:moveTo>
                    <a:pt x="756301" y="36830"/>
                  </a:moveTo>
                  <a:lnTo>
                    <a:pt x="701405" y="36830"/>
                  </a:lnTo>
                  <a:lnTo>
                    <a:pt x="708286" y="39381"/>
                  </a:lnTo>
                  <a:lnTo>
                    <a:pt x="713882" y="44577"/>
                  </a:lnTo>
                  <a:lnTo>
                    <a:pt x="716974" y="51456"/>
                  </a:lnTo>
                  <a:lnTo>
                    <a:pt x="717184" y="58753"/>
                  </a:lnTo>
                  <a:lnTo>
                    <a:pt x="714632" y="65597"/>
                  </a:lnTo>
                  <a:lnTo>
                    <a:pt x="709437" y="71120"/>
                  </a:lnTo>
                  <a:lnTo>
                    <a:pt x="694011" y="82229"/>
                  </a:lnTo>
                  <a:lnTo>
                    <a:pt x="716295" y="113157"/>
                  </a:lnTo>
                  <a:lnTo>
                    <a:pt x="756301" y="36830"/>
                  </a:lnTo>
                  <a:close/>
                </a:path>
                <a:path w="775970" h="563879">
                  <a:moveTo>
                    <a:pt x="701405" y="36830"/>
                  </a:moveTo>
                  <a:lnTo>
                    <a:pt x="694094" y="37040"/>
                  </a:lnTo>
                  <a:lnTo>
                    <a:pt x="687212" y="40132"/>
                  </a:lnTo>
                  <a:lnTo>
                    <a:pt x="671717" y="51289"/>
                  </a:lnTo>
                  <a:lnTo>
                    <a:pt x="694011" y="82229"/>
                  </a:lnTo>
                  <a:lnTo>
                    <a:pt x="709437" y="71120"/>
                  </a:lnTo>
                  <a:lnTo>
                    <a:pt x="714632" y="65597"/>
                  </a:lnTo>
                  <a:lnTo>
                    <a:pt x="717184" y="58753"/>
                  </a:lnTo>
                  <a:lnTo>
                    <a:pt x="716974" y="51456"/>
                  </a:lnTo>
                  <a:lnTo>
                    <a:pt x="713882" y="44577"/>
                  </a:lnTo>
                  <a:lnTo>
                    <a:pt x="708286" y="39381"/>
                  </a:lnTo>
                  <a:lnTo>
                    <a:pt x="701405" y="36830"/>
                  </a:lnTo>
                  <a:close/>
                </a:path>
                <a:path w="775970" h="563879">
                  <a:moveTo>
                    <a:pt x="775604" y="0"/>
                  </a:moveTo>
                  <a:lnTo>
                    <a:pt x="649493" y="20447"/>
                  </a:lnTo>
                  <a:lnTo>
                    <a:pt x="671717" y="51289"/>
                  </a:lnTo>
                  <a:lnTo>
                    <a:pt x="687212" y="40132"/>
                  </a:lnTo>
                  <a:lnTo>
                    <a:pt x="694094" y="37040"/>
                  </a:lnTo>
                  <a:lnTo>
                    <a:pt x="701405" y="36830"/>
                  </a:lnTo>
                  <a:lnTo>
                    <a:pt x="756301" y="36830"/>
                  </a:lnTo>
                  <a:lnTo>
                    <a:pt x="775604" y="0"/>
                  </a:lnTo>
                  <a:close/>
                </a:path>
              </a:pathLst>
            </a:custGeom>
            <a:solidFill>
              <a:srgbClr val="FF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818114" y="3228847"/>
            <a:ext cx="808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FF0000"/>
                </a:solidFill>
                <a:latin typeface="Verdana"/>
                <a:cs typeface="Verdana"/>
              </a:rPr>
              <a:t>Ar</a:t>
            </a:r>
            <a:r>
              <a:rPr sz="1200" spc="-65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1200" spc="15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1200" spc="40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1200" spc="-70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sz="1200" spc="65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1200" spc="-10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95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1200" spc="-75" dirty="0">
                <a:solidFill>
                  <a:srgbClr val="FF0000"/>
                </a:solidFill>
                <a:latin typeface="Verdana"/>
                <a:cs typeface="Verdana"/>
              </a:rPr>
              <a:t>rès  </a:t>
            </a:r>
            <a:r>
              <a:rPr sz="1200" spc="-70" dirty="0">
                <a:solidFill>
                  <a:srgbClr val="FF0000"/>
                </a:solidFill>
                <a:latin typeface="Verdana"/>
                <a:cs typeface="Verdana"/>
              </a:rPr>
              <a:t>in</a:t>
            </a:r>
            <a:r>
              <a:rPr sz="1200" spc="-85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1200" spc="-70" dirty="0">
                <a:solidFill>
                  <a:srgbClr val="FF0000"/>
                </a:solidFill>
                <a:latin typeface="Verdana"/>
                <a:cs typeface="Verdana"/>
              </a:rPr>
              <a:t>éress</a:t>
            </a:r>
            <a:r>
              <a:rPr sz="1200" spc="90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1200" spc="-50" dirty="0">
                <a:solidFill>
                  <a:srgbClr val="FF0000"/>
                </a:solidFill>
                <a:latin typeface="Verdana"/>
                <a:cs typeface="Verdana"/>
              </a:rPr>
              <a:t>nt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65933" y="4236720"/>
            <a:ext cx="304580" cy="30448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20802" y="375665"/>
            <a:ext cx="4639310" cy="465137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1906270" marR="1962150" algn="ctr">
              <a:lnSpc>
                <a:spcPct val="104299"/>
              </a:lnSpc>
            </a:pPr>
            <a:r>
              <a:rPr sz="900" spc="15" dirty="0">
                <a:latin typeface="Segoe UI"/>
                <a:cs typeface="Segoe UI"/>
              </a:rPr>
              <a:t>A</a:t>
            </a:r>
            <a:r>
              <a:rPr sz="900" spc="-10" dirty="0">
                <a:latin typeface="Segoe UI"/>
                <a:cs typeface="Segoe UI"/>
              </a:rPr>
              <a:t>d</a:t>
            </a:r>
            <a:r>
              <a:rPr sz="900" spc="-5" dirty="0">
                <a:latin typeface="Segoe UI"/>
                <a:cs typeface="Segoe UI"/>
              </a:rPr>
              <a:t>o</a:t>
            </a:r>
            <a:r>
              <a:rPr sz="900" spc="-10" dirty="0">
                <a:latin typeface="Segoe UI"/>
                <a:cs typeface="Segoe UI"/>
              </a:rPr>
              <a:t>b</a:t>
            </a:r>
            <a:r>
              <a:rPr sz="900" dirty="0">
                <a:latin typeface="Segoe UI"/>
                <a:cs typeface="Segoe UI"/>
              </a:rPr>
              <a:t>e</a:t>
            </a:r>
            <a:r>
              <a:rPr sz="900" spc="-45" dirty="0">
                <a:latin typeface="Segoe UI"/>
                <a:cs typeface="Segoe UI"/>
              </a:rPr>
              <a:t> </a:t>
            </a:r>
            <a:r>
              <a:rPr sz="900" spc="15" dirty="0">
                <a:latin typeface="Segoe UI"/>
                <a:cs typeface="Segoe UI"/>
              </a:rPr>
              <a:t>A</a:t>
            </a:r>
            <a:r>
              <a:rPr sz="900" spc="30" dirty="0">
                <a:latin typeface="Segoe UI"/>
                <a:cs typeface="Segoe UI"/>
              </a:rPr>
              <a:t>c</a:t>
            </a:r>
            <a:r>
              <a:rPr sz="900" spc="-15" dirty="0">
                <a:latin typeface="Segoe UI"/>
                <a:cs typeface="Segoe UI"/>
              </a:rPr>
              <a:t>r</a:t>
            </a:r>
            <a:r>
              <a:rPr sz="900" spc="-5" dirty="0">
                <a:latin typeface="Segoe UI"/>
                <a:cs typeface="Segoe UI"/>
              </a:rPr>
              <a:t>o</a:t>
            </a:r>
            <a:r>
              <a:rPr sz="900" spc="-10" dirty="0">
                <a:latin typeface="Segoe UI"/>
                <a:cs typeface="Segoe UI"/>
              </a:rPr>
              <a:t>ba</a:t>
            </a:r>
            <a:r>
              <a:rPr sz="900" dirty="0">
                <a:latin typeface="Segoe UI"/>
                <a:cs typeface="Segoe UI"/>
              </a:rPr>
              <a:t>t  Document</a:t>
            </a:r>
            <a:endParaRPr sz="9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9391" y="114300"/>
            <a:ext cx="4745990" cy="5655945"/>
            <a:chOff x="469391" y="114300"/>
            <a:chExt cx="4745990" cy="5655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391" y="821436"/>
              <a:ext cx="4745736" cy="49484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399" y="885444"/>
              <a:ext cx="4567428" cy="47701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4349" y="866394"/>
              <a:ext cx="4605655" cy="4808220"/>
            </a:xfrm>
            <a:custGeom>
              <a:avLst/>
              <a:gdLst/>
              <a:ahLst/>
              <a:cxnLst/>
              <a:rect l="l" t="t" r="r" b="b"/>
              <a:pathLst>
                <a:path w="4605655" h="4808220">
                  <a:moveTo>
                    <a:pt x="0" y="4808220"/>
                  </a:moveTo>
                  <a:lnTo>
                    <a:pt x="4605528" y="4808220"/>
                  </a:lnTo>
                  <a:lnTo>
                    <a:pt x="4605528" y="0"/>
                  </a:lnTo>
                  <a:lnTo>
                    <a:pt x="0" y="0"/>
                  </a:lnTo>
                  <a:lnTo>
                    <a:pt x="0" y="480822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9152" y="114300"/>
              <a:ext cx="914400" cy="77114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751576" y="1210055"/>
            <a:ext cx="6223000" cy="4217670"/>
            <a:chOff x="5751576" y="1210055"/>
            <a:chExt cx="6223000" cy="421767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51576" y="1210055"/>
              <a:ext cx="6222491" cy="32019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15584" y="1274063"/>
              <a:ext cx="6044184" cy="302361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796534" y="1255013"/>
              <a:ext cx="6082665" cy="3061970"/>
            </a:xfrm>
            <a:custGeom>
              <a:avLst/>
              <a:gdLst/>
              <a:ahLst/>
              <a:cxnLst/>
              <a:rect l="l" t="t" r="r" b="b"/>
              <a:pathLst>
                <a:path w="6082665" h="3061970">
                  <a:moveTo>
                    <a:pt x="0" y="3061716"/>
                  </a:moveTo>
                  <a:lnTo>
                    <a:pt x="6082284" y="3061716"/>
                  </a:lnTo>
                  <a:lnTo>
                    <a:pt x="6082284" y="0"/>
                  </a:lnTo>
                  <a:lnTo>
                    <a:pt x="0" y="0"/>
                  </a:lnTo>
                  <a:lnTo>
                    <a:pt x="0" y="30617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38288" y="4413541"/>
              <a:ext cx="2098040" cy="1014094"/>
            </a:xfrm>
            <a:custGeom>
              <a:avLst/>
              <a:gdLst/>
              <a:ahLst/>
              <a:cxnLst/>
              <a:rect l="l" t="t" r="r" b="b"/>
              <a:pathLst>
                <a:path w="2098040" h="1014095">
                  <a:moveTo>
                    <a:pt x="158114" y="807047"/>
                  </a:moveTo>
                  <a:lnTo>
                    <a:pt x="0" y="1007834"/>
                  </a:lnTo>
                  <a:lnTo>
                    <a:pt x="255523" y="1013930"/>
                  </a:lnTo>
                  <a:lnTo>
                    <a:pt x="232390" y="964797"/>
                  </a:lnTo>
                  <a:lnTo>
                    <a:pt x="173890" y="964797"/>
                  </a:lnTo>
                  <a:lnTo>
                    <a:pt x="159448" y="962558"/>
                  </a:lnTo>
                  <a:lnTo>
                    <a:pt x="146911" y="955081"/>
                  </a:lnTo>
                  <a:lnTo>
                    <a:pt x="137921" y="942937"/>
                  </a:lnTo>
                  <a:lnTo>
                    <a:pt x="134276" y="928250"/>
                  </a:lnTo>
                  <a:lnTo>
                    <a:pt x="136477" y="913838"/>
                  </a:lnTo>
                  <a:lnTo>
                    <a:pt x="143940" y="901307"/>
                  </a:lnTo>
                  <a:lnTo>
                    <a:pt x="156082" y="892264"/>
                  </a:lnTo>
                  <a:lnTo>
                    <a:pt x="190589" y="876017"/>
                  </a:lnTo>
                  <a:lnTo>
                    <a:pt x="158114" y="807047"/>
                  </a:lnTo>
                  <a:close/>
                </a:path>
                <a:path w="2098040" h="1014095">
                  <a:moveTo>
                    <a:pt x="190589" y="876017"/>
                  </a:moveTo>
                  <a:lnTo>
                    <a:pt x="156082" y="892264"/>
                  </a:lnTo>
                  <a:lnTo>
                    <a:pt x="143940" y="901307"/>
                  </a:lnTo>
                  <a:lnTo>
                    <a:pt x="136477" y="913838"/>
                  </a:lnTo>
                  <a:lnTo>
                    <a:pt x="134276" y="928250"/>
                  </a:lnTo>
                  <a:lnTo>
                    <a:pt x="137921" y="942937"/>
                  </a:lnTo>
                  <a:lnTo>
                    <a:pt x="146911" y="955081"/>
                  </a:lnTo>
                  <a:lnTo>
                    <a:pt x="159448" y="962558"/>
                  </a:lnTo>
                  <a:lnTo>
                    <a:pt x="173890" y="964797"/>
                  </a:lnTo>
                  <a:lnTo>
                    <a:pt x="188594" y="961225"/>
                  </a:lnTo>
                  <a:lnTo>
                    <a:pt x="223065" y="944993"/>
                  </a:lnTo>
                  <a:lnTo>
                    <a:pt x="190589" y="876017"/>
                  </a:lnTo>
                  <a:close/>
                </a:path>
                <a:path w="2098040" h="1014095">
                  <a:moveTo>
                    <a:pt x="223065" y="944993"/>
                  </a:moveTo>
                  <a:lnTo>
                    <a:pt x="188594" y="961225"/>
                  </a:lnTo>
                  <a:lnTo>
                    <a:pt x="173890" y="964797"/>
                  </a:lnTo>
                  <a:lnTo>
                    <a:pt x="232390" y="964797"/>
                  </a:lnTo>
                  <a:lnTo>
                    <a:pt x="223065" y="944993"/>
                  </a:lnTo>
                  <a:close/>
                </a:path>
                <a:path w="2098040" h="1014095">
                  <a:moveTo>
                    <a:pt x="2058136" y="0"/>
                  </a:moveTo>
                  <a:lnTo>
                    <a:pt x="2043429" y="3645"/>
                  </a:lnTo>
                  <a:lnTo>
                    <a:pt x="190589" y="876017"/>
                  </a:lnTo>
                  <a:lnTo>
                    <a:pt x="223065" y="944993"/>
                  </a:lnTo>
                  <a:lnTo>
                    <a:pt x="2075941" y="72479"/>
                  </a:lnTo>
                  <a:lnTo>
                    <a:pt x="2088086" y="63490"/>
                  </a:lnTo>
                  <a:lnTo>
                    <a:pt x="2095563" y="50952"/>
                  </a:lnTo>
                  <a:lnTo>
                    <a:pt x="2097801" y="36510"/>
                  </a:lnTo>
                  <a:lnTo>
                    <a:pt x="2094229" y="21806"/>
                  </a:lnTo>
                  <a:lnTo>
                    <a:pt x="2085167" y="9663"/>
                  </a:lnTo>
                  <a:lnTo>
                    <a:pt x="2072592" y="2200"/>
                  </a:lnTo>
                  <a:lnTo>
                    <a:pt x="2058136" y="0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36636" y="4094988"/>
              <a:ext cx="2356485" cy="283845"/>
            </a:xfrm>
            <a:custGeom>
              <a:avLst/>
              <a:gdLst/>
              <a:ahLst/>
              <a:cxnLst/>
              <a:rect l="l" t="t" r="r" b="b"/>
              <a:pathLst>
                <a:path w="2356484" h="283845">
                  <a:moveTo>
                    <a:pt x="0" y="47243"/>
                  </a:moveTo>
                  <a:lnTo>
                    <a:pt x="3720" y="28878"/>
                  </a:lnTo>
                  <a:lnTo>
                    <a:pt x="13858" y="13858"/>
                  </a:lnTo>
                  <a:lnTo>
                    <a:pt x="28878" y="3720"/>
                  </a:lnTo>
                  <a:lnTo>
                    <a:pt x="47244" y="0"/>
                  </a:lnTo>
                  <a:lnTo>
                    <a:pt x="2308860" y="0"/>
                  </a:lnTo>
                  <a:lnTo>
                    <a:pt x="2327225" y="3720"/>
                  </a:lnTo>
                  <a:lnTo>
                    <a:pt x="2342245" y="13858"/>
                  </a:lnTo>
                  <a:lnTo>
                    <a:pt x="2352383" y="28878"/>
                  </a:lnTo>
                  <a:lnTo>
                    <a:pt x="2356104" y="47243"/>
                  </a:lnTo>
                  <a:lnTo>
                    <a:pt x="2356104" y="236219"/>
                  </a:lnTo>
                  <a:lnTo>
                    <a:pt x="2352383" y="254585"/>
                  </a:lnTo>
                  <a:lnTo>
                    <a:pt x="2342245" y="269605"/>
                  </a:lnTo>
                  <a:lnTo>
                    <a:pt x="2327225" y="279743"/>
                  </a:lnTo>
                  <a:lnTo>
                    <a:pt x="2308860" y="283463"/>
                  </a:lnTo>
                  <a:lnTo>
                    <a:pt x="47244" y="283463"/>
                  </a:lnTo>
                  <a:lnTo>
                    <a:pt x="28878" y="279743"/>
                  </a:lnTo>
                  <a:lnTo>
                    <a:pt x="13858" y="269605"/>
                  </a:lnTo>
                  <a:lnTo>
                    <a:pt x="3720" y="254585"/>
                  </a:lnTo>
                  <a:lnTo>
                    <a:pt x="0" y="236219"/>
                  </a:lnTo>
                  <a:lnTo>
                    <a:pt x="0" y="47243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470652" y="5521553"/>
            <a:ext cx="5048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u="heavy" spc="-6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7"/>
              </a:rPr>
              <a:t>https://eduscol.education.fr/1543/les-valeurs- </a:t>
            </a:r>
            <a:r>
              <a:rPr sz="1800" spc="-620" dirty="0">
                <a:latin typeface="Verdana"/>
                <a:cs typeface="Verdana"/>
                <a:hlinkClick r:id="rId7"/>
              </a:rPr>
              <a:t> </a:t>
            </a:r>
            <a:r>
              <a:rPr sz="1800" u="heavy" spc="-2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7"/>
              </a:rPr>
              <a:t>republicaines-l-ecole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71856" y="92964"/>
          <a:ext cx="11165840" cy="6565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4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279">
                <a:tc>
                  <a:txBody>
                    <a:bodyPr/>
                    <a:lstStyle/>
                    <a:p>
                      <a:pPr marL="7156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Notions</a:t>
                      </a:r>
                      <a:r>
                        <a:rPr sz="1800" b="1" spc="-1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mots</a:t>
                      </a:r>
                      <a:r>
                        <a:rPr sz="1800" b="1" spc="-1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clés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Commentaires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6883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Sitographie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30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Assemblées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Syndicat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Associations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Réunion,</a:t>
                      </a:r>
                      <a:r>
                        <a:rPr sz="12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dans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un</a:t>
                      </a:r>
                      <a:r>
                        <a:rPr sz="12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même</a:t>
                      </a:r>
                      <a:r>
                        <a:rPr sz="1200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lieu,</a:t>
                      </a:r>
                      <a:r>
                        <a:rPr sz="1200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d'un</a:t>
                      </a:r>
                      <a:r>
                        <a:rPr sz="12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nombre</a:t>
                      </a:r>
                      <a:r>
                        <a:rPr sz="12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plus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ou</a:t>
                      </a:r>
                      <a:r>
                        <a:rPr sz="12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moins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considérable de personnes</a:t>
                      </a:r>
                      <a:r>
                        <a:rPr sz="12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;</a:t>
                      </a:r>
                      <a:r>
                        <a:rPr sz="1200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10" dirty="0">
                          <a:latin typeface="Comic Sans MS"/>
                          <a:cs typeface="Comic Sans MS"/>
                        </a:rPr>
                        <a:t>public,</a:t>
                      </a:r>
                      <a:r>
                        <a:rPr sz="1200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assistance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91440" marR="27622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Réunion</a:t>
                      </a:r>
                      <a:r>
                        <a:rPr sz="12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 délégués,</a:t>
                      </a:r>
                      <a:r>
                        <a:rPr sz="1200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d'élus,</a:t>
                      </a:r>
                      <a:r>
                        <a:rPr sz="12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députés,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de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particuliers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qui 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délibèrent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ensemble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en vue de prendre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certaines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décisions. 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Réunion d'un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corps</a:t>
                      </a:r>
                      <a:r>
                        <a:rPr sz="12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constitué,</a:t>
                      </a:r>
                      <a:r>
                        <a:rPr sz="12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d'une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association déclarée,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d'une </a:t>
                      </a:r>
                      <a:r>
                        <a:rPr sz="1200" spc="-3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société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dont</a:t>
                      </a:r>
                      <a:r>
                        <a:rPr sz="12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les</a:t>
                      </a:r>
                      <a:r>
                        <a:rPr sz="1200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membres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sont</a:t>
                      </a:r>
                      <a:r>
                        <a:rPr sz="12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statutairement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convoqués</a:t>
                      </a:r>
                      <a:r>
                        <a:rPr sz="12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pour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délibérer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en commun</a:t>
                      </a:r>
                      <a:r>
                        <a:rPr sz="12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105" dirty="0">
                          <a:latin typeface="Verdana"/>
                          <a:cs typeface="Verdana"/>
                        </a:rPr>
                        <a:t>.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91440" marR="3587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Assemblée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extraordinaire, générale, plénière;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assemblée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communale,</a:t>
                      </a:r>
                      <a:r>
                        <a:rPr sz="1200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consultative</a:t>
                      </a:r>
                      <a:r>
                        <a:rPr sz="1200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ou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délibérative,</a:t>
                      </a:r>
                      <a:r>
                        <a:rPr sz="1200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judiciaire;</a:t>
                      </a:r>
                      <a:r>
                        <a:rPr sz="1200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assemblée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d'actionnaires,</a:t>
                      </a:r>
                      <a:r>
                        <a:rPr sz="12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créanciers,</a:t>
                      </a:r>
                      <a:r>
                        <a:rPr sz="12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gens</a:t>
                      </a:r>
                      <a:r>
                        <a:rPr sz="1200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 lettres,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20" dirty="0">
                          <a:latin typeface="Comic Sans MS"/>
                          <a:cs typeface="Comic Sans MS"/>
                        </a:rPr>
                        <a:t>notables</a:t>
                      </a:r>
                      <a:r>
                        <a:rPr sz="1800" i="1" spc="-20" dirty="0">
                          <a:latin typeface="Verdana"/>
                          <a:cs typeface="Verdana"/>
                        </a:rPr>
                        <a:t>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91440" marR="97155">
                        <a:lnSpc>
                          <a:spcPct val="100299"/>
                        </a:lnSpc>
                        <a:spcBef>
                          <a:spcPts val="1410"/>
                        </a:spcBef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Un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 syndicat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est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une</a:t>
                      </a:r>
                      <a:r>
                        <a:rPr sz="1200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association</a:t>
                      </a:r>
                      <a:r>
                        <a:rPr sz="1200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personnes</a:t>
                      </a:r>
                      <a:r>
                        <a:rPr sz="12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destinée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à</a:t>
                      </a:r>
                      <a:r>
                        <a:rPr sz="1200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la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défense de leurs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intérêts professionnels communs. En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droit du 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travail,</a:t>
                      </a:r>
                      <a:r>
                        <a:rPr sz="12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il</a:t>
                      </a:r>
                      <a:r>
                        <a:rPr sz="12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existe</a:t>
                      </a:r>
                      <a:r>
                        <a:rPr sz="1200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des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 syndicats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d'employeurs</a:t>
                      </a:r>
                      <a:r>
                        <a:rPr sz="12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et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des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syndicats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 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salariés.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Le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statut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juridique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des</a:t>
                      </a:r>
                      <a:r>
                        <a:rPr sz="1200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syndicats professionnels</a:t>
                      </a:r>
                      <a:r>
                        <a:rPr sz="12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est</a:t>
                      </a:r>
                      <a:r>
                        <a:rPr sz="1200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régi </a:t>
                      </a:r>
                      <a:r>
                        <a:rPr sz="1200" spc="-3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par les dispositions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des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articles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L411-1 et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suivants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du Code du 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25" dirty="0">
                          <a:latin typeface="Comic Sans MS"/>
                          <a:cs typeface="Comic Sans MS"/>
                        </a:rPr>
                        <a:t>travail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.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1440" marR="1651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Le droit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d'association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permet aux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personnes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qui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le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souhaitent de </a:t>
                      </a:r>
                      <a:r>
                        <a:rPr sz="1200" spc="-3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se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réunir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en vue</a:t>
                      </a:r>
                      <a:r>
                        <a:rPr sz="12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partager</a:t>
                      </a:r>
                      <a:r>
                        <a:rPr sz="12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d'une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manière</a:t>
                      </a:r>
                      <a:r>
                        <a:rPr sz="12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permanente</a:t>
                      </a:r>
                      <a:r>
                        <a:rPr sz="12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un 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intérêt commun.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Le droit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d'association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qui est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indissociable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du 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droit</a:t>
                      </a:r>
                      <a:r>
                        <a:rPr sz="1200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</a:t>
                      </a:r>
                      <a:r>
                        <a:rPr sz="12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réunion</a:t>
                      </a:r>
                      <a:r>
                        <a:rPr sz="12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fait partie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des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libertés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publiques.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assemblée-nationale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3"/>
                        </a:rPr>
                        <a:t>https://www.vie-publique.fr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075" marR="250825">
                        <a:lnSpc>
                          <a:spcPct val="100000"/>
                        </a:lnSpc>
                      </a:pPr>
                      <a:r>
                        <a:rPr sz="1200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4"/>
                        </a:rPr>
                        <a:t>https://www.vie- </a:t>
                      </a:r>
                      <a:r>
                        <a:rPr sz="1200" spc="-50" dirty="0">
                          <a:latin typeface="Verdana"/>
                          <a:cs typeface="Verdana"/>
                          <a:hlinkClick r:id="rId4"/>
                        </a:rPr>
                        <a:t> </a:t>
                      </a:r>
                      <a:r>
                        <a:rPr sz="12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4"/>
                        </a:rPr>
                        <a:t>publique.fr/fiches/24076-quest- </a:t>
                      </a:r>
                      <a:r>
                        <a:rPr sz="1200" spc="-409" dirty="0">
                          <a:latin typeface="Verdana"/>
                          <a:cs typeface="Verdana"/>
                          <a:hlinkClick r:id="rId4"/>
                        </a:rPr>
                        <a:t> </a:t>
                      </a:r>
                      <a:r>
                        <a:rPr sz="12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4"/>
                        </a:rPr>
                        <a:t>ce-quune-association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6361" y="-13461"/>
          <a:ext cx="11268075" cy="6546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5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7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417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b="1" spc="-1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Notions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Commentaires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b="1" spc="-1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Sitographie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2193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Partis</a:t>
                      </a:r>
                      <a:r>
                        <a:rPr sz="1800" spc="-5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politiques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Pluralisme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174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dirty="0">
                          <a:latin typeface="Comic Sans MS"/>
                          <a:cs typeface="Comic Sans MS"/>
                        </a:rPr>
                        <a:t>Un parti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politique est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une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association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organisée qui </a:t>
                      </a:r>
                      <a:r>
                        <a:rPr sz="11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rassemble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des citoyens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unis par une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philosophie ou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une </a:t>
                      </a:r>
                      <a:r>
                        <a:rPr sz="1100" spc="-3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idéologie commune,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qui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inspire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son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action,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avec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comme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objectif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la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conquête et l’exercice du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pouvoir.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C’est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donc</a:t>
                      </a:r>
                      <a:r>
                        <a:rPr sz="11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une</a:t>
                      </a:r>
                      <a:r>
                        <a:rPr sz="11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organisation</a:t>
                      </a:r>
                      <a:r>
                        <a:rPr sz="1100" spc="-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au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service</a:t>
                      </a:r>
                      <a:r>
                        <a:rPr sz="1100" spc="-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dirty="0">
                          <a:latin typeface="Comic Sans MS"/>
                          <a:cs typeface="Comic Sans MS"/>
                        </a:rPr>
                        <a:t>d’une</a:t>
                      </a:r>
                      <a:r>
                        <a:rPr sz="11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spc="-5" dirty="0">
                          <a:latin typeface="Comic Sans MS"/>
                          <a:cs typeface="Comic Sans MS"/>
                        </a:rPr>
                        <a:t>idée.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Comic Sans MS"/>
                          <a:cs typeface="Comic Sans MS"/>
                        </a:rPr>
                        <a:t>L’affirmation</a:t>
                      </a:r>
                      <a:r>
                        <a:rPr sz="900" spc="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du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suffrage</a:t>
                      </a:r>
                      <a:r>
                        <a:rPr sz="9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universel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9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permis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le</a:t>
                      </a:r>
                      <a:r>
                        <a:rPr sz="9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développement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des</a:t>
                      </a:r>
                      <a:endParaRPr sz="900">
                        <a:latin typeface="Comic Sans MS"/>
                        <a:cs typeface="Comic Sans MS"/>
                      </a:endParaRPr>
                    </a:p>
                    <a:p>
                      <a:pPr marL="91440" marR="37846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omic Sans MS"/>
                          <a:cs typeface="Comic Sans MS"/>
                        </a:rPr>
                        <a:t>partis</a:t>
                      </a:r>
                      <a:r>
                        <a:rPr sz="9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qui</a:t>
                      </a:r>
                      <a:r>
                        <a:rPr sz="9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animent</a:t>
                      </a:r>
                      <a:r>
                        <a:rPr sz="900" spc="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la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 vie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politique</a:t>
                      </a:r>
                      <a:r>
                        <a:rPr sz="9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et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participent au</a:t>
                      </a:r>
                      <a:r>
                        <a:rPr sz="9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pluralisme. </a:t>
                      </a:r>
                      <a:r>
                        <a:rPr sz="900" spc="-254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En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France,</a:t>
                      </a:r>
                      <a:r>
                        <a:rPr sz="900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le</a:t>
                      </a:r>
                      <a:r>
                        <a:rPr sz="9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rôle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des</a:t>
                      </a:r>
                      <a:r>
                        <a:rPr sz="9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partis</a:t>
                      </a:r>
                      <a:r>
                        <a:rPr sz="9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politiques</a:t>
                      </a:r>
                      <a:r>
                        <a:rPr sz="9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a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été inscrit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dans</a:t>
                      </a:r>
                      <a:r>
                        <a:rPr sz="9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la</a:t>
                      </a:r>
                      <a:endParaRPr sz="900">
                        <a:latin typeface="Comic Sans MS"/>
                        <a:cs typeface="Comic Sans MS"/>
                      </a:endParaRPr>
                    </a:p>
                    <a:p>
                      <a:pPr marL="91440" marR="9969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omic Sans MS"/>
                          <a:cs typeface="Comic Sans MS"/>
                        </a:rPr>
                        <a:t>Constitution de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1958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(art.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4) qui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depuis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1999 leur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donne aussi pour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mission de</a:t>
                      </a:r>
                      <a:r>
                        <a:rPr sz="9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favoriser</a:t>
                      </a:r>
                      <a:r>
                        <a:rPr sz="900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l’égal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 accès</a:t>
                      </a:r>
                      <a:r>
                        <a:rPr sz="9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des</a:t>
                      </a:r>
                      <a:r>
                        <a:rPr sz="9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femmes</a:t>
                      </a:r>
                      <a:r>
                        <a:rPr sz="9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et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des</a:t>
                      </a:r>
                      <a:r>
                        <a:rPr sz="9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hommes</a:t>
                      </a:r>
                      <a:r>
                        <a:rPr sz="900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aux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mandats</a:t>
                      </a:r>
                      <a:r>
                        <a:rPr sz="900" spc="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électoraux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 et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 fonctions</a:t>
                      </a:r>
                      <a:r>
                        <a:rPr sz="900" spc="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électives.</a:t>
                      </a:r>
                      <a:r>
                        <a:rPr sz="9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La</a:t>
                      </a:r>
                      <a:r>
                        <a:rPr sz="9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loi</a:t>
                      </a:r>
                      <a:r>
                        <a:rPr sz="9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du</a:t>
                      </a:r>
                      <a:r>
                        <a:rPr sz="9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11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 mars</a:t>
                      </a:r>
                      <a:r>
                        <a:rPr sz="9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1988, </a:t>
                      </a:r>
                      <a:r>
                        <a:rPr sz="9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portant</a:t>
                      </a:r>
                      <a:r>
                        <a:rPr sz="900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sur le</a:t>
                      </a:r>
                      <a:r>
                        <a:rPr sz="9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financement</a:t>
                      </a:r>
                      <a:r>
                        <a:rPr sz="900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des</a:t>
                      </a:r>
                      <a:r>
                        <a:rPr sz="9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partis,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affirme</a:t>
                      </a:r>
                      <a:r>
                        <a:rPr sz="900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qu’ils</a:t>
                      </a:r>
                      <a:r>
                        <a:rPr sz="9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se</a:t>
                      </a:r>
                      <a:r>
                        <a:rPr sz="9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forment</a:t>
                      </a:r>
                      <a:r>
                        <a:rPr sz="900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et </a:t>
                      </a:r>
                      <a:r>
                        <a:rPr sz="900" spc="-254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exercent</a:t>
                      </a:r>
                      <a:r>
                        <a:rPr sz="9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leur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 activité</a:t>
                      </a:r>
                      <a:r>
                        <a:rPr sz="900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librement,</a:t>
                      </a:r>
                      <a:r>
                        <a:rPr sz="9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qu’ils</a:t>
                      </a:r>
                      <a:r>
                        <a:rPr sz="9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sont</a:t>
                      </a:r>
                      <a:r>
                        <a:rPr sz="900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dotés</a:t>
                      </a:r>
                      <a:r>
                        <a:rPr sz="9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de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la </a:t>
                      </a:r>
                      <a:r>
                        <a:rPr sz="9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personnalité</a:t>
                      </a:r>
                      <a:r>
                        <a:rPr sz="9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morale</a:t>
                      </a:r>
                      <a:r>
                        <a:rPr sz="900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et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peuvent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agir</a:t>
                      </a:r>
                      <a:r>
                        <a:rPr sz="9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en</a:t>
                      </a:r>
                      <a:r>
                        <a:rPr sz="9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justice.</a:t>
                      </a:r>
                      <a:endParaRPr sz="90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 marR="365760">
                        <a:lnSpc>
                          <a:spcPct val="101099"/>
                        </a:lnSpc>
                        <a:spcBef>
                          <a:spcPts val="770"/>
                        </a:spcBef>
                      </a:pPr>
                      <a:r>
                        <a:rPr sz="900" spc="-5" dirty="0">
                          <a:latin typeface="Comic Sans MS"/>
                          <a:cs typeface="Comic Sans MS"/>
                        </a:rPr>
                        <a:t>Tendance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qui</a:t>
                      </a:r>
                      <a:r>
                        <a:rPr sz="9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admet</a:t>
                      </a:r>
                      <a:r>
                        <a:rPr sz="9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la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multiplicité</a:t>
                      </a:r>
                      <a:r>
                        <a:rPr sz="9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d'opinions</a:t>
                      </a:r>
                      <a:r>
                        <a:rPr sz="900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dans</a:t>
                      </a:r>
                      <a:r>
                        <a:rPr sz="900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un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système </a:t>
                      </a:r>
                      <a:r>
                        <a:rPr sz="900" spc="-254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15" dirty="0">
                          <a:latin typeface="Comic Sans MS"/>
                          <a:cs typeface="Comic Sans MS"/>
                        </a:rPr>
                        <a:t>politique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900" spc="-5" dirty="0">
                          <a:latin typeface="Comic Sans MS"/>
                          <a:cs typeface="Comic Sans MS"/>
                        </a:rPr>
                        <a:t>Souvent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confondu</a:t>
                      </a:r>
                      <a:r>
                        <a:rPr sz="900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avec</a:t>
                      </a:r>
                      <a:r>
                        <a:rPr sz="9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la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 pluralité,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 qui</a:t>
                      </a:r>
                      <a:r>
                        <a:rPr sz="9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décrit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un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 fait,</a:t>
                      </a:r>
                      <a:endParaRPr sz="900">
                        <a:latin typeface="Comic Sans MS"/>
                        <a:cs typeface="Comic Sans MS"/>
                      </a:endParaRPr>
                    </a:p>
                    <a:p>
                      <a:pPr marL="91440" marR="327025">
                        <a:lnSpc>
                          <a:spcPct val="100000"/>
                        </a:lnSpc>
                      </a:pPr>
                      <a:r>
                        <a:rPr sz="900" dirty="0">
                          <a:latin typeface="Comic Sans MS"/>
                          <a:cs typeface="Comic Sans MS"/>
                        </a:rPr>
                        <a:t>le</a:t>
                      </a:r>
                      <a:r>
                        <a:rPr sz="9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pluralisme</a:t>
                      </a:r>
                      <a:r>
                        <a:rPr sz="9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est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on</a:t>
                      </a:r>
                      <a:r>
                        <a:rPr sz="9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concept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normatif</a:t>
                      </a:r>
                      <a:r>
                        <a:rPr sz="900" spc="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qui</a:t>
                      </a:r>
                      <a:r>
                        <a:rPr sz="9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prend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position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 sur le </a:t>
                      </a:r>
                      <a:r>
                        <a:rPr sz="900" spc="-254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devoir-être.</a:t>
                      </a:r>
                      <a:endParaRPr sz="90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1440" marR="15494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omic Sans MS"/>
                          <a:cs typeface="Comic Sans MS"/>
                        </a:rPr>
                        <a:t>Le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principe</a:t>
                      </a:r>
                      <a:r>
                        <a:rPr sz="9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démocratique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constituait</a:t>
                      </a:r>
                      <a:r>
                        <a:rPr sz="9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l’un</a:t>
                      </a:r>
                      <a:r>
                        <a:rPr sz="9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des principaux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principes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mis</a:t>
                      </a:r>
                      <a:r>
                        <a:rPr sz="9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en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 avant</a:t>
                      </a:r>
                      <a:r>
                        <a:rPr sz="900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lors</a:t>
                      </a:r>
                      <a:r>
                        <a:rPr sz="9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de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la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 rédaction</a:t>
                      </a:r>
                      <a:r>
                        <a:rPr sz="900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de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la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 Constitution</a:t>
                      </a:r>
                      <a:r>
                        <a:rPr sz="900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en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1958.</a:t>
                      </a:r>
                      <a:r>
                        <a:rPr sz="9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Ce </a:t>
                      </a:r>
                      <a:r>
                        <a:rPr sz="9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principe</a:t>
                      </a:r>
                      <a:r>
                        <a:rPr sz="9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fondamental,</a:t>
                      </a:r>
                      <a:r>
                        <a:rPr sz="900" spc="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progressivement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apparu</a:t>
                      </a:r>
                      <a:r>
                        <a:rPr sz="9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en</a:t>
                      </a:r>
                      <a:r>
                        <a:rPr sz="9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France,</a:t>
                      </a:r>
                      <a:r>
                        <a:rPr sz="900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repose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 sur</a:t>
                      </a:r>
                      <a:r>
                        <a:rPr sz="9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l’origine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du</a:t>
                      </a:r>
                      <a:r>
                        <a:rPr sz="9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pouvoir,</a:t>
                      </a:r>
                      <a:r>
                        <a:rPr sz="900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mais</a:t>
                      </a:r>
                      <a:r>
                        <a:rPr sz="9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également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 sur</a:t>
                      </a:r>
                      <a:r>
                        <a:rPr sz="9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le</a:t>
                      </a:r>
                      <a:r>
                        <a:rPr sz="9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pluralisme</a:t>
                      </a:r>
                      <a:r>
                        <a:rPr sz="9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politique, </a:t>
                      </a:r>
                      <a:r>
                        <a:rPr sz="900" spc="-254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qui</a:t>
                      </a:r>
                      <a:r>
                        <a:rPr sz="9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repose</a:t>
                      </a:r>
                      <a:r>
                        <a:rPr sz="9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sur</a:t>
                      </a:r>
                      <a:r>
                        <a:rPr sz="9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l’existence</a:t>
                      </a:r>
                      <a:r>
                        <a:rPr sz="9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de</a:t>
                      </a:r>
                      <a:r>
                        <a:rPr sz="9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différents</a:t>
                      </a:r>
                      <a:r>
                        <a:rPr sz="9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partis</a:t>
                      </a:r>
                      <a:r>
                        <a:rPr sz="900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politiques,</a:t>
                      </a:r>
                      <a:endParaRPr sz="900">
                        <a:latin typeface="Comic Sans MS"/>
                        <a:cs typeface="Comic Sans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omic Sans MS"/>
                          <a:cs typeface="Comic Sans MS"/>
                        </a:rPr>
                        <a:t>permettant</a:t>
                      </a:r>
                      <a:r>
                        <a:rPr sz="900" spc="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ainsi</a:t>
                      </a:r>
                      <a:r>
                        <a:rPr sz="9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aux</a:t>
                      </a:r>
                      <a:r>
                        <a:rPr sz="900" spc="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électeurs</a:t>
                      </a:r>
                      <a:r>
                        <a:rPr sz="9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de bénéficier</a:t>
                      </a:r>
                      <a:r>
                        <a:rPr sz="9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900" spc="-5" dirty="0">
                          <a:latin typeface="Comic Sans MS"/>
                          <a:cs typeface="Comic Sans MS"/>
                        </a:rPr>
                        <a:t>d’une liberté de</a:t>
                      </a:r>
                      <a:endParaRPr sz="900">
                        <a:latin typeface="Comic Sans MS"/>
                        <a:cs typeface="Comic Sans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omic Sans MS"/>
                          <a:cs typeface="Comic Sans MS"/>
                        </a:rPr>
                        <a:t>choix.</a:t>
                      </a:r>
                      <a:endParaRPr sz="9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028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u="heavy" spc="-60" dirty="0">
                          <a:solidFill>
                            <a:srgbClr val="B8F955"/>
                          </a:solidFill>
                          <a:uFill>
                            <a:solidFill>
                              <a:srgbClr val="B8F955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qu</a:t>
                      </a:r>
                      <a:r>
                        <a:rPr sz="1800" u="heavy" spc="-60" dirty="0">
                          <a:uFill>
                            <a:solidFill>
                              <a:srgbClr val="B8F955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-est-ce-que-c-est- </a:t>
                      </a:r>
                      <a:r>
                        <a:rPr sz="1800" spc="-55" dirty="0">
                          <a:latin typeface="Verdana"/>
                          <a:cs typeface="Verdana"/>
                          <a:hlinkClick r:id="rId2"/>
                        </a:rPr>
                        <a:t> </a:t>
                      </a:r>
                      <a:r>
                        <a:rPr sz="18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e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x</a:t>
                      </a:r>
                      <a:r>
                        <a:rPr sz="18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a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c</a:t>
                      </a:r>
                      <a:r>
                        <a:rPr sz="1800" u="heavy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t</a:t>
                      </a:r>
                      <a:r>
                        <a:rPr sz="18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e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me</a:t>
                      </a:r>
                      <a:r>
                        <a:rPr sz="18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nt</a:t>
                      </a:r>
                      <a:r>
                        <a:rPr sz="1800" u="heavy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-</a:t>
                      </a:r>
                      <a:r>
                        <a:rPr sz="18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u</a:t>
                      </a:r>
                      <a:r>
                        <a:rPr sz="18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n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-</a:t>
                      </a:r>
                      <a:r>
                        <a:rPr sz="18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p</a:t>
                      </a:r>
                      <a:r>
                        <a:rPr sz="18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a</a:t>
                      </a:r>
                      <a:r>
                        <a:rPr sz="1800" u="heavy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r</a:t>
                      </a:r>
                      <a:r>
                        <a:rPr sz="1800" u="heavy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t</a:t>
                      </a:r>
                      <a:r>
                        <a:rPr sz="1800" u="heavy" spc="2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i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-</a:t>
                      </a:r>
                      <a:r>
                        <a:rPr sz="18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p</a:t>
                      </a:r>
                      <a:r>
                        <a:rPr sz="18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o</a:t>
                      </a:r>
                      <a:r>
                        <a:rPr sz="1800" u="heavy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l</a:t>
                      </a:r>
                      <a:r>
                        <a:rPr sz="1800" u="heavy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i</a:t>
                      </a:r>
                      <a:r>
                        <a:rPr sz="1800" u="heavy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t</a:t>
                      </a:r>
                      <a:r>
                        <a:rPr sz="1800" u="heavy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i</a:t>
                      </a:r>
                      <a:r>
                        <a:rPr sz="18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q</a:t>
                      </a:r>
                      <a:r>
                        <a:rPr sz="18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u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e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92075" marR="1092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u="heavy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3"/>
                        </a:rPr>
                        <a:t>https://www.universalis.fr/encyc </a:t>
                      </a:r>
                      <a:r>
                        <a:rPr sz="1800" spc="-620" dirty="0">
                          <a:latin typeface="Verdana"/>
                          <a:cs typeface="Verdana"/>
                          <a:hlinkClick r:id="rId3"/>
                        </a:rPr>
                        <a:t> </a:t>
                      </a:r>
                      <a:r>
                        <a:rPr sz="1800" u="heavy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3"/>
                        </a:rPr>
                        <a:t>lopedie/partis-politiques- </a:t>
                      </a:r>
                      <a:r>
                        <a:rPr sz="1800" spc="-40" dirty="0">
                          <a:latin typeface="Verdana"/>
                          <a:cs typeface="Verdana"/>
                          <a:hlinkClick r:id="rId3"/>
                        </a:rPr>
                        <a:t> </a:t>
                      </a:r>
                      <a:r>
                        <a:rPr sz="1800" u="heavy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3"/>
                        </a:rPr>
                        <a:t>theorie/1-definition/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2075" marR="716280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1800" u="heavy" spc="-90" dirty="0">
                          <a:solidFill>
                            <a:srgbClr val="B8F955"/>
                          </a:solidFill>
                          <a:uFill>
                            <a:solidFill>
                              <a:srgbClr val="B8F955"/>
                            </a:solidFill>
                          </a:uFill>
                          <a:latin typeface="Verdana"/>
                          <a:cs typeface="Verdana"/>
                          <a:hlinkClick r:id="rId4"/>
                        </a:rPr>
                        <a:t>-</a:t>
                      </a:r>
                      <a:r>
                        <a:rPr sz="1800" u="heavy" spc="-90" dirty="0">
                          <a:uFill>
                            <a:solidFill>
                              <a:srgbClr val="B8F955"/>
                            </a:solidFill>
                          </a:uFill>
                          <a:latin typeface="Verdana"/>
                          <a:cs typeface="Verdana"/>
                          <a:hlinkClick r:id="rId4"/>
                        </a:rPr>
                        <a:t>quel-est-le-role-des-partis- </a:t>
                      </a:r>
                      <a:r>
                        <a:rPr sz="1800" spc="-620" dirty="0">
                          <a:latin typeface="Verdana"/>
                          <a:cs typeface="Verdana"/>
                          <a:hlinkClick r:id="rId4"/>
                        </a:rPr>
                        <a:t> </a:t>
                      </a:r>
                      <a:r>
                        <a:rPr sz="1800" u="heavy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4"/>
                        </a:rPr>
                        <a:t>politiques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700974" y="61150"/>
          <a:ext cx="9140190" cy="6797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3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2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490">
                <a:tc>
                  <a:txBody>
                    <a:bodyPr/>
                    <a:lstStyle/>
                    <a:p>
                      <a:pPr marL="6184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Notions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11360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Commentaires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8813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Sitographie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08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Démocratie</a:t>
                      </a:r>
                      <a:r>
                        <a:rPr sz="1100" spc="-3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représentative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Liberté</a:t>
                      </a:r>
                      <a:r>
                        <a:rPr sz="1100" spc="-7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100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d’expression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La</a:t>
                      </a:r>
                      <a:r>
                        <a:rPr sz="12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démocratie</a:t>
                      </a:r>
                      <a:r>
                        <a:rPr sz="1200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représentative,</a:t>
                      </a:r>
                      <a:r>
                        <a:rPr sz="12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appelée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91440" marR="1466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aussi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"démocratie délégative",</a:t>
                      </a:r>
                      <a:r>
                        <a:rPr sz="12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est</a:t>
                      </a:r>
                      <a:r>
                        <a:rPr sz="1200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l'une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des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formes </a:t>
                      </a:r>
                      <a:r>
                        <a:rPr sz="1200" spc="-3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 la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démocratie</a:t>
                      </a:r>
                      <a:r>
                        <a:rPr sz="1200" spc="3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dans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laquelle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91440" marR="14351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les</a:t>
                      </a:r>
                      <a:r>
                        <a:rPr sz="1200" spc="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citoyens</a:t>
                      </a:r>
                      <a:r>
                        <a:rPr sz="1200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expriment leur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volonté</a:t>
                      </a:r>
                      <a:r>
                        <a:rPr sz="12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par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l'intermédiaire</a:t>
                      </a:r>
                      <a:r>
                        <a:rPr sz="12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de</a:t>
                      </a:r>
                      <a:r>
                        <a:rPr sz="12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représentants</a:t>
                      </a:r>
                      <a:r>
                        <a:rPr sz="12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élus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à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qui</a:t>
                      </a:r>
                      <a:r>
                        <a:rPr sz="12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ils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délèguent leurs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pouvoirs.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Ces élus, qui représentent </a:t>
                      </a:r>
                      <a:r>
                        <a:rPr sz="1200" spc="-3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la volonté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générale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votent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la loi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et contrôlent 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éventuellement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le</a:t>
                      </a:r>
                      <a:r>
                        <a:rPr sz="12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gouvernement</a:t>
                      </a:r>
                      <a:r>
                        <a:rPr sz="12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 marR="16319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La première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 proclamation</a:t>
                      </a:r>
                      <a:r>
                        <a:rPr sz="12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la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liberté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d’expression </a:t>
                      </a:r>
                      <a:r>
                        <a:rPr sz="1200" spc="-3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date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</a:t>
                      </a:r>
                      <a:r>
                        <a:rPr sz="12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1776,</a:t>
                      </a:r>
                      <a:r>
                        <a:rPr sz="1200" spc="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date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à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laquelle</a:t>
                      </a:r>
                      <a:r>
                        <a:rPr sz="1200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les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Etats-Unis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adoptent</a:t>
                      </a:r>
                      <a:r>
                        <a:rPr sz="12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leur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Constitution.</a:t>
                      </a:r>
                      <a:r>
                        <a:rPr sz="12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En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France,</a:t>
                      </a:r>
                      <a:r>
                        <a:rPr sz="12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la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91440" marR="28829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Déclaration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des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Droits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l’Homme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et du Citoyen 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(DDHC)</a:t>
                      </a:r>
                      <a:r>
                        <a:rPr sz="12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</a:t>
                      </a:r>
                      <a:r>
                        <a:rPr sz="12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1789</a:t>
                      </a:r>
                      <a:r>
                        <a:rPr sz="1200" b="1" spc="-1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reprendra</a:t>
                      </a:r>
                      <a:r>
                        <a:rPr sz="1200" spc="-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ce</a:t>
                      </a:r>
                      <a:r>
                        <a:rPr sz="1200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droit</a:t>
                      </a:r>
                      <a:r>
                        <a:rPr sz="1200" spc="-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fondamental, </a:t>
                      </a:r>
                      <a:r>
                        <a:rPr sz="1200" spc="-3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qui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relève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 valeurs</a:t>
                      </a:r>
                      <a:r>
                        <a:rPr sz="12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aussi</a:t>
                      </a:r>
                      <a:r>
                        <a:rPr sz="12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bien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laïques</a:t>
                      </a:r>
                      <a:r>
                        <a:rPr sz="1200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que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91440" marR="29273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démocratiques.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Libérés de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l’emprise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monarchique, </a:t>
                      </a:r>
                      <a:r>
                        <a:rPr sz="1200" spc="-3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les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français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veulent</a:t>
                      </a:r>
                      <a:r>
                        <a:rPr sz="1200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s'émanciper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de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l’oppression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qu’ils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ont</a:t>
                      </a:r>
                      <a:r>
                        <a:rPr sz="12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connue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;</a:t>
                      </a:r>
                      <a:r>
                        <a:rPr sz="1200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ils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veulent</a:t>
                      </a:r>
                      <a:r>
                        <a:rPr sz="12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pouvoir</a:t>
                      </a:r>
                      <a:r>
                        <a:rPr sz="12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parler,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91440" marR="3422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s’exprimer, et faire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connaitre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leurs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opinions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sans </a:t>
                      </a:r>
                      <a:r>
                        <a:rPr sz="1200" spc="-3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10" dirty="0"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i</a:t>
                      </a:r>
                      <a:r>
                        <a:rPr sz="1200" spc="-10" dirty="0"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ti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.</a:t>
                      </a:r>
                      <a:r>
                        <a:rPr sz="1200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C’est</a:t>
                      </a:r>
                      <a:r>
                        <a:rPr sz="12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ai</a:t>
                      </a:r>
                      <a:r>
                        <a:rPr sz="1200" spc="-10" dirty="0"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si que</a:t>
                      </a:r>
                      <a:r>
                        <a:rPr sz="1200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l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’a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rti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l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 1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1</a:t>
                      </a:r>
                      <a:r>
                        <a:rPr sz="1200" b="1" spc="-1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l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a 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déclaration dispose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que «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tout citoyen peut donc </a:t>
                      </a:r>
                      <a:r>
                        <a:rPr sz="1200" spc="-3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parler,</a:t>
                      </a:r>
                      <a:r>
                        <a:rPr sz="12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écrire,</a:t>
                      </a:r>
                      <a:r>
                        <a:rPr sz="12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imprimer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librement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».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91440" marR="181610" indent="457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La</a:t>
                      </a:r>
                      <a:r>
                        <a:rPr sz="12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liberté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d’expression</a:t>
                      </a:r>
                      <a:r>
                        <a:rPr sz="12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est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également</a:t>
                      </a:r>
                      <a:r>
                        <a:rPr sz="1200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garantie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par </a:t>
                      </a:r>
                      <a:r>
                        <a:rPr sz="1200" spc="-3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la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Convention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européenne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des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droits</a:t>
                      </a:r>
                      <a:r>
                        <a:rPr sz="1200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l’homme.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91440" marR="28638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L’article 10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regroupe « </a:t>
                      </a:r>
                      <a:r>
                        <a:rPr sz="1200" i="1" spc="-5" dirty="0">
                          <a:latin typeface="Comic Sans MS"/>
                          <a:cs typeface="Comic Sans MS"/>
                        </a:rPr>
                        <a:t>la liberté d'opinion </a:t>
                      </a:r>
                      <a:r>
                        <a:rPr sz="1200" i="1" dirty="0">
                          <a:latin typeface="Comic Sans MS"/>
                          <a:cs typeface="Comic Sans MS"/>
                        </a:rPr>
                        <a:t>et </a:t>
                      </a:r>
                      <a:r>
                        <a:rPr sz="1200" i="1" spc="-5" dirty="0">
                          <a:latin typeface="Comic Sans MS"/>
                          <a:cs typeface="Comic Sans MS"/>
                        </a:rPr>
                        <a:t>la </a:t>
                      </a:r>
                      <a:r>
                        <a:rPr sz="1200" i="1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i="1" spc="-5" dirty="0">
                          <a:latin typeface="Comic Sans MS"/>
                          <a:cs typeface="Comic Sans MS"/>
                        </a:rPr>
                        <a:t>liberté </a:t>
                      </a:r>
                      <a:r>
                        <a:rPr sz="1200" i="1" dirty="0">
                          <a:latin typeface="Comic Sans MS"/>
                          <a:cs typeface="Comic Sans MS"/>
                        </a:rPr>
                        <a:t>de </a:t>
                      </a:r>
                      <a:r>
                        <a:rPr sz="1200" i="1" spc="-5" dirty="0">
                          <a:latin typeface="Comic Sans MS"/>
                          <a:cs typeface="Comic Sans MS"/>
                        </a:rPr>
                        <a:t>recevoir </a:t>
                      </a:r>
                      <a:r>
                        <a:rPr sz="1200" i="1" dirty="0">
                          <a:latin typeface="Comic Sans MS"/>
                          <a:cs typeface="Comic Sans MS"/>
                        </a:rPr>
                        <a:t>ou de </a:t>
                      </a:r>
                      <a:r>
                        <a:rPr sz="1200" i="1" spc="-5" dirty="0">
                          <a:latin typeface="Comic Sans MS"/>
                          <a:cs typeface="Comic Sans MS"/>
                        </a:rPr>
                        <a:t>communiquer </a:t>
                      </a:r>
                      <a:r>
                        <a:rPr sz="1200" i="1" dirty="0">
                          <a:latin typeface="Comic Sans MS"/>
                          <a:cs typeface="Comic Sans MS"/>
                        </a:rPr>
                        <a:t>des </a:t>
                      </a:r>
                      <a:r>
                        <a:rPr sz="1200" i="1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i="1" spc="-5" dirty="0">
                          <a:latin typeface="Comic Sans MS"/>
                          <a:cs typeface="Comic Sans MS"/>
                        </a:rPr>
                        <a:t>informations</a:t>
                      </a:r>
                      <a:r>
                        <a:rPr sz="1200" i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i="1" dirty="0">
                          <a:latin typeface="Comic Sans MS"/>
                          <a:cs typeface="Comic Sans MS"/>
                        </a:rPr>
                        <a:t>ou</a:t>
                      </a:r>
                      <a:r>
                        <a:rPr sz="1200" i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i="1" dirty="0">
                          <a:latin typeface="Comic Sans MS"/>
                          <a:cs typeface="Comic Sans MS"/>
                        </a:rPr>
                        <a:t>des</a:t>
                      </a:r>
                      <a:r>
                        <a:rPr sz="1200" i="1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i="1" spc="-5" dirty="0">
                          <a:latin typeface="Comic Sans MS"/>
                          <a:cs typeface="Comic Sans MS"/>
                        </a:rPr>
                        <a:t>idées</a:t>
                      </a:r>
                      <a:r>
                        <a:rPr sz="1200" i="1" dirty="0">
                          <a:latin typeface="Comic Sans MS"/>
                          <a:cs typeface="Comic Sans MS"/>
                        </a:rPr>
                        <a:t> sans </a:t>
                      </a:r>
                      <a:r>
                        <a:rPr sz="1200" i="1" spc="-5" dirty="0">
                          <a:latin typeface="Comic Sans MS"/>
                          <a:cs typeface="Comic Sans MS"/>
                        </a:rPr>
                        <a:t>qu'il</a:t>
                      </a:r>
                      <a:r>
                        <a:rPr sz="1200" i="1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i="1" spc="-5" dirty="0">
                          <a:latin typeface="Comic Sans MS"/>
                          <a:cs typeface="Comic Sans MS"/>
                        </a:rPr>
                        <a:t>puisse</a:t>
                      </a:r>
                      <a:r>
                        <a:rPr sz="1200" i="1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i="1" dirty="0">
                          <a:latin typeface="Comic Sans MS"/>
                          <a:cs typeface="Comic Sans MS"/>
                        </a:rPr>
                        <a:t>y </a:t>
                      </a:r>
                      <a:r>
                        <a:rPr sz="1200" i="1" spc="-5" dirty="0">
                          <a:latin typeface="Comic Sans MS"/>
                          <a:cs typeface="Comic Sans MS"/>
                        </a:rPr>
                        <a:t>avoir </a:t>
                      </a:r>
                      <a:r>
                        <a:rPr sz="1200" i="1" spc="-3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i="1" spc="-5" dirty="0">
                          <a:latin typeface="Comic Sans MS"/>
                          <a:cs typeface="Comic Sans MS"/>
                        </a:rPr>
                        <a:t>ingérence</a:t>
                      </a:r>
                      <a:r>
                        <a:rPr sz="1200" i="1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i="1" spc="-5" dirty="0">
                          <a:latin typeface="Comic Sans MS"/>
                          <a:cs typeface="Comic Sans MS"/>
                        </a:rPr>
                        <a:t>d'autorités</a:t>
                      </a:r>
                      <a:r>
                        <a:rPr sz="1200" i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i="1" spc="-5" dirty="0">
                          <a:latin typeface="Comic Sans MS"/>
                          <a:cs typeface="Comic Sans MS"/>
                        </a:rPr>
                        <a:t>publiques</a:t>
                      </a:r>
                      <a:r>
                        <a:rPr sz="1200" i="1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i="1" dirty="0">
                          <a:latin typeface="Comic Sans MS"/>
                          <a:cs typeface="Comic Sans MS"/>
                        </a:rPr>
                        <a:t>et </a:t>
                      </a:r>
                      <a:r>
                        <a:rPr sz="1200" i="1" spc="-5" dirty="0">
                          <a:latin typeface="Comic Sans MS"/>
                          <a:cs typeface="Comic Sans MS"/>
                        </a:rPr>
                        <a:t>sans </a:t>
                      </a:r>
                      <a:r>
                        <a:rPr sz="1200" i="1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i="1" spc="-5" dirty="0">
                          <a:latin typeface="Comic Sans MS"/>
                          <a:cs typeface="Comic Sans MS"/>
                        </a:rPr>
                        <a:t>considération</a:t>
                      </a:r>
                      <a:r>
                        <a:rPr sz="1200" i="1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i="1" dirty="0">
                          <a:latin typeface="Comic Sans MS"/>
                          <a:cs typeface="Comic Sans MS"/>
                        </a:rPr>
                        <a:t>de </a:t>
                      </a:r>
                      <a:r>
                        <a:rPr sz="1200" i="1" spc="-5" dirty="0">
                          <a:latin typeface="Comic Sans MS"/>
                          <a:cs typeface="Comic Sans MS"/>
                        </a:rPr>
                        <a:t>frontière</a:t>
                      </a:r>
                      <a:r>
                        <a:rPr sz="1200" i="1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».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91440" marR="3683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La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liberté d’expression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est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donc garantie par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un 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certain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nombre de droits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dont le citoyen peut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se </a:t>
                      </a:r>
                      <a:r>
                        <a:rPr sz="1200" spc="-3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prévaloir</a:t>
                      </a:r>
                      <a:r>
                        <a:rPr sz="12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directement</a:t>
                      </a:r>
                      <a:r>
                        <a:rPr sz="12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en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France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2075" marR="876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https://www.reseau- </a:t>
                      </a:r>
                      <a:r>
                        <a:rPr sz="1200" spc="-45" dirty="0">
                          <a:latin typeface="Verdana"/>
                          <a:cs typeface="Verdana"/>
                          <a:hlinkClick r:id="rId2"/>
                        </a:rPr>
                        <a:t> 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canope.fr/fileadmin/user_upload/Pro</a:t>
                      </a:r>
                      <a:r>
                        <a:rPr sz="1200" spc="-20" dirty="0">
                          <a:latin typeface="Verdana"/>
                          <a:cs typeface="Verdana"/>
                          <a:hlinkClick r:id="rId2"/>
                        </a:rPr>
                        <a:t>j </a:t>
                      </a:r>
                      <a:r>
                        <a:rPr sz="1200" spc="-409" dirty="0">
                          <a:latin typeface="Verdana"/>
                          <a:cs typeface="Verdana"/>
                          <a:hlinkClick r:id="rId2"/>
                        </a:rPr>
                        <a:t> </a:t>
                      </a:r>
                      <a:r>
                        <a:rPr sz="1200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ets/Je_dessine/pdf/Jedessine_LiberteE </a:t>
                      </a:r>
                      <a:r>
                        <a:rPr sz="1200" spc="-409" dirty="0">
                          <a:latin typeface="Verdana"/>
                          <a:cs typeface="Verdana"/>
                          <a:hlinkClick r:id="rId2"/>
                        </a:rPr>
                        <a:t> </a:t>
                      </a:r>
                      <a:r>
                        <a:rPr sz="1200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2"/>
                        </a:rPr>
                        <a:t>xpression.pdf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2075" marR="144145">
                        <a:lnSpc>
                          <a:spcPct val="100000"/>
                        </a:lnSpc>
                      </a:pPr>
                      <a:r>
                        <a:rPr sz="12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3"/>
                        </a:rPr>
                        <a:t>https://www.legifrance.gouv.fr/conte </a:t>
                      </a:r>
                      <a:r>
                        <a:rPr sz="1200" spc="-409" dirty="0">
                          <a:latin typeface="Verdana"/>
                          <a:cs typeface="Verdana"/>
                          <a:hlinkClick r:id="rId3"/>
                        </a:rPr>
                        <a:t> </a:t>
                      </a:r>
                      <a:r>
                        <a:rPr sz="1200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3"/>
                        </a:rPr>
                        <a:t>nu/menu/droit-national-en- </a:t>
                      </a:r>
                      <a:r>
                        <a:rPr sz="1200" spc="-30" dirty="0">
                          <a:latin typeface="Verdana"/>
                          <a:cs typeface="Verdana"/>
                          <a:hlinkClick r:id="rId3"/>
                        </a:rPr>
                        <a:t> </a:t>
                      </a:r>
                      <a:r>
                        <a:rPr sz="1200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3"/>
                        </a:rPr>
                        <a:t>vigueur/constitution/declaration-des- </a:t>
                      </a:r>
                      <a:r>
                        <a:rPr sz="1200" spc="-409" dirty="0">
                          <a:latin typeface="Verdana"/>
                          <a:cs typeface="Verdana"/>
                          <a:hlinkClick r:id="rId3"/>
                        </a:rPr>
                        <a:t> </a:t>
                      </a:r>
                      <a:r>
                        <a:rPr sz="1200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3"/>
                        </a:rPr>
                        <a:t>droits-de-l-homme-et-du-citoyen-de- </a:t>
                      </a:r>
                      <a:r>
                        <a:rPr sz="1200" spc="-35" dirty="0">
                          <a:latin typeface="Verdana"/>
                          <a:cs typeface="Verdana"/>
                          <a:hlinkClick r:id="rId3"/>
                        </a:rPr>
                        <a:t> </a:t>
                      </a:r>
                      <a:r>
                        <a:rPr sz="1200" u="sng" spc="-105" dirty="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  <a:hlinkClick r:id="rId3"/>
                        </a:rPr>
                        <a:t>1789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62636" y="82295"/>
          <a:ext cx="10871835" cy="6713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5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8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8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20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1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Notions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Commentaires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1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Sitographie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53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200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Responsabilité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 marR="39370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Etymologie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: du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latin </a:t>
                      </a:r>
                      <a:r>
                        <a:rPr sz="1200" i="1" spc="-5" dirty="0">
                          <a:latin typeface="Comic Sans MS"/>
                          <a:cs typeface="Comic Sans MS"/>
                        </a:rPr>
                        <a:t>respondere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,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se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porter garant,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répondre</a:t>
                      </a:r>
                      <a:r>
                        <a:rPr sz="1200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de,</a:t>
                      </a:r>
                      <a:r>
                        <a:rPr sz="12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apparenté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à</a:t>
                      </a:r>
                      <a:r>
                        <a:rPr sz="12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i="1" dirty="0">
                          <a:latin typeface="Comic Sans MS"/>
                          <a:cs typeface="Comic Sans MS"/>
                        </a:rPr>
                        <a:t>sponsio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,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 engagement</a:t>
                      </a:r>
                      <a:r>
                        <a:rPr sz="1200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solennel, </a:t>
                      </a:r>
                      <a:r>
                        <a:rPr sz="1200" spc="-3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promesse,</a:t>
                      </a:r>
                      <a:r>
                        <a:rPr sz="12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assurance.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1440" marR="8699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La</a:t>
                      </a:r>
                      <a:r>
                        <a:rPr sz="1200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responsabilité</a:t>
                      </a:r>
                      <a:r>
                        <a:rPr sz="1200" spc="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est</a:t>
                      </a:r>
                      <a:r>
                        <a:rPr sz="1200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l'obligation</a:t>
                      </a:r>
                      <a:r>
                        <a:rPr sz="12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</a:t>
                      </a:r>
                      <a:r>
                        <a:rPr sz="1200" spc="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répondre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</a:t>
                      </a:r>
                      <a:r>
                        <a:rPr sz="1200" spc="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certains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de</a:t>
                      </a:r>
                      <a:r>
                        <a:rPr sz="1200" spc="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ses</a:t>
                      </a:r>
                      <a:r>
                        <a:rPr sz="1200" spc="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actes,</a:t>
                      </a:r>
                      <a:r>
                        <a:rPr sz="1200" spc="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d'être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garant</a:t>
                      </a:r>
                      <a:r>
                        <a:rPr sz="12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</a:t>
                      </a:r>
                      <a:r>
                        <a:rPr sz="1200" spc="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quelque</a:t>
                      </a:r>
                      <a:r>
                        <a:rPr sz="1200" spc="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chose,</a:t>
                      </a:r>
                      <a:r>
                        <a:rPr sz="1200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d'assumer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ses</a:t>
                      </a:r>
                      <a:r>
                        <a:rPr sz="1200" spc="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promesses.</a:t>
                      </a:r>
                      <a:r>
                        <a:rPr sz="1200" spc="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Elle</a:t>
                      </a:r>
                      <a:r>
                        <a:rPr sz="1200" spc="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00" spc="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pour</a:t>
                      </a:r>
                      <a:r>
                        <a:rPr sz="1200" spc="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conséquence</a:t>
                      </a:r>
                      <a:r>
                        <a:rPr sz="1200" spc="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le</a:t>
                      </a:r>
                      <a:r>
                        <a:rPr sz="1200" spc="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devoir</a:t>
                      </a:r>
                      <a:r>
                        <a:rPr sz="1200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 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réparer un préjudice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causé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à quelqu'un de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par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son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fait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ou 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par le</a:t>
                      </a:r>
                      <a:r>
                        <a:rPr sz="1200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fait de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 ceux</a:t>
                      </a:r>
                      <a:r>
                        <a:rPr sz="12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dont</a:t>
                      </a:r>
                      <a:r>
                        <a:rPr sz="12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on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a en charge</a:t>
                      </a:r>
                      <a:r>
                        <a:rPr sz="12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la</a:t>
                      </a:r>
                      <a:r>
                        <a:rPr sz="12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surveillance,</a:t>
                      </a:r>
                      <a:r>
                        <a:rPr sz="1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voire </a:t>
                      </a:r>
                      <a:r>
                        <a:rPr sz="1200" spc="-3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de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 supporter</a:t>
                      </a:r>
                      <a:r>
                        <a:rPr sz="12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une</a:t>
                      </a:r>
                      <a:r>
                        <a:rPr sz="1200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sanction</a:t>
                      </a:r>
                      <a:r>
                        <a:rPr sz="12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268986" y="101345"/>
            <a:ext cx="10852785" cy="6757670"/>
          </a:xfrm>
          <a:custGeom>
            <a:avLst/>
            <a:gdLst/>
            <a:ahLst/>
            <a:cxnLst/>
            <a:rect l="l" t="t" r="r" b="b"/>
            <a:pathLst>
              <a:path w="10852785" h="6757670">
                <a:moveTo>
                  <a:pt x="0" y="6757416"/>
                </a:moveTo>
                <a:lnTo>
                  <a:pt x="10852404" y="6757416"/>
                </a:lnTo>
                <a:lnTo>
                  <a:pt x="10852404" y="0"/>
                </a:lnTo>
                <a:lnTo>
                  <a:pt x="0" y="0"/>
                </a:lnTo>
                <a:lnTo>
                  <a:pt x="0" y="6757416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4017" y="268986"/>
            <a:ext cx="3546475" cy="5080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85"/>
              </a:spcBef>
            </a:pPr>
            <a:r>
              <a:rPr sz="2400" u="none" dirty="0">
                <a:solidFill>
                  <a:srgbClr val="FF0000"/>
                </a:solidFill>
              </a:rPr>
              <a:t>Capacités</a:t>
            </a:r>
            <a:r>
              <a:rPr sz="2400" u="none" spc="-30" dirty="0">
                <a:solidFill>
                  <a:srgbClr val="FF0000"/>
                </a:solidFill>
              </a:rPr>
              <a:t> </a:t>
            </a:r>
            <a:r>
              <a:rPr sz="2400" u="none" spc="-5" dirty="0">
                <a:solidFill>
                  <a:srgbClr val="FF0000"/>
                </a:solidFill>
              </a:rPr>
              <a:t>et</a:t>
            </a:r>
            <a:r>
              <a:rPr sz="2400" u="none" spc="-40" dirty="0">
                <a:solidFill>
                  <a:srgbClr val="FF0000"/>
                </a:solidFill>
              </a:rPr>
              <a:t> </a:t>
            </a:r>
            <a:r>
              <a:rPr sz="2400" u="none" spc="-5" dirty="0">
                <a:solidFill>
                  <a:srgbClr val="FF0000"/>
                </a:solidFill>
              </a:rPr>
              <a:t>activités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928522" y="799845"/>
            <a:ext cx="9258935" cy="5574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Activités</a:t>
            </a:r>
            <a:r>
              <a:rPr sz="1400" b="1" u="heavy" spc="-4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1</a:t>
            </a:r>
            <a:r>
              <a:rPr sz="1400" b="1" u="heavy" spc="-4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:</a:t>
            </a:r>
            <a:endParaRPr sz="1400">
              <a:latin typeface="Comic Sans MS"/>
              <a:cs typeface="Comic Sans MS"/>
            </a:endParaRPr>
          </a:p>
          <a:p>
            <a:pPr marL="12700" marR="5080" indent="104775">
              <a:lnSpc>
                <a:spcPct val="100000"/>
              </a:lnSpc>
            </a:pPr>
            <a:r>
              <a:rPr sz="1400" spc="-5" dirty="0">
                <a:latin typeface="Comic Sans MS"/>
                <a:cs typeface="Comic Sans MS"/>
              </a:rPr>
              <a:t>Constat </a:t>
            </a:r>
            <a:r>
              <a:rPr sz="1400" dirty="0">
                <a:latin typeface="Comic Sans MS"/>
                <a:cs typeface="Comic Sans MS"/>
              </a:rPr>
              <a:t>:On assiste depuis quelques années </a:t>
            </a:r>
            <a:r>
              <a:rPr sz="1400" spc="-5" dirty="0">
                <a:latin typeface="Comic Sans MS"/>
                <a:cs typeface="Comic Sans MS"/>
              </a:rPr>
              <a:t>dans </a:t>
            </a:r>
            <a:r>
              <a:rPr sz="1400" dirty="0">
                <a:latin typeface="Comic Sans MS"/>
                <a:cs typeface="Comic Sans MS"/>
              </a:rPr>
              <a:t>les médias et les </a:t>
            </a:r>
            <a:r>
              <a:rPr sz="1400" spc="-5" dirty="0">
                <a:latin typeface="Comic Sans MS"/>
                <a:cs typeface="Comic Sans MS"/>
              </a:rPr>
              <a:t>réseaux </a:t>
            </a:r>
            <a:r>
              <a:rPr sz="1400" dirty="0">
                <a:latin typeface="Comic Sans MS"/>
                <a:cs typeface="Comic Sans MS"/>
              </a:rPr>
              <a:t>sociaux à </a:t>
            </a:r>
            <a:r>
              <a:rPr sz="1400" spc="-5" dirty="0">
                <a:latin typeface="Comic Sans MS"/>
                <a:cs typeface="Comic Sans MS"/>
              </a:rPr>
              <a:t>des </a:t>
            </a:r>
            <a:r>
              <a:rPr sz="1400" dirty="0">
                <a:latin typeface="Comic Sans MS"/>
                <a:cs typeface="Comic Sans MS"/>
              </a:rPr>
              <a:t>mouvements 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militantistes </a:t>
            </a:r>
            <a:r>
              <a:rPr sz="1400" dirty="0">
                <a:latin typeface="Comic Sans MS"/>
                <a:cs typeface="Comic Sans MS"/>
              </a:rPr>
              <a:t>( « </a:t>
            </a:r>
            <a:r>
              <a:rPr sz="1400" i="1" dirty="0">
                <a:latin typeface="Comic Sans MS"/>
                <a:cs typeface="Comic Sans MS"/>
              </a:rPr>
              <a:t>me-too »,</a:t>
            </a:r>
            <a:r>
              <a:rPr sz="1400" i="1" spc="5" dirty="0">
                <a:latin typeface="Comic Sans MS"/>
                <a:cs typeface="Comic Sans MS"/>
              </a:rPr>
              <a:t> </a:t>
            </a:r>
            <a:r>
              <a:rPr sz="1400" i="1" dirty="0">
                <a:latin typeface="Comic Sans MS"/>
                <a:cs typeface="Comic Sans MS"/>
              </a:rPr>
              <a:t>« </a:t>
            </a:r>
            <a:r>
              <a:rPr sz="1400" i="1" spc="-5" dirty="0">
                <a:latin typeface="Comic Sans MS"/>
                <a:cs typeface="Comic Sans MS"/>
              </a:rPr>
              <a:t>Black </a:t>
            </a:r>
            <a:r>
              <a:rPr sz="1400" i="1" dirty="0">
                <a:latin typeface="Comic Sans MS"/>
                <a:cs typeface="Comic Sans MS"/>
              </a:rPr>
              <a:t>lives Matter », « Femen », « manif pour tous</a:t>
            </a:r>
            <a:r>
              <a:rPr sz="1400" dirty="0">
                <a:latin typeface="Comic Sans MS"/>
                <a:cs typeface="Comic Sans MS"/>
              </a:rPr>
              <a:t>….) et les </a:t>
            </a:r>
            <a:r>
              <a:rPr sz="1400" spc="-5" dirty="0">
                <a:latin typeface="Comic Sans MS"/>
                <a:cs typeface="Comic Sans MS"/>
              </a:rPr>
              <a:t>déclarations de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Greta </a:t>
            </a:r>
            <a:r>
              <a:rPr sz="1400" spc="-40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Thunberg,</a:t>
            </a:r>
            <a:r>
              <a:rPr sz="1400" spc="-4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Emma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Thompson,</a:t>
            </a:r>
            <a:r>
              <a:rPr sz="1400" spc="-3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Malala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Yousafzai….</a:t>
            </a:r>
            <a:endParaRPr sz="1400">
              <a:latin typeface="Comic Sans MS"/>
              <a:cs typeface="Comic Sans MS"/>
            </a:endParaRPr>
          </a:p>
          <a:p>
            <a:pPr marL="169545">
              <a:lnSpc>
                <a:spcPct val="100000"/>
              </a:lnSpc>
              <a:spcBef>
                <a:spcPts val="1680"/>
              </a:spcBef>
            </a:pPr>
            <a:r>
              <a:rPr sz="1400" dirty="0">
                <a:latin typeface="Comic Sans MS"/>
                <a:cs typeface="Comic Sans MS"/>
              </a:rPr>
              <a:t>Idée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de reprendre</a:t>
            </a:r>
            <a:r>
              <a:rPr sz="1400" spc="-3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ses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thèmes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afin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de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créer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des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affiches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sur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:</a:t>
            </a:r>
            <a:endParaRPr sz="1400">
              <a:latin typeface="Comic Sans MS"/>
              <a:cs typeface="Comic Sans MS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dirty="0">
                <a:latin typeface="Comic Sans MS"/>
                <a:cs typeface="Comic Sans MS"/>
              </a:rPr>
              <a:t>Engagement</a:t>
            </a:r>
            <a:r>
              <a:rPr sz="1400" spc="-6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et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environnement</a:t>
            </a:r>
            <a:endParaRPr sz="1400">
              <a:latin typeface="Comic Sans MS"/>
              <a:cs typeface="Comic Sans MS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dirty="0">
                <a:latin typeface="Comic Sans MS"/>
                <a:cs typeface="Comic Sans MS"/>
              </a:rPr>
              <a:t>Engagement</a:t>
            </a:r>
            <a:r>
              <a:rPr sz="1400" spc="37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libération</a:t>
            </a:r>
            <a:r>
              <a:rPr sz="1400" spc="36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de</a:t>
            </a:r>
            <a:r>
              <a:rPr sz="1400" spc="-3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la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parole</a:t>
            </a:r>
            <a:r>
              <a:rPr sz="1400" spc="-3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féminine</a:t>
            </a:r>
            <a:endParaRPr sz="1400">
              <a:latin typeface="Comic Sans MS"/>
              <a:cs typeface="Comic Sans MS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dirty="0">
                <a:latin typeface="Comic Sans MS"/>
                <a:cs typeface="Comic Sans MS"/>
              </a:rPr>
              <a:t>Engagement</a:t>
            </a:r>
            <a:r>
              <a:rPr sz="1400" spc="-5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contre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le</a:t>
            </a:r>
            <a:r>
              <a:rPr sz="1400" spc="-3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racisme</a:t>
            </a:r>
            <a:endParaRPr sz="1400">
              <a:latin typeface="Comic Sans MS"/>
              <a:cs typeface="Comic Sans MS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dirty="0">
                <a:latin typeface="Comic Sans MS"/>
                <a:cs typeface="Comic Sans MS"/>
              </a:rPr>
              <a:t>Engagement</a:t>
            </a:r>
            <a:r>
              <a:rPr sz="1400" spc="-4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contre </a:t>
            </a:r>
            <a:r>
              <a:rPr sz="1400" spc="-5" dirty="0">
                <a:latin typeface="Comic Sans MS"/>
                <a:cs typeface="Comic Sans MS"/>
              </a:rPr>
              <a:t>toutes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les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discriminations</a:t>
            </a:r>
            <a:r>
              <a:rPr sz="1400" spc="-3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(homophobie,</a:t>
            </a:r>
            <a:r>
              <a:rPr sz="1400" spc="-4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transgenre….)</a:t>
            </a:r>
            <a:endParaRPr sz="1400">
              <a:latin typeface="Comic Sans MS"/>
              <a:cs typeface="Comic Sans MS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>
                <a:latin typeface="Comic Sans MS"/>
                <a:cs typeface="Comic Sans MS"/>
              </a:rPr>
              <a:t>Engagement</a:t>
            </a:r>
            <a:r>
              <a:rPr sz="1400" spc="-5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pour</a:t>
            </a:r>
            <a:r>
              <a:rPr sz="1400" spc="-4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l’éducation</a:t>
            </a:r>
            <a:r>
              <a:rPr sz="1400" spc="-4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pour</a:t>
            </a:r>
            <a:r>
              <a:rPr sz="1400" spc="-3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tous</a:t>
            </a:r>
            <a:endParaRPr sz="1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Comic Sans MS"/>
              <a:cs typeface="Comic Sans MS"/>
            </a:endParaRPr>
          </a:p>
          <a:p>
            <a:pPr marL="32766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omic Sans MS"/>
                <a:cs typeface="Comic Sans MS"/>
              </a:rPr>
              <a:t>Restitution</a:t>
            </a:r>
            <a:r>
              <a:rPr sz="1400" spc="-7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orale</a:t>
            </a:r>
            <a:endParaRPr sz="1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cs typeface="Comic Sans MS"/>
              </a:rPr>
              <a:t>Compétences</a:t>
            </a:r>
            <a:r>
              <a:rPr sz="1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: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construire et</a:t>
            </a:r>
            <a:r>
              <a:rPr sz="1400" spc="1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exprimer</a:t>
            </a:r>
            <a:r>
              <a:rPr sz="1400" spc="-3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une </a:t>
            </a:r>
            <a:r>
              <a:rPr sz="1400" dirty="0">
                <a:latin typeface="Comic Sans MS"/>
                <a:cs typeface="Comic Sans MS"/>
              </a:rPr>
              <a:t>argumentation</a:t>
            </a:r>
            <a:r>
              <a:rPr sz="1400" spc="-3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cohérente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et</a:t>
            </a:r>
            <a:r>
              <a:rPr sz="1400" spc="-5" dirty="0">
                <a:latin typeface="Comic Sans MS"/>
                <a:cs typeface="Comic Sans MS"/>
              </a:rPr>
              <a:t> rigoureuse</a:t>
            </a:r>
            <a:r>
              <a:rPr sz="1400" spc="-4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en</a:t>
            </a:r>
            <a:r>
              <a:rPr sz="1400" spc="-5" dirty="0">
                <a:latin typeface="Comic Sans MS"/>
                <a:cs typeface="Comic Sans MS"/>
              </a:rPr>
              <a:t> s’appuyant</a:t>
            </a:r>
            <a:r>
              <a:rPr sz="1400" spc="-3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sur les</a:t>
            </a:r>
            <a:r>
              <a:rPr sz="1400" spc="1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repères</a:t>
            </a:r>
            <a:endParaRPr sz="1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omic Sans MS"/>
                <a:cs typeface="Comic Sans MS"/>
              </a:rPr>
              <a:t>et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les</a:t>
            </a:r>
            <a:r>
              <a:rPr sz="1400" spc="-5" dirty="0">
                <a:latin typeface="Comic Sans MS"/>
                <a:cs typeface="Comic Sans MS"/>
              </a:rPr>
              <a:t> notions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du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programme.</a:t>
            </a:r>
            <a:endParaRPr sz="1400">
              <a:latin typeface="Comic Sans MS"/>
              <a:cs typeface="Comic Sans MS"/>
            </a:endParaRPr>
          </a:p>
          <a:p>
            <a:pPr marL="1375410">
              <a:lnSpc>
                <a:spcPct val="100000"/>
              </a:lnSpc>
            </a:pPr>
            <a:r>
              <a:rPr sz="1400" dirty="0">
                <a:latin typeface="Comic Sans MS"/>
                <a:cs typeface="Comic Sans MS"/>
              </a:rPr>
              <a:t>Respecter</a:t>
            </a:r>
            <a:r>
              <a:rPr sz="1400" spc="-4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autrui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et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la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pluralité</a:t>
            </a:r>
            <a:r>
              <a:rPr sz="1400" spc="-3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des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points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de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vue</a:t>
            </a:r>
            <a:endParaRPr sz="1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cs typeface="Comic Sans MS"/>
              </a:rPr>
              <a:t>Capacités</a:t>
            </a:r>
            <a:r>
              <a:rPr sz="1400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cs typeface="Comic Sans MS"/>
              </a:rPr>
              <a:t> </a:t>
            </a:r>
            <a:r>
              <a:rPr sz="1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cs typeface="Comic Sans MS"/>
              </a:rPr>
              <a:t>travaillées</a:t>
            </a:r>
            <a:r>
              <a:rPr sz="1400" spc="-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:</a:t>
            </a:r>
            <a:endParaRPr sz="1400">
              <a:latin typeface="Comic Sans MS"/>
              <a:cs typeface="Comic Sans MS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400" dirty="0">
                <a:latin typeface="Comic Sans MS"/>
                <a:cs typeface="Comic Sans MS"/>
              </a:rPr>
              <a:t>Rechercher,</a:t>
            </a:r>
            <a:r>
              <a:rPr sz="1400" spc="-3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collecter</a:t>
            </a:r>
            <a:r>
              <a:rPr sz="1400" spc="-5" dirty="0">
                <a:latin typeface="Comic Sans MS"/>
                <a:cs typeface="Comic Sans MS"/>
              </a:rPr>
              <a:t> (témoignages</a:t>
            </a:r>
            <a:r>
              <a:rPr sz="1400" spc="-3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et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textes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)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puis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analyser</a:t>
            </a:r>
            <a:endParaRPr sz="1400">
              <a:latin typeface="Comic Sans MS"/>
              <a:cs typeface="Comic Sans MS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400" spc="-5" dirty="0">
                <a:latin typeface="Comic Sans MS"/>
                <a:cs typeface="Comic Sans MS"/>
              </a:rPr>
              <a:t>Traiter</a:t>
            </a:r>
            <a:r>
              <a:rPr sz="1400" spc="-5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l’information</a:t>
            </a:r>
            <a:endParaRPr sz="1400">
              <a:latin typeface="Comic Sans MS"/>
              <a:cs typeface="Comic Sans MS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400" spc="-5" dirty="0">
                <a:latin typeface="Comic Sans MS"/>
                <a:cs typeface="Comic Sans MS"/>
              </a:rPr>
              <a:t>S’exprimer</a:t>
            </a:r>
            <a:r>
              <a:rPr sz="1400" spc="-4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à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l’oral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de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manière</a:t>
            </a:r>
            <a:r>
              <a:rPr sz="1400" spc="-4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claire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et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argumentée</a:t>
            </a:r>
            <a:endParaRPr sz="1400">
              <a:latin typeface="Comic Sans MS"/>
              <a:cs typeface="Comic Sans MS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400" spc="-5" dirty="0">
                <a:latin typeface="Comic Sans MS"/>
                <a:cs typeface="Comic Sans MS"/>
              </a:rPr>
              <a:t>Savoir</a:t>
            </a:r>
            <a:r>
              <a:rPr sz="1400" spc="-5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écouter</a:t>
            </a:r>
            <a:r>
              <a:rPr sz="1400" spc="-4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et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débattre</a:t>
            </a:r>
            <a:endParaRPr sz="1400">
              <a:latin typeface="Comic Sans MS"/>
              <a:cs typeface="Comic Sans MS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400" dirty="0">
                <a:latin typeface="Comic Sans MS"/>
                <a:cs typeface="Comic Sans MS"/>
              </a:rPr>
              <a:t>Développer</a:t>
            </a:r>
            <a:r>
              <a:rPr sz="1400" spc="-5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son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esprit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critique</a:t>
            </a:r>
            <a:endParaRPr sz="1400">
              <a:latin typeface="Comic Sans MS"/>
              <a:cs typeface="Comic Sans MS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</a:pPr>
            <a:r>
              <a:rPr sz="1400" spc="-5" dirty="0">
                <a:latin typeface="Comic Sans MS"/>
                <a:cs typeface="Comic Sans MS"/>
              </a:rPr>
              <a:t>Contribuer</a:t>
            </a:r>
            <a:r>
              <a:rPr sz="1400" spc="-3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à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un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travail</a:t>
            </a:r>
            <a:r>
              <a:rPr sz="1400" spc="-4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collaboratif</a:t>
            </a:r>
            <a:r>
              <a:rPr sz="1400" spc="-3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et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coopératif.</a:t>
            </a:r>
            <a:endParaRPr sz="140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428" y="1819655"/>
            <a:ext cx="2669285" cy="26098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420" y="375030"/>
            <a:ext cx="6713220" cy="3927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Activité</a:t>
            </a:r>
            <a:r>
              <a:rPr sz="1600" b="1" u="heavy" spc="2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2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:</a:t>
            </a:r>
            <a:r>
              <a:rPr sz="1600" spc="459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Nous et</a:t>
            </a:r>
            <a:r>
              <a:rPr sz="1600" spc="-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les</a:t>
            </a:r>
            <a:r>
              <a:rPr sz="1600" spc="-1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autres</a:t>
            </a:r>
            <a:endParaRPr sz="1600">
              <a:latin typeface="Comic Sans MS"/>
              <a:cs typeface="Comic Sans MS"/>
            </a:endParaRPr>
          </a:p>
          <a:p>
            <a:pPr marL="299085" marR="263525" indent="-287020" algn="just">
              <a:lnSpc>
                <a:spcPct val="100000"/>
              </a:lnSpc>
              <a:spcBef>
                <a:spcPts val="1920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Comic Sans MS"/>
                <a:cs typeface="Comic Sans MS"/>
              </a:rPr>
              <a:t>Choisir </a:t>
            </a:r>
            <a:r>
              <a:rPr sz="1600" spc="-10" dirty="0">
                <a:latin typeface="Comic Sans MS"/>
                <a:cs typeface="Comic Sans MS"/>
              </a:rPr>
              <a:t>une </a:t>
            </a:r>
            <a:r>
              <a:rPr sz="1600" spc="-5" dirty="0">
                <a:latin typeface="Comic Sans MS"/>
                <a:cs typeface="Comic Sans MS"/>
              </a:rPr>
              <a:t>association ou venir en aide à une personne/enfant en </a:t>
            </a:r>
            <a:r>
              <a:rPr sz="1600" spc="-46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difficultés </a:t>
            </a:r>
            <a:r>
              <a:rPr sz="1600" spc="-5" dirty="0">
                <a:latin typeface="Comic Sans MS"/>
                <a:cs typeface="Comic Sans MS"/>
              </a:rPr>
              <a:t>( financière ou </a:t>
            </a:r>
            <a:r>
              <a:rPr sz="1600" dirty="0">
                <a:latin typeface="Comic Sans MS"/>
                <a:cs typeface="Comic Sans MS"/>
              </a:rPr>
              <a:t>santé </a:t>
            </a:r>
            <a:r>
              <a:rPr sz="1600" spc="-5" dirty="0">
                <a:latin typeface="Comic Sans MS"/>
                <a:cs typeface="Comic Sans MS"/>
              </a:rPr>
              <a:t>) et organiser une manifestation 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sportive</a:t>
            </a:r>
            <a:r>
              <a:rPr sz="1600" spc="-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afin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de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récolter</a:t>
            </a:r>
            <a:r>
              <a:rPr sz="1600" spc="1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des</a:t>
            </a:r>
            <a:r>
              <a:rPr sz="1600" spc="-5" dirty="0">
                <a:latin typeface="Comic Sans MS"/>
                <a:cs typeface="Comic Sans MS"/>
              </a:rPr>
              <a:t> fonds</a:t>
            </a:r>
            <a:r>
              <a:rPr sz="1600" spc="-1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pour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lui</a:t>
            </a:r>
            <a:r>
              <a:rPr sz="1600" spc="2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venir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en aide.</a:t>
            </a:r>
            <a:endParaRPr sz="160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spcBef>
                <a:spcPts val="1920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10" dirty="0">
                <a:latin typeface="Comic Sans MS"/>
                <a:cs typeface="Comic Sans MS"/>
              </a:rPr>
              <a:t>Accueillir</a:t>
            </a:r>
            <a:r>
              <a:rPr sz="1600" spc="5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de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représentants </a:t>
            </a:r>
            <a:r>
              <a:rPr sz="1600" spc="-10" dirty="0">
                <a:latin typeface="Comic Sans MS"/>
                <a:cs typeface="Comic Sans MS"/>
              </a:rPr>
              <a:t>d’une</a:t>
            </a:r>
            <a:r>
              <a:rPr sz="1600" spc="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association</a:t>
            </a:r>
            <a:r>
              <a:rPr sz="1600" spc="2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pour</a:t>
            </a:r>
            <a:r>
              <a:rPr sz="1600" spc="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parler</a:t>
            </a:r>
            <a:r>
              <a:rPr sz="1600" spc="3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de</a:t>
            </a:r>
            <a:endParaRPr sz="1600">
              <a:latin typeface="Comic Sans MS"/>
              <a:cs typeface="Comic Sans MS"/>
            </a:endParaRPr>
          </a:p>
          <a:p>
            <a:pPr marL="299085" marR="5080">
              <a:lnSpc>
                <a:spcPct val="100000"/>
              </a:lnSpc>
            </a:pPr>
            <a:r>
              <a:rPr sz="1600" spc="-5" dirty="0">
                <a:latin typeface="Comic Sans MS"/>
                <a:cs typeface="Comic Sans MS"/>
              </a:rPr>
              <a:t>l’exercice</a:t>
            </a:r>
            <a:r>
              <a:rPr sz="1600" spc="2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de la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citoyenneté, de l’engagement.</a:t>
            </a:r>
            <a:r>
              <a:rPr sz="1600" spc="-1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Réaliser</a:t>
            </a:r>
            <a:r>
              <a:rPr sz="1600" spc="1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une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interview </a:t>
            </a:r>
            <a:r>
              <a:rPr sz="1600" spc="-46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et</a:t>
            </a:r>
            <a:r>
              <a:rPr sz="1600" spc="-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donc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préparation</a:t>
            </a:r>
            <a:r>
              <a:rPr sz="1600" spc="2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d’un</a:t>
            </a:r>
            <a:r>
              <a:rPr sz="1600" spc="1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questionnaire</a:t>
            </a:r>
            <a:r>
              <a:rPr sz="1600" spc="2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sur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le</a:t>
            </a:r>
            <a:r>
              <a:rPr sz="1600" dirty="0">
                <a:latin typeface="Comic Sans MS"/>
                <a:cs typeface="Comic Sans MS"/>
              </a:rPr>
              <a:t> sens</a:t>
            </a:r>
            <a:r>
              <a:rPr sz="1600" spc="-1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de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l’engagement 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dans</a:t>
            </a:r>
            <a:r>
              <a:rPr sz="1600" spc="-5" dirty="0">
                <a:latin typeface="Comic Sans MS"/>
                <a:cs typeface="Comic Sans MS"/>
              </a:rPr>
              <a:t> la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cité.</a:t>
            </a:r>
            <a:endParaRPr sz="1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sz="16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cs typeface="Comic Sans MS"/>
              </a:rPr>
              <a:t>Capacités</a:t>
            </a:r>
            <a:r>
              <a:rPr sz="16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:</a:t>
            </a:r>
            <a:endParaRPr sz="160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10" dirty="0">
                <a:latin typeface="Comic Sans MS"/>
                <a:cs typeface="Comic Sans MS"/>
              </a:rPr>
              <a:t>Agir</a:t>
            </a:r>
            <a:r>
              <a:rPr sz="1600" spc="-1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collectivement</a:t>
            </a:r>
            <a:endParaRPr sz="1600">
              <a:latin typeface="Comic Sans MS"/>
              <a:cs typeface="Comic Sans MS"/>
            </a:endParaRPr>
          </a:p>
          <a:p>
            <a:pPr marL="360045" indent="-347980">
              <a:lnSpc>
                <a:spcPct val="100000"/>
              </a:lnSpc>
              <a:buFont typeface="Wingdings"/>
              <a:buChar char=""/>
              <a:tabLst>
                <a:tab pos="360045" algn="l"/>
                <a:tab pos="360680" algn="l"/>
              </a:tabLst>
            </a:pPr>
            <a:r>
              <a:rPr sz="1600" spc="-5" dirty="0">
                <a:latin typeface="Comic Sans MS"/>
                <a:cs typeface="Comic Sans MS"/>
              </a:rPr>
              <a:t>Développer</a:t>
            </a:r>
            <a:r>
              <a:rPr sz="1600" spc="-1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une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conscience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citoyenne et</a:t>
            </a:r>
            <a:r>
              <a:rPr sz="1600" spc="-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sociale</a:t>
            </a:r>
            <a:endParaRPr sz="1600">
              <a:latin typeface="Comic Sans MS"/>
              <a:cs typeface="Comic Sans MS"/>
            </a:endParaRPr>
          </a:p>
          <a:p>
            <a:pPr marL="360045" indent="-347980">
              <a:lnSpc>
                <a:spcPct val="100000"/>
              </a:lnSpc>
              <a:buFont typeface="Wingdings"/>
              <a:buChar char=""/>
              <a:tabLst>
                <a:tab pos="360045" algn="l"/>
                <a:tab pos="360680" algn="l"/>
              </a:tabLst>
            </a:pPr>
            <a:r>
              <a:rPr sz="1600" spc="-5" dirty="0">
                <a:latin typeface="Comic Sans MS"/>
                <a:cs typeface="Comic Sans MS"/>
              </a:rPr>
              <a:t>Coopérer</a:t>
            </a:r>
            <a:r>
              <a:rPr sz="1600" spc="-1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et</a:t>
            </a:r>
            <a:r>
              <a:rPr sz="1600" spc="-3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collaborer</a:t>
            </a:r>
            <a:endParaRPr sz="1600">
              <a:latin typeface="Comic Sans MS"/>
              <a:cs typeface="Comic Sans MS"/>
            </a:endParaRPr>
          </a:p>
          <a:p>
            <a:pPr marL="360045" indent="-347980">
              <a:lnSpc>
                <a:spcPct val="100000"/>
              </a:lnSpc>
              <a:buFont typeface="Wingdings"/>
              <a:buChar char=""/>
              <a:tabLst>
                <a:tab pos="360045" algn="l"/>
                <a:tab pos="360680" algn="l"/>
              </a:tabLst>
            </a:pPr>
            <a:r>
              <a:rPr sz="1600" spc="-10" dirty="0">
                <a:latin typeface="Comic Sans MS"/>
                <a:cs typeface="Comic Sans MS"/>
              </a:rPr>
              <a:t>Assumer </a:t>
            </a:r>
            <a:r>
              <a:rPr sz="1600" spc="-5" dirty="0">
                <a:latin typeface="Comic Sans MS"/>
                <a:cs typeface="Comic Sans MS"/>
              </a:rPr>
              <a:t>ses</a:t>
            </a:r>
            <a:r>
              <a:rPr sz="1600" spc="-4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responsabilités</a:t>
            </a:r>
            <a:endParaRPr sz="16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808976" y="344424"/>
            <a:ext cx="3066415" cy="2537460"/>
            <a:chOff x="7808976" y="344424"/>
            <a:chExt cx="3066415" cy="25374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08976" y="344424"/>
              <a:ext cx="3066287" cy="25374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2984" y="501650"/>
              <a:ext cx="2773806" cy="226593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853934" y="389382"/>
              <a:ext cx="2926080" cy="2397760"/>
            </a:xfrm>
            <a:custGeom>
              <a:avLst/>
              <a:gdLst/>
              <a:ahLst/>
              <a:cxnLst/>
              <a:rect l="l" t="t" r="r" b="b"/>
              <a:pathLst>
                <a:path w="2926079" h="2397760">
                  <a:moveTo>
                    <a:pt x="0" y="2397252"/>
                  </a:moveTo>
                  <a:lnTo>
                    <a:pt x="2926079" y="2397252"/>
                  </a:lnTo>
                  <a:lnTo>
                    <a:pt x="2926079" y="0"/>
                  </a:lnTo>
                  <a:lnTo>
                    <a:pt x="0" y="0"/>
                  </a:lnTo>
                  <a:lnTo>
                    <a:pt x="0" y="239725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126985" y="2992958"/>
            <a:ext cx="44608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heavy" spc="-5" dirty="0">
                <a:solidFill>
                  <a:srgbClr val="0D2D46"/>
                </a:solidFill>
                <a:uFill>
                  <a:solidFill>
                    <a:srgbClr val="0D2D46"/>
                  </a:solidFill>
                </a:uFill>
                <a:latin typeface="Comic Sans MS"/>
                <a:cs typeface="Comic Sans MS"/>
                <a:hlinkClick r:id="rId4" action="ppaction://hlinksldjump"/>
              </a:rPr>
              <a:t>https://my.unicef.fr/contenu/je-mengage-avec-lunicef-france</a:t>
            </a:r>
            <a:endParaRPr sz="1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806" y="2589402"/>
            <a:ext cx="2566035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0" u="none" dirty="0">
                <a:solidFill>
                  <a:srgbClr val="000000"/>
                </a:solidFill>
                <a:latin typeface="Comic Sans MS"/>
                <a:cs typeface="Comic Sans MS"/>
              </a:rPr>
              <a:t>Proposition </a:t>
            </a:r>
            <a:r>
              <a:rPr sz="3200" b="0" u="none" spc="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200" b="0" u="none" spc="-5" dirty="0">
                <a:solidFill>
                  <a:srgbClr val="000000"/>
                </a:solidFill>
                <a:latin typeface="Comic Sans MS"/>
                <a:cs typeface="Comic Sans MS"/>
              </a:rPr>
              <a:t>de</a:t>
            </a:r>
            <a:r>
              <a:rPr sz="3200" b="0" u="none" spc="-8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200" b="0" u="none" spc="-5" dirty="0">
                <a:solidFill>
                  <a:srgbClr val="000000"/>
                </a:solidFill>
                <a:latin typeface="Comic Sans MS"/>
                <a:cs typeface="Comic Sans MS"/>
              </a:rPr>
              <a:t>découpage </a:t>
            </a:r>
            <a:r>
              <a:rPr sz="3200" b="0" u="none" spc="-94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200" b="0" u="none" dirty="0">
                <a:solidFill>
                  <a:srgbClr val="000000"/>
                </a:solidFill>
                <a:latin typeface="Comic Sans MS"/>
                <a:cs typeface="Comic Sans MS"/>
              </a:rPr>
              <a:t>en</a:t>
            </a:r>
            <a:r>
              <a:rPr sz="3200" b="0" u="none" spc="-2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200" b="0" u="none" dirty="0">
                <a:solidFill>
                  <a:srgbClr val="000000"/>
                </a:solidFill>
                <a:latin typeface="Comic Sans MS"/>
                <a:cs typeface="Comic Sans MS"/>
              </a:rPr>
              <a:t>séances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9465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hlinkClick r:id="rId2"/>
              </a:rPr>
              <a:t>Genially</a:t>
            </a:r>
            <a:r>
              <a:rPr spc="-15" dirty="0">
                <a:hlinkClick r:id="rId2"/>
              </a:rPr>
              <a:t> </a:t>
            </a:r>
            <a:r>
              <a:rPr spc="-5" dirty="0">
                <a:hlinkClick r:id="rId2"/>
              </a:rPr>
              <a:t>EMC</a:t>
            </a:r>
            <a:r>
              <a:rPr spc="-10" dirty="0">
                <a:hlinkClick r:id="rId2"/>
              </a:rPr>
              <a:t> </a:t>
            </a:r>
            <a:r>
              <a:rPr spc="-5" dirty="0">
                <a:hlinkClick r:id="rId2"/>
              </a:rPr>
              <a:t>Terminale</a:t>
            </a:r>
            <a:r>
              <a:rPr dirty="0">
                <a:hlinkClick r:id="rId2"/>
              </a:rPr>
              <a:t> </a:t>
            </a:r>
            <a:r>
              <a:rPr spc="-10" dirty="0">
                <a:hlinkClick r:id="rId2"/>
              </a:rPr>
              <a:t>Bac</a:t>
            </a:r>
            <a:r>
              <a:rPr spc="-20" dirty="0">
                <a:hlinkClick r:id="rId2"/>
              </a:rPr>
              <a:t> </a:t>
            </a:r>
            <a:r>
              <a:rPr spc="-40" dirty="0">
                <a:hlinkClick r:id="rId2"/>
              </a:rPr>
              <a:t>Pro</a:t>
            </a:r>
            <a:r>
              <a:rPr sz="1800" b="0" spc="-40" dirty="0">
                <a:latin typeface="Verdana"/>
                <a:cs typeface="Verdana"/>
                <a:hlinkClick r:id="rId2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9184" y="509016"/>
            <a:ext cx="3397250" cy="1798320"/>
            <a:chOff x="329184" y="509016"/>
            <a:chExt cx="3397250" cy="17983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184" y="509016"/>
              <a:ext cx="3396996" cy="17983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192" y="573024"/>
              <a:ext cx="3218687" cy="16200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74142" y="553974"/>
              <a:ext cx="3256915" cy="1658620"/>
            </a:xfrm>
            <a:custGeom>
              <a:avLst/>
              <a:gdLst/>
              <a:ahLst/>
              <a:cxnLst/>
              <a:rect l="l" t="t" r="r" b="b"/>
              <a:pathLst>
                <a:path w="3256915" h="1658620">
                  <a:moveTo>
                    <a:pt x="0" y="1658112"/>
                  </a:moveTo>
                  <a:lnTo>
                    <a:pt x="3256788" y="1658112"/>
                  </a:lnTo>
                  <a:lnTo>
                    <a:pt x="3256788" y="0"/>
                  </a:lnTo>
                  <a:lnTo>
                    <a:pt x="0" y="0"/>
                  </a:lnTo>
                  <a:lnTo>
                    <a:pt x="0" y="165811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327135" y="3668267"/>
            <a:ext cx="3554095" cy="2078989"/>
            <a:chOff x="8327135" y="3668267"/>
            <a:chExt cx="3554095" cy="2078989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7135" y="3668267"/>
              <a:ext cx="3553968" cy="20787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91143" y="3732275"/>
              <a:ext cx="3375659" cy="190042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372093" y="3713225"/>
              <a:ext cx="3413760" cy="1938655"/>
            </a:xfrm>
            <a:custGeom>
              <a:avLst/>
              <a:gdLst/>
              <a:ahLst/>
              <a:cxnLst/>
              <a:rect l="l" t="t" r="r" b="b"/>
              <a:pathLst>
                <a:path w="3413759" h="1938654">
                  <a:moveTo>
                    <a:pt x="0" y="1938527"/>
                  </a:moveTo>
                  <a:lnTo>
                    <a:pt x="3413759" y="1938527"/>
                  </a:lnTo>
                  <a:lnTo>
                    <a:pt x="3413759" y="0"/>
                  </a:lnTo>
                  <a:lnTo>
                    <a:pt x="0" y="0"/>
                  </a:lnTo>
                  <a:lnTo>
                    <a:pt x="0" y="1938527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266444" y="3546335"/>
            <a:ext cx="2321560" cy="2321560"/>
            <a:chOff x="1266444" y="3546335"/>
            <a:chExt cx="2321560" cy="232156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6444" y="3546335"/>
              <a:ext cx="2321052" cy="23210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0452" y="3610356"/>
              <a:ext cx="2142744" cy="21427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11402" y="3591306"/>
              <a:ext cx="2181225" cy="2181225"/>
            </a:xfrm>
            <a:custGeom>
              <a:avLst/>
              <a:gdLst/>
              <a:ahLst/>
              <a:cxnLst/>
              <a:rect l="l" t="t" r="r" b="b"/>
              <a:pathLst>
                <a:path w="2181225" h="2181225">
                  <a:moveTo>
                    <a:pt x="0" y="2180844"/>
                  </a:moveTo>
                  <a:lnTo>
                    <a:pt x="2180844" y="2180844"/>
                  </a:lnTo>
                  <a:lnTo>
                    <a:pt x="2180844" y="0"/>
                  </a:lnTo>
                  <a:lnTo>
                    <a:pt x="0" y="0"/>
                  </a:lnTo>
                  <a:lnTo>
                    <a:pt x="0" y="218084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937505" y="3021584"/>
            <a:ext cx="19488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25" dirty="0">
                <a:solidFill>
                  <a:srgbClr val="FFFFFF"/>
                </a:solidFill>
                <a:latin typeface="Verdana"/>
                <a:cs typeface="Verdana"/>
              </a:rPr>
              <a:t>Cl</a:t>
            </a:r>
            <a:r>
              <a:rPr sz="1800" i="1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i="1" spc="25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1800" i="1" spc="2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i="1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i="1" spc="-185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18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195" dirty="0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sz="1800" i="1" spc="-1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2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i="1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i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i="1" spc="-1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i="1" spc="-9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i="1" spc="-65" dirty="0">
                <a:solidFill>
                  <a:srgbClr val="FFFFFF"/>
                </a:solidFill>
                <a:latin typeface="Verdana"/>
                <a:cs typeface="Verdana"/>
              </a:rPr>
              <a:t>re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6567" y="0"/>
            <a:ext cx="10347960" cy="6883400"/>
            <a:chOff x="1496567" y="0"/>
            <a:chExt cx="10347960" cy="6883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6567" y="0"/>
              <a:ext cx="5535167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0575" y="32002"/>
              <a:ext cx="5356860" cy="67939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41525" y="12954"/>
              <a:ext cx="5394960" cy="6832600"/>
            </a:xfrm>
            <a:custGeom>
              <a:avLst/>
              <a:gdLst/>
              <a:ahLst/>
              <a:cxnLst/>
              <a:rect l="l" t="t" r="r" b="b"/>
              <a:pathLst>
                <a:path w="5394959" h="6832600">
                  <a:moveTo>
                    <a:pt x="0" y="6832092"/>
                  </a:moveTo>
                  <a:lnTo>
                    <a:pt x="5394960" y="6832092"/>
                  </a:lnTo>
                  <a:lnTo>
                    <a:pt x="5394960" y="0"/>
                  </a:lnTo>
                  <a:lnTo>
                    <a:pt x="0" y="0"/>
                  </a:lnTo>
                  <a:lnTo>
                    <a:pt x="0" y="683209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82967" y="1"/>
              <a:ext cx="4861560" cy="68579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6976" y="64007"/>
              <a:ext cx="4683252" cy="679399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027926" y="44956"/>
              <a:ext cx="4721860" cy="6813550"/>
            </a:xfrm>
            <a:custGeom>
              <a:avLst/>
              <a:gdLst/>
              <a:ahLst/>
              <a:cxnLst/>
              <a:rect l="l" t="t" r="r" b="b"/>
              <a:pathLst>
                <a:path w="4721859" h="6813550">
                  <a:moveTo>
                    <a:pt x="4721352" y="6813043"/>
                  </a:moveTo>
                  <a:lnTo>
                    <a:pt x="4721352" y="0"/>
                  </a:lnTo>
                  <a:lnTo>
                    <a:pt x="0" y="0"/>
                  </a:lnTo>
                  <a:lnTo>
                    <a:pt x="0" y="681304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-4572" y="2420086"/>
            <a:ext cx="1347470" cy="678815"/>
            <a:chOff x="-4572" y="2420086"/>
            <a:chExt cx="1347470" cy="67881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420086"/>
              <a:ext cx="1342644" cy="6782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527" y="2484119"/>
              <a:ext cx="1194816" cy="49987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4477" y="2465069"/>
              <a:ext cx="1233170" cy="538480"/>
            </a:xfrm>
            <a:custGeom>
              <a:avLst/>
              <a:gdLst/>
              <a:ahLst/>
              <a:cxnLst/>
              <a:rect l="l" t="t" r="r" b="b"/>
              <a:pathLst>
                <a:path w="1233170" h="538480">
                  <a:moveTo>
                    <a:pt x="0" y="537972"/>
                  </a:moveTo>
                  <a:lnTo>
                    <a:pt x="1232916" y="537972"/>
                  </a:lnTo>
                  <a:lnTo>
                    <a:pt x="1232916" y="0"/>
                  </a:lnTo>
                  <a:lnTo>
                    <a:pt x="0" y="0"/>
                  </a:lnTo>
                  <a:lnTo>
                    <a:pt x="0" y="53797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7046976" y="2106167"/>
            <a:ext cx="1256030" cy="1995170"/>
          </a:xfrm>
          <a:custGeom>
            <a:avLst/>
            <a:gdLst/>
            <a:ahLst/>
            <a:cxnLst/>
            <a:rect l="l" t="t" r="r" b="b"/>
            <a:pathLst>
              <a:path w="1256029" h="1995170">
                <a:moveTo>
                  <a:pt x="0" y="1994916"/>
                </a:moveTo>
                <a:lnTo>
                  <a:pt x="1255776" y="1994916"/>
                </a:lnTo>
                <a:lnTo>
                  <a:pt x="1255776" y="0"/>
                </a:lnTo>
                <a:lnTo>
                  <a:pt x="0" y="0"/>
                </a:lnTo>
                <a:lnTo>
                  <a:pt x="0" y="1994916"/>
                </a:lnTo>
                <a:close/>
              </a:path>
            </a:pathLst>
          </a:custGeom>
          <a:ln w="158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45157" y="4720590"/>
            <a:ext cx="2687320" cy="193675"/>
          </a:xfrm>
          <a:custGeom>
            <a:avLst/>
            <a:gdLst/>
            <a:ahLst/>
            <a:cxnLst/>
            <a:rect l="l" t="t" r="r" b="b"/>
            <a:pathLst>
              <a:path w="2687320" h="193675">
                <a:moveTo>
                  <a:pt x="0" y="193548"/>
                </a:moveTo>
                <a:lnTo>
                  <a:pt x="2686812" y="193548"/>
                </a:lnTo>
                <a:lnTo>
                  <a:pt x="2686812" y="0"/>
                </a:lnTo>
                <a:lnTo>
                  <a:pt x="0" y="0"/>
                </a:lnTo>
                <a:lnTo>
                  <a:pt x="0" y="193548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45742" y="5987034"/>
            <a:ext cx="1544320" cy="119380"/>
          </a:xfrm>
          <a:custGeom>
            <a:avLst/>
            <a:gdLst/>
            <a:ahLst/>
            <a:cxnLst/>
            <a:rect l="l" t="t" r="r" b="b"/>
            <a:pathLst>
              <a:path w="1544320" h="119379">
                <a:moveTo>
                  <a:pt x="0" y="118871"/>
                </a:moveTo>
                <a:lnTo>
                  <a:pt x="1543811" y="118871"/>
                </a:lnTo>
                <a:lnTo>
                  <a:pt x="1543811" y="0"/>
                </a:lnTo>
                <a:lnTo>
                  <a:pt x="0" y="0"/>
                </a:lnTo>
                <a:lnTo>
                  <a:pt x="0" y="118871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04709" y="1008125"/>
            <a:ext cx="2346960" cy="157480"/>
          </a:xfrm>
          <a:custGeom>
            <a:avLst/>
            <a:gdLst/>
            <a:ahLst/>
            <a:cxnLst/>
            <a:rect l="l" t="t" r="r" b="b"/>
            <a:pathLst>
              <a:path w="2346959" h="157480">
                <a:moveTo>
                  <a:pt x="0" y="156972"/>
                </a:moveTo>
                <a:lnTo>
                  <a:pt x="2346959" y="156972"/>
                </a:lnTo>
                <a:lnTo>
                  <a:pt x="2346959" y="0"/>
                </a:lnTo>
                <a:lnTo>
                  <a:pt x="0" y="0"/>
                </a:lnTo>
                <a:lnTo>
                  <a:pt x="0" y="156972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63790" y="4536185"/>
            <a:ext cx="2087880" cy="277495"/>
          </a:xfrm>
          <a:custGeom>
            <a:avLst/>
            <a:gdLst/>
            <a:ahLst/>
            <a:cxnLst/>
            <a:rect l="l" t="t" r="r" b="b"/>
            <a:pathLst>
              <a:path w="2087879" h="277495">
                <a:moveTo>
                  <a:pt x="0" y="138683"/>
                </a:moveTo>
                <a:lnTo>
                  <a:pt x="25163" y="108283"/>
                </a:lnTo>
                <a:lnTo>
                  <a:pt x="68217" y="89272"/>
                </a:lnTo>
                <a:lnTo>
                  <a:pt x="130409" y="71515"/>
                </a:lnTo>
                <a:lnTo>
                  <a:pt x="168178" y="63174"/>
                </a:lnTo>
                <a:lnTo>
                  <a:pt x="210126" y="55227"/>
                </a:lnTo>
                <a:lnTo>
                  <a:pt x="256051" y="47702"/>
                </a:lnTo>
                <a:lnTo>
                  <a:pt x="305752" y="40624"/>
                </a:lnTo>
                <a:lnTo>
                  <a:pt x="359027" y="34020"/>
                </a:lnTo>
                <a:lnTo>
                  <a:pt x="415674" y="27919"/>
                </a:lnTo>
                <a:lnTo>
                  <a:pt x="475491" y="22345"/>
                </a:lnTo>
                <a:lnTo>
                  <a:pt x="538277" y="17327"/>
                </a:lnTo>
                <a:lnTo>
                  <a:pt x="603829" y="12891"/>
                </a:lnTo>
                <a:lnTo>
                  <a:pt x="671946" y="9064"/>
                </a:lnTo>
                <a:lnTo>
                  <a:pt x="742426" y="5872"/>
                </a:lnTo>
                <a:lnTo>
                  <a:pt x="815067" y="3343"/>
                </a:lnTo>
                <a:lnTo>
                  <a:pt x="889667" y="1503"/>
                </a:lnTo>
                <a:lnTo>
                  <a:pt x="966026" y="380"/>
                </a:lnTo>
                <a:lnTo>
                  <a:pt x="1043939" y="0"/>
                </a:lnTo>
                <a:lnTo>
                  <a:pt x="1121853" y="380"/>
                </a:lnTo>
                <a:lnTo>
                  <a:pt x="1198212" y="1503"/>
                </a:lnTo>
                <a:lnTo>
                  <a:pt x="1272812" y="3343"/>
                </a:lnTo>
                <a:lnTo>
                  <a:pt x="1345453" y="5872"/>
                </a:lnTo>
                <a:lnTo>
                  <a:pt x="1415933" y="9064"/>
                </a:lnTo>
                <a:lnTo>
                  <a:pt x="1484050" y="12891"/>
                </a:lnTo>
                <a:lnTo>
                  <a:pt x="1549602" y="17327"/>
                </a:lnTo>
                <a:lnTo>
                  <a:pt x="1612388" y="22345"/>
                </a:lnTo>
                <a:lnTo>
                  <a:pt x="1672205" y="27919"/>
                </a:lnTo>
                <a:lnTo>
                  <a:pt x="1728852" y="34020"/>
                </a:lnTo>
                <a:lnTo>
                  <a:pt x="1782127" y="40624"/>
                </a:lnTo>
                <a:lnTo>
                  <a:pt x="1831828" y="47702"/>
                </a:lnTo>
                <a:lnTo>
                  <a:pt x="1877753" y="55227"/>
                </a:lnTo>
                <a:lnTo>
                  <a:pt x="1919701" y="63174"/>
                </a:lnTo>
                <a:lnTo>
                  <a:pt x="1957470" y="71515"/>
                </a:lnTo>
                <a:lnTo>
                  <a:pt x="2019662" y="89272"/>
                </a:lnTo>
                <a:lnTo>
                  <a:pt x="2062716" y="108283"/>
                </a:lnTo>
                <a:lnTo>
                  <a:pt x="2087879" y="138683"/>
                </a:lnTo>
                <a:lnTo>
                  <a:pt x="2085016" y="149032"/>
                </a:lnTo>
                <a:lnTo>
                  <a:pt x="2043682" y="178733"/>
                </a:lnTo>
                <a:lnTo>
                  <a:pt x="1990858" y="197144"/>
                </a:lnTo>
                <a:lnTo>
                  <a:pt x="1919701" y="214193"/>
                </a:lnTo>
                <a:lnTo>
                  <a:pt x="1877753" y="222140"/>
                </a:lnTo>
                <a:lnTo>
                  <a:pt x="1831828" y="229665"/>
                </a:lnTo>
                <a:lnTo>
                  <a:pt x="1782127" y="236743"/>
                </a:lnTo>
                <a:lnTo>
                  <a:pt x="1728852" y="243347"/>
                </a:lnTo>
                <a:lnTo>
                  <a:pt x="1672205" y="249448"/>
                </a:lnTo>
                <a:lnTo>
                  <a:pt x="1612388" y="255022"/>
                </a:lnTo>
                <a:lnTo>
                  <a:pt x="1549602" y="260040"/>
                </a:lnTo>
                <a:lnTo>
                  <a:pt x="1484050" y="264476"/>
                </a:lnTo>
                <a:lnTo>
                  <a:pt x="1415933" y="268303"/>
                </a:lnTo>
                <a:lnTo>
                  <a:pt x="1345453" y="271495"/>
                </a:lnTo>
                <a:lnTo>
                  <a:pt x="1272812" y="274024"/>
                </a:lnTo>
                <a:lnTo>
                  <a:pt x="1198212" y="275864"/>
                </a:lnTo>
                <a:lnTo>
                  <a:pt x="1121853" y="276987"/>
                </a:lnTo>
                <a:lnTo>
                  <a:pt x="1043939" y="277368"/>
                </a:lnTo>
                <a:lnTo>
                  <a:pt x="966026" y="276987"/>
                </a:lnTo>
                <a:lnTo>
                  <a:pt x="889667" y="275864"/>
                </a:lnTo>
                <a:lnTo>
                  <a:pt x="815067" y="274024"/>
                </a:lnTo>
                <a:lnTo>
                  <a:pt x="742426" y="271495"/>
                </a:lnTo>
                <a:lnTo>
                  <a:pt x="671946" y="268303"/>
                </a:lnTo>
                <a:lnTo>
                  <a:pt x="603829" y="264476"/>
                </a:lnTo>
                <a:lnTo>
                  <a:pt x="538277" y="260040"/>
                </a:lnTo>
                <a:lnTo>
                  <a:pt x="475491" y="255022"/>
                </a:lnTo>
                <a:lnTo>
                  <a:pt x="415674" y="249448"/>
                </a:lnTo>
                <a:lnTo>
                  <a:pt x="359027" y="243347"/>
                </a:lnTo>
                <a:lnTo>
                  <a:pt x="305752" y="236743"/>
                </a:lnTo>
                <a:lnTo>
                  <a:pt x="256051" y="229665"/>
                </a:lnTo>
                <a:lnTo>
                  <a:pt x="210126" y="222140"/>
                </a:lnTo>
                <a:lnTo>
                  <a:pt x="168178" y="214193"/>
                </a:lnTo>
                <a:lnTo>
                  <a:pt x="130409" y="205852"/>
                </a:lnTo>
                <a:lnTo>
                  <a:pt x="68217" y="188095"/>
                </a:lnTo>
                <a:lnTo>
                  <a:pt x="25163" y="169084"/>
                </a:lnTo>
                <a:lnTo>
                  <a:pt x="0" y="138683"/>
                </a:lnTo>
                <a:close/>
              </a:path>
            </a:pathLst>
          </a:custGeom>
          <a:ln w="381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63790" y="5173217"/>
            <a:ext cx="2087880" cy="193675"/>
          </a:xfrm>
          <a:custGeom>
            <a:avLst/>
            <a:gdLst/>
            <a:ahLst/>
            <a:cxnLst/>
            <a:rect l="l" t="t" r="r" b="b"/>
            <a:pathLst>
              <a:path w="2087879" h="193675">
                <a:moveTo>
                  <a:pt x="0" y="96773"/>
                </a:moveTo>
                <a:lnTo>
                  <a:pt x="44197" y="68817"/>
                </a:lnTo>
                <a:lnTo>
                  <a:pt x="97021" y="55967"/>
                </a:lnTo>
                <a:lnTo>
                  <a:pt x="168178" y="44070"/>
                </a:lnTo>
                <a:lnTo>
                  <a:pt x="210126" y="38525"/>
                </a:lnTo>
                <a:lnTo>
                  <a:pt x="256051" y="33274"/>
                </a:lnTo>
                <a:lnTo>
                  <a:pt x="305752" y="28336"/>
                </a:lnTo>
                <a:lnTo>
                  <a:pt x="359027" y="23730"/>
                </a:lnTo>
                <a:lnTo>
                  <a:pt x="415674" y="19473"/>
                </a:lnTo>
                <a:lnTo>
                  <a:pt x="475491" y="15585"/>
                </a:lnTo>
                <a:lnTo>
                  <a:pt x="538277" y="12085"/>
                </a:lnTo>
                <a:lnTo>
                  <a:pt x="603829" y="8991"/>
                </a:lnTo>
                <a:lnTo>
                  <a:pt x="671946" y="6321"/>
                </a:lnTo>
                <a:lnTo>
                  <a:pt x="742426" y="4095"/>
                </a:lnTo>
                <a:lnTo>
                  <a:pt x="815067" y="2331"/>
                </a:lnTo>
                <a:lnTo>
                  <a:pt x="889667" y="1048"/>
                </a:lnTo>
                <a:lnTo>
                  <a:pt x="966026" y="265"/>
                </a:lnTo>
                <a:lnTo>
                  <a:pt x="1043939" y="0"/>
                </a:lnTo>
                <a:lnTo>
                  <a:pt x="1121853" y="265"/>
                </a:lnTo>
                <a:lnTo>
                  <a:pt x="1198212" y="1048"/>
                </a:lnTo>
                <a:lnTo>
                  <a:pt x="1272812" y="2331"/>
                </a:lnTo>
                <a:lnTo>
                  <a:pt x="1345453" y="4095"/>
                </a:lnTo>
                <a:lnTo>
                  <a:pt x="1415933" y="6321"/>
                </a:lnTo>
                <a:lnTo>
                  <a:pt x="1484050" y="8991"/>
                </a:lnTo>
                <a:lnTo>
                  <a:pt x="1549602" y="12085"/>
                </a:lnTo>
                <a:lnTo>
                  <a:pt x="1612388" y="15585"/>
                </a:lnTo>
                <a:lnTo>
                  <a:pt x="1672205" y="19473"/>
                </a:lnTo>
                <a:lnTo>
                  <a:pt x="1728852" y="23730"/>
                </a:lnTo>
                <a:lnTo>
                  <a:pt x="1782127" y="28336"/>
                </a:lnTo>
                <a:lnTo>
                  <a:pt x="1831828" y="33274"/>
                </a:lnTo>
                <a:lnTo>
                  <a:pt x="1877753" y="38525"/>
                </a:lnTo>
                <a:lnTo>
                  <a:pt x="1919701" y="44070"/>
                </a:lnTo>
                <a:lnTo>
                  <a:pt x="1957470" y="49890"/>
                </a:lnTo>
                <a:lnTo>
                  <a:pt x="2019662" y="62282"/>
                </a:lnTo>
                <a:lnTo>
                  <a:pt x="2062716" y="75551"/>
                </a:lnTo>
                <a:lnTo>
                  <a:pt x="2087879" y="96773"/>
                </a:lnTo>
                <a:lnTo>
                  <a:pt x="2085016" y="103998"/>
                </a:lnTo>
                <a:lnTo>
                  <a:pt x="2043682" y="124730"/>
                </a:lnTo>
                <a:lnTo>
                  <a:pt x="1990858" y="137580"/>
                </a:lnTo>
                <a:lnTo>
                  <a:pt x="1919701" y="149477"/>
                </a:lnTo>
                <a:lnTo>
                  <a:pt x="1877753" y="155022"/>
                </a:lnTo>
                <a:lnTo>
                  <a:pt x="1831828" y="160273"/>
                </a:lnTo>
                <a:lnTo>
                  <a:pt x="1782127" y="165211"/>
                </a:lnTo>
                <a:lnTo>
                  <a:pt x="1728852" y="169817"/>
                </a:lnTo>
                <a:lnTo>
                  <a:pt x="1672205" y="174074"/>
                </a:lnTo>
                <a:lnTo>
                  <a:pt x="1612388" y="177962"/>
                </a:lnTo>
                <a:lnTo>
                  <a:pt x="1549602" y="181462"/>
                </a:lnTo>
                <a:lnTo>
                  <a:pt x="1484050" y="184556"/>
                </a:lnTo>
                <a:lnTo>
                  <a:pt x="1415933" y="187226"/>
                </a:lnTo>
                <a:lnTo>
                  <a:pt x="1345453" y="189452"/>
                </a:lnTo>
                <a:lnTo>
                  <a:pt x="1272812" y="191216"/>
                </a:lnTo>
                <a:lnTo>
                  <a:pt x="1198212" y="192499"/>
                </a:lnTo>
                <a:lnTo>
                  <a:pt x="1121853" y="193282"/>
                </a:lnTo>
                <a:lnTo>
                  <a:pt x="1043939" y="193547"/>
                </a:lnTo>
                <a:lnTo>
                  <a:pt x="966026" y="193282"/>
                </a:lnTo>
                <a:lnTo>
                  <a:pt x="889667" y="192499"/>
                </a:lnTo>
                <a:lnTo>
                  <a:pt x="815067" y="191216"/>
                </a:lnTo>
                <a:lnTo>
                  <a:pt x="742426" y="189452"/>
                </a:lnTo>
                <a:lnTo>
                  <a:pt x="671946" y="187226"/>
                </a:lnTo>
                <a:lnTo>
                  <a:pt x="603829" y="184556"/>
                </a:lnTo>
                <a:lnTo>
                  <a:pt x="538277" y="181462"/>
                </a:lnTo>
                <a:lnTo>
                  <a:pt x="475491" y="177962"/>
                </a:lnTo>
                <a:lnTo>
                  <a:pt x="415674" y="174074"/>
                </a:lnTo>
                <a:lnTo>
                  <a:pt x="359027" y="169817"/>
                </a:lnTo>
                <a:lnTo>
                  <a:pt x="305752" y="165211"/>
                </a:lnTo>
                <a:lnTo>
                  <a:pt x="256051" y="160273"/>
                </a:lnTo>
                <a:lnTo>
                  <a:pt x="210126" y="155022"/>
                </a:lnTo>
                <a:lnTo>
                  <a:pt x="168178" y="149477"/>
                </a:lnTo>
                <a:lnTo>
                  <a:pt x="130409" y="143657"/>
                </a:lnTo>
                <a:lnTo>
                  <a:pt x="68217" y="131265"/>
                </a:lnTo>
                <a:lnTo>
                  <a:pt x="25163" y="117996"/>
                </a:lnTo>
                <a:lnTo>
                  <a:pt x="0" y="96773"/>
                </a:lnTo>
                <a:close/>
              </a:path>
            </a:pathLst>
          </a:custGeom>
          <a:ln w="381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89114" y="5496305"/>
            <a:ext cx="2087880" cy="193675"/>
          </a:xfrm>
          <a:custGeom>
            <a:avLst/>
            <a:gdLst/>
            <a:ahLst/>
            <a:cxnLst/>
            <a:rect l="l" t="t" r="r" b="b"/>
            <a:pathLst>
              <a:path w="2087879" h="193675">
                <a:moveTo>
                  <a:pt x="0" y="96774"/>
                </a:moveTo>
                <a:lnTo>
                  <a:pt x="44197" y="68817"/>
                </a:lnTo>
                <a:lnTo>
                  <a:pt x="97021" y="55967"/>
                </a:lnTo>
                <a:lnTo>
                  <a:pt x="168178" y="44070"/>
                </a:lnTo>
                <a:lnTo>
                  <a:pt x="210126" y="38525"/>
                </a:lnTo>
                <a:lnTo>
                  <a:pt x="256051" y="33274"/>
                </a:lnTo>
                <a:lnTo>
                  <a:pt x="305752" y="28336"/>
                </a:lnTo>
                <a:lnTo>
                  <a:pt x="359027" y="23730"/>
                </a:lnTo>
                <a:lnTo>
                  <a:pt x="415674" y="19473"/>
                </a:lnTo>
                <a:lnTo>
                  <a:pt x="475491" y="15585"/>
                </a:lnTo>
                <a:lnTo>
                  <a:pt x="538277" y="12085"/>
                </a:lnTo>
                <a:lnTo>
                  <a:pt x="603829" y="8991"/>
                </a:lnTo>
                <a:lnTo>
                  <a:pt x="671946" y="6321"/>
                </a:lnTo>
                <a:lnTo>
                  <a:pt x="742426" y="4095"/>
                </a:lnTo>
                <a:lnTo>
                  <a:pt x="815067" y="2331"/>
                </a:lnTo>
                <a:lnTo>
                  <a:pt x="889667" y="1048"/>
                </a:lnTo>
                <a:lnTo>
                  <a:pt x="966026" y="265"/>
                </a:lnTo>
                <a:lnTo>
                  <a:pt x="1043939" y="0"/>
                </a:lnTo>
                <a:lnTo>
                  <a:pt x="1121853" y="265"/>
                </a:lnTo>
                <a:lnTo>
                  <a:pt x="1198212" y="1048"/>
                </a:lnTo>
                <a:lnTo>
                  <a:pt x="1272812" y="2331"/>
                </a:lnTo>
                <a:lnTo>
                  <a:pt x="1345453" y="4095"/>
                </a:lnTo>
                <a:lnTo>
                  <a:pt x="1415933" y="6321"/>
                </a:lnTo>
                <a:lnTo>
                  <a:pt x="1484050" y="8991"/>
                </a:lnTo>
                <a:lnTo>
                  <a:pt x="1549602" y="12085"/>
                </a:lnTo>
                <a:lnTo>
                  <a:pt x="1612388" y="15585"/>
                </a:lnTo>
                <a:lnTo>
                  <a:pt x="1672205" y="19473"/>
                </a:lnTo>
                <a:lnTo>
                  <a:pt x="1728852" y="23730"/>
                </a:lnTo>
                <a:lnTo>
                  <a:pt x="1782127" y="28336"/>
                </a:lnTo>
                <a:lnTo>
                  <a:pt x="1831828" y="33274"/>
                </a:lnTo>
                <a:lnTo>
                  <a:pt x="1877753" y="38525"/>
                </a:lnTo>
                <a:lnTo>
                  <a:pt x="1919701" y="44070"/>
                </a:lnTo>
                <a:lnTo>
                  <a:pt x="1957470" y="49890"/>
                </a:lnTo>
                <a:lnTo>
                  <a:pt x="2019662" y="62282"/>
                </a:lnTo>
                <a:lnTo>
                  <a:pt x="2062716" y="75551"/>
                </a:lnTo>
                <a:lnTo>
                  <a:pt x="2087879" y="96774"/>
                </a:lnTo>
                <a:lnTo>
                  <a:pt x="2085016" y="103995"/>
                </a:lnTo>
                <a:lnTo>
                  <a:pt x="2043682" y="124721"/>
                </a:lnTo>
                <a:lnTo>
                  <a:pt x="1990858" y="137569"/>
                </a:lnTo>
                <a:lnTo>
                  <a:pt x="1919701" y="149466"/>
                </a:lnTo>
                <a:lnTo>
                  <a:pt x="1877753" y="155011"/>
                </a:lnTo>
                <a:lnTo>
                  <a:pt x="1831828" y="160262"/>
                </a:lnTo>
                <a:lnTo>
                  <a:pt x="1782127" y="165201"/>
                </a:lnTo>
                <a:lnTo>
                  <a:pt x="1728852" y="169809"/>
                </a:lnTo>
                <a:lnTo>
                  <a:pt x="1672205" y="174066"/>
                </a:lnTo>
                <a:lnTo>
                  <a:pt x="1612388" y="177955"/>
                </a:lnTo>
                <a:lnTo>
                  <a:pt x="1549602" y="181457"/>
                </a:lnTo>
                <a:lnTo>
                  <a:pt x="1484050" y="184552"/>
                </a:lnTo>
                <a:lnTo>
                  <a:pt x="1415933" y="187223"/>
                </a:lnTo>
                <a:lnTo>
                  <a:pt x="1345453" y="189450"/>
                </a:lnTo>
                <a:lnTo>
                  <a:pt x="1272812" y="191214"/>
                </a:lnTo>
                <a:lnTo>
                  <a:pt x="1198212" y="192498"/>
                </a:lnTo>
                <a:lnTo>
                  <a:pt x="1121853" y="193282"/>
                </a:lnTo>
                <a:lnTo>
                  <a:pt x="1043939" y="193548"/>
                </a:lnTo>
                <a:lnTo>
                  <a:pt x="966026" y="193282"/>
                </a:lnTo>
                <a:lnTo>
                  <a:pt x="889667" y="192498"/>
                </a:lnTo>
                <a:lnTo>
                  <a:pt x="815067" y="191214"/>
                </a:lnTo>
                <a:lnTo>
                  <a:pt x="742426" y="189450"/>
                </a:lnTo>
                <a:lnTo>
                  <a:pt x="671946" y="187223"/>
                </a:lnTo>
                <a:lnTo>
                  <a:pt x="603829" y="184552"/>
                </a:lnTo>
                <a:lnTo>
                  <a:pt x="538277" y="181457"/>
                </a:lnTo>
                <a:lnTo>
                  <a:pt x="475491" y="177955"/>
                </a:lnTo>
                <a:lnTo>
                  <a:pt x="415674" y="174066"/>
                </a:lnTo>
                <a:lnTo>
                  <a:pt x="359027" y="169809"/>
                </a:lnTo>
                <a:lnTo>
                  <a:pt x="305752" y="165201"/>
                </a:lnTo>
                <a:lnTo>
                  <a:pt x="256051" y="160262"/>
                </a:lnTo>
                <a:lnTo>
                  <a:pt x="210126" y="155011"/>
                </a:lnTo>
                <a:lnTo>
                  <a:pt x="168178" y="149466"/>
                </a:lnTo>
                <a:lnTo>
                  <a:pt x="130409" y="143645"/>
                </a:lnTo>
                <a:lnTo>
                  <a:pt x="68217" y="131254"/>
                </a:lnTo>
                <a:lnTo>
                  <a:pt x="25163" y="117988"/>
                </a:lnTo>
                <a:lnTo>
                  <a:pt x="0" y="96774"/>
                </a:lnTo>
                <a:close/>
              </a:path>
            </a:pathLst>
          </a:custGeom>
          <a:ln w="381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3722" y="2197989"/>
            <a:ext cx="10039350" cy="3302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280" marR="2077720" indent="-132715">
              <a:lnSpc>
                <a:spcPct val="141700"/>
              </a:lnSpc>
              <a:spcBef>
                <a:spcPts val="100"/>
              </a:spcBef>
              <a:tabLst>
                <a:tab pos="489584" algn="l"/>
              </a:tabLst>
            </a:pPr>
            <a:r>
              <a:rPr sz="950" spc="-85" dirty="0">
                <a:solidFill>
                  <a:srgbClr val="FFFFFF"/>
                </a:solidFill>
                <a:latin typeface="Segoe UI Symbol"/>
                <a:cs typeface="Segoe UI Symbol"/>
              </a:rPr>
              <a:t>⯈		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Document 1</a:t>
            </a:r>
            <a:r>
              <a:rPr sz="1200" b="1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: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b="1" spc="-5" dirty="0">
                <a:latin typeface="Comic Sans MS"/>
                <a:cs typeface="Comic Sans MS"/>
              </a:rPr>
              <a:t>PMA pour toutes </a:t>
            </a:r>
            <a:r>
              <a:rPr sz="1200" b="1" dirty="0">
                <a:latin typeface="Comic Sans MS"/>
                <a:cs typeface="Comic Sans MS"/>
              </a:rPr>
              <a:t>: </a:t>
            </a:r>
            <a:r>
              <a:rPr sz="1200" b="1" spc="-5" dirty="0">
                <a:latin typeface="Comic Sans MS"/>
                <a:cs typeface="Comic Sans MS"/>
              </a:rPr>
              <a:t>l'Assemblée adopte le projet </a:t>
            </a:r>
            <a:r>
              <a:rPr sz="1200" b="1" dirty="0">
                <a:latin typeface="Comic Sans MS"/>
                <a:cs typeface="Comic Sans MS"/>
              </a:rPr>
              <a:t>de </a:t>
            </a:r>
            <a:r>
              <a:rPr sz="1200" b="1" spc="-5" dirty="0">
                <a:latin typeface="Comic Sans MS"/>
                <a:cs typeface="Comic Sans MS"/>
              </a:rPr>
              <a:t>loi bioéthique en deuxième lecture </a:t>
            </a:r>
            <a:r>
              <a:rPr sz="1200" b="1" spc="-509" dirty="0">
                <a:latin typeface="Comic Sans MS"/>
                <a:cs typeface="Comic Sans MS"/>
              </a:rPr>
              <a:t> </a:t>
            </a:r>
            <a:r>
              <a:rPr sz="1200" b="1" spc="-5" dirty="0">
                <a:latin typeface="Comic Sans MS"/>
                <a:cs typeface="Comic Sans MS"/>
              </a:rPr>
              <a:t>Source</a:t>
            </a:r>
            <a:r>
              <a:rPr sz="1200" b="1" dirty="0">
                <a:latin typeface="Comic Sans MS"/>
                <a:cs typeface="Comic Sans MS"/>
              </a:rPr>
              <a:t> </a:t>
            </a:r>
            <a:r>
              <a:rPr sz="1200" b="1" spc="-5" dirty="0">
                <a:latin typeface="Comic Sans MS"/>
                <a:cs typeface="Comic Sans MS"/>
              </a:rPr>
              <a:t>:France</a:t>
            </a:r>
            <a:r>
              <a:rPr sz="1200" b="1" spc="15" dirty="0">
                <a:latin typeface="Comic Sans MS"/>
                <a:cs typeface="Comic Sans MS"/>
              </a:rPr>
              <a:t> </a:t>
            </a:r>
            <a:r>
              <a:rPr sz="1200" b="1" spc="-5" dirty="0">
                <a:latin typeface="Comic Sans MS"/>
                <a:cs typeface="Comic Sans MS"/>
              </a:rPr>
              <a:t>24</a:t>
            </a:r>
            <a:r>
              <a:rPr sz="1200" b="1" spc="15" dirty="0">
                <a:latin typeface="Comic Sans MS"/>
                <a:cs typeface="Comic Sans MS"/>
              </a:rPr>
              <a:t> </a:t>
            </a:r>
            <a:r>
              <a:rPr sz="1200" b="1" dirty="0">
                <a:latin typeface="Comic Sans MS"/>
                <a:cs typeface="Comic Sans MS"/>
              </a:rPr>
              <a:t>, </a:t>
            </a:r>
            <a:r>
              <a:rPr sz="1200" b="1" spc="-5" dirty="0">
                <a:latin typeface="Comic Sans MS"/>
                <a:cs typeface="Comic Sans MS"/>
              </a:rPr>
              <a:t>publié</a:t>
            </a:r>
            <a:r>
              <a:rPr sz="1200" b="1" spc="15" dirty="0">
                <a:latin typeface="Comic Sans MS"/>
                <a:cs typeface="Comic Sans MS"/>
              </a:rPr>
              <a:t> </a:t>
            </a:r>
            <a:r>
              <a:rPr sz="1200" b="1" spc="-5" dirty="0">
                <a:latin typeface="Comic Sans MS"/>
                <a:cs typeface="Comic Sans MS"/>
              </a:rPr>
              <a:t>le</a:t>
            </a:r>
            <a:r>
              <a:rPr sz="1200" b="1" spc="10" dirty="0">
                <a:latin typeface="Comic Sans MS"/>
                <a:cs typeface="Comic Sans MS"/>
              </a:rPr>
              <a:t> </a:t>
            </a:r>
            <a:r>
              <a:rPr sz="1200" b="1" spc="-5" dirty="0">
                <a:latin typeface="Comic Sans MS"/>
                <a:cs typeface="Comic Sans MS"/>
              </a:rPr>
              <a:t>01/08/2020</a:t>
            </a:r>
            <a:r>
              <a:rPr sz="1200" b="1" spc="45" dirty="0">
                <a:latin typeface="Comic Sans MS"/>
                <a:cs typeface="Comic Sans MS"/>
              </a:rPr>
              <a:t> </a:t>
            </a:r>
            <a:r>
              <a:rPr sz="1200" b="1" dirty="0">
                <a:latin typeface="Comic Sans MS"/>
                <a:cs typeface="Comic Sans MS"/>
              </a:rPr>
              <a:t>à </a:t>
            </a:r>
            <a:r>
              <a:rPr sz="1200" b="1" spc="-10" dirty="0">
                <a:latin typeface="Comic Sans MS"/>
                <a:cs typeface="Comic Sans MS"/>
              </a:rPr>
              <a:t>9:37</a:t>
            </a:r>
            <a:endParaRPr sz="1200">
              <a:latin typeface="Comic Sans MS"/>
              <a:cs typeface="Comic Sans MS"/>
            </a:endParaRPr>
          </a:p>
          <a:p>
            <a:pPr marL="203200" marR="177165">
              <a:lnSpc>
                <a:spcPct val="80000"/>
              </a:lnSpc>
              <a:spcBef>
                <a:spcPts val="885"/>
              </a:spcBef>
            </a:pPr>
            <a:r>
              <a:rPr sz="1200" dirty="0">
                <a:latin typeface="Comic Sans MS"/>
                <a:cs typeface="Comic Sans MS"/>
              </a:rPr>
              <a:t>Les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députés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français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ont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adopté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en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deuxième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lecture,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dans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nuit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vendredi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 samedi, un</a:t>
            </a:r>
            <a:r>
              <a:rPr sz="1200" spc="4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texte</a:t>
            </a:r>
            <a:r>
              <a:rPr sz="1200" dirty="0">
                <a:latin typeface="Comic Sans MS"/>
                <a:cs typeface="Comic Sans MS"/>
              </a:rPr>
              <a:t> ouvrant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PMA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aux </a:t>
            </a:r>
            <a:r>
              <a:rPr sz="1200" spc="-5" dirty="0">
                <a:latin typeface="Comic Sans MS"/>
                <a:cs typeface="Comic Sans MS"/>
              </a:rPr>
              <a:t>couples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lesbiennes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aux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femmes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célibataires.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Il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doit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encore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repasser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au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Sénat</a:t>
            </a:r>
            <a:r>
              <a:rPr sz="1200" spc="3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pour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être </a:t>
            </a:r>
            <a:r>
              <a:rPr sz="1200" spc="-5" dirty="0">
                <a:latin typeface="Comic Sans MS"/>
                <a:cs typeface="Comic Sans MS"/>
              </a:rPr>
              <a:t>définitivement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adopté. Après</a:t>
            </a:r>
            <a:r>
              <a:rPr sz="1200" spc="3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divisions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au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sein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34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dirty="0">
                <a:latin typeface="Comic Sans MS"/>
                <a:cs typeface="Comic Sans MS"/>
              </a:rPr>
              <a:t> majorité,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députés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ont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adopté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en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deuxième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lecture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dans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nuit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vendredi</a:t>
            </a:r>
            <a:r>
              <a:rPr sz="1200" spc="-5" dirty="0">
                <a:latin typeface="Comic Sans MS"/>
                <a:cs typeface="Comic Sans MS"/>
              </a:rPr>
              <a:t> 31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juillet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samedi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1</a:t>
            </a:r>
            <a:r>
              <a:rPr sz="1200" spc="-7" baseline="24305" dirty="0">
                <a:latin typeface="Comic Sans MS"/>
                <a:cs typeface="Comic Sans MS"/>
              </a:rPr>
              <a:t>er</a:t>
            </a:r>
            <a:r>
              <a:rPr sz="1200" spc="157" baseline="2430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août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le </a:t>
            </a:r>
            <a:r>
              <a:rPr sz="1200" spc="-5" dirty="0">
                <a:latin typeface="Comic Sans MS"/>
                <a:cs typeface="Comic Sans MS"/>
              </a:rPr>
              <a:t>texte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emblématique </a:t>
            </a:r>
            <a:r>
              <a:rPr sz="1200" dirty="0">
                <a:latin typeface="Comic Sans MS"/>
                <a:cs typeface="Comic Sans MS"/>
              </a:rPr>
              <a:t> ouvrant</a:t>
            </a:r>
            <a:r>
              <a:rPr sz="1200" spc="-3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PMA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toutes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femmes.</a:t>
            </a:r>
            <a:endParaRPr sz="1200">
              <a:latin typeface="Comic Sans MS"/>
              <a:cs typeface="Comic Sans MS"/>
            </a:endParaRPr>
          </a:p>
          <a:p>
            <a:pPr marL="203200" marR="132080">
              <a:lnSpc>
                <a:spcPct val="80100"/>
              </a:lnSpc>
              <a:spcBef>
                <a:spcPts val="890"/>
              </a:spcBef>
            </a:pPr>
            <a:r>
              <a:rPr sz="1200" dirty="0">
                <a:latin typeface="Comic Sans MS"/>
                <a:cs typeface="Comic Sans MS"/>
              </a:rPr>
              <a:t>Première</a:t>
            </a:r>
            <a:r>
              <a:rPr sz="1200" spc="-5" dirty="0">
                <a:latin typeface="Comic Sans MS"/>
                <a:cs typeface="Comic Sans MS"/>
              </a:rPr>
              <a:t> grande </a:t>
            </a:r>
            <a:r>
              <a:rPr sz="1200" dirty="0">
                <a:latin typeface="Comic Sans MS"/>
                <a:cs typeface="Comic Sans MS"/>
              </a:rPr>
              <a:t>réforme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sociétale </a:t>
            </a:r>
            <a:r>
              <a:rPr sz="1200" dirty="0">
                <a:latin typeface="Comic Sans MS"/>
                <a:cs typeface="Comic Sans MS"/>
              </a:rPr>
              <a:t>du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quinquennat,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texte,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examiné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depuis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lundi,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été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voté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par</a:t>
            </a:r>
            <a:r>
              <a:rPr sz="1200" spc="3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60</a:t>
            </a:r>
            <a:r>
              <a:rPr sz="1200" spc="3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voix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contre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37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4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abstentions, </a:t>
            </a:r>
            <a:r>
              <a:rPr sz="1200" dirty="0">
                <a:latin typeface="Comic Sans MS"/>
                <a:cs typeface="Comic Sans MS"/>
              </a:rPr>
              <a:t> sous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applaudissements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-5" dirty="0">
                <a:latin typeface="Comic Sans MS"/>
                <a:cs typeface="Comic Sans MS"/>
              </a:rPr>
              <a:t> la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majorité. </a:t>
            </a:r>
            <a:r>
              <a:rPr sz="1200" dirty="0">
                <a:latin typeface="Comic Sans MS"/>
                <a:cs typeface="Comic Sans MS"/>
              </a:rPr>
              <a:t>Il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doit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encore repasser</a:t>
            </a:r>
            <a:r>
              <a:rPr sz="1200" spc="-5" dirty="0">
                <a:latin typeface="Comic Sans MS"/>
                <a:cs typeface="Comic Sans MS"/>
              </a:rPr>
              <a:t> devant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Sénat</a:t>
            </a:r>
            <a:r>
              <a:rPr sz="1200" spc="6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– </a:t>
            </a:r>
            <a:r>
              <a:rPr sz="1200" spc="-5" dirty="0">
                <a:latin typeface="Comic Sans MS"/>
                <a:cs typeface="Comic Sans MS"/>
              </a:rPr>
              <a:t>probablement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avant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janvier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2021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–,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avant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les </a:t>
            </a:r>
            <a:r>
              <a:rPr sz="1200" spc="-34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parlementaires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deux chambres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ne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tentent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de</a:t>
            </a:r>
            <a:r>
              <a:rPr sz="1200" dirty="0">
                <a:latin typeface="Comic Sans MS"/>
                <a:cs typeface="Comic Sans MS"/>
              </a:rPr>
              <a:t> trouver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une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version</a:t>
            </a:r>
            <a:r>
              <a:rPr sz="1200" spc="-3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 compromis.</a:t>
            </a:r>
            <a:endParaRPr sz="1200">
              <a:latin typeface="Comic Sans MS"/>
              <a:cs typeface="Comic Sans MS"/>
            </a:endParaRPr>
          </a:p>
          <a:p>
            <a:pPr marL="203200" marR="384175">
              <a:lnSpc>
                <a:spcPts val="1150"/>
              </a:lnSpc>
              <a:spcBef>
                <a:spcPts val="880"/>
              </a:spcBef>
            </a:pPr>
            <a:r>
              <a:rPr sz="1200" spc="-5" dirty="0">
                <a:latin typeface="Comic Sans MS"/>
                <a:cs typeface="Comic Sans MS"/>
              </a:rPr>
              <a:t>Dans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un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tweet,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Emmanuel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Macron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salué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"l'engagement</a:t>
            </a:r>
            <a:r>
              <a:rPr sz="1200" spc="3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parlementaires,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membres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du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gouvernement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du</a:t>
            </a:r>
            <a:r>
              <a:rPr sz="1200" spc="-5" dirty="0">
                <a:latin typeface="Comic Sans MS"/>
                <a:cs typeface="Comic Sans MS"/>
              </a:rPr>
              <a:t> comité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consultatif</a:t>
            </a:r>
            <a:r>
              <a:rPr sz="1200" dirty="0">
                <a:latin typeface="Microsoft Sans Serif"/>
                <a:cs typeface="Microsoft Sans Serif"/>
              </a:rPr>
              <a:t>٭ </a:t>
            </a:r>
            <a:r>
              <a:rPr sz="1200" spc="-30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national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d'éthique"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qui,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selon lui, </a:t>
            </a:r>
            <a:r>
              <a:rPr sz="1200" spc="-5" dirty="0">
                <a:latin typeface="Comic Sans MS"/>
                <a:cs typeface="Comic Sans MS"/>
              </a:rPr>
              <a:t>"ont </a:t>
            </a:r>
            <a:r>
              <a:rPr sz="1200" dirty="0">
                <a:latin typeface="Comic Sans MS"/>
                <a:cs typeface="Comic Sans MS"/>
              </a:rPr>
              <a:t>permis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l'adoption</a:t>
            </a:r>
            <a:r>
              <a:rPr sz="1200" spc="-3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d'un texte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d'équilibre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dans </a:t>
            </a:r>
            <a:r>
              <a:rPr sz="1200" dirty="0">
                <a:latin typeface="Comic Sans MS"/>
                <a:cs typeface="Comic Sans MS"/>
              </a:rPr>
              <a:t>un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débat apaisé".</a:t>
            </a:r>
            <a:endParaRPr sz="1200">
              <a:latin typeface="Comic Sans MS"/>
              <a:cs typeface="Comic Sans MS"/>
            </a:endParaRPr>
          </a:p>
          <a:p>
            <a:pPr marL="203200" marR="355600">
              <a:lnSpc>
                <a:spcPct val="80000"/>
              </a:lnSpc>
              <a:spcBef>
                <a:spcPts val="900"/>
              </a:spcBef>
            </a:pP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Ce</a:t>
            </a:r>
            <a:r>
              <a:rPr sz="1200" u="heavy" spc="1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vaste</a:t>
            </a:r>
            <a:r>
              <a:rPr sz="1200" u="heavy" spc="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texte</a:t>
            </a:r>
            <a:r>
              <a:rPr sz="1200" u="heavy" spc="1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sociétal</a:t>
            </a:r>
            <a:r>
              <a:rPr sz="1200" u="heavy" spc="-1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qui</a:t>
            </a:r>
            <a:r>
              <a:rPr sz="1200" u="heavy" spc="1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hérisse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la</a:t>
            </a:r>
            <a:r>
              <a:rPr sz="1200" u="heavy" spc="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droite,</a:t>
            </a:r>
            <a:r>
              <a:rPr sz="1200" u="heavy" spc="-1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vent</a:t>
            </a:r>
            <a:r>
              <a:rPr sz="1200" u="heavy" spc="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debout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contre</a:t>
            </a:r>
            <a:r>
              <a:rPr sz="1200" u="heavy" spc="-1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la</a:t>
            </a:r>
            <a:r>
              <a:rPr sz="1200" u="heavy" spc="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création</a:t>
            </a:r>
            <a:r>
              <a:rPr sz="1200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"d'orphelins</a:t>
            </a:r>
            <a:r>
              <a:rPr sz="1200" u="heavy" spc="-1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de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pères",</a:t>
            </a:r>
            <a:r>
              <a:rPr sz="1200" u="heavy" spc="2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suscite</a:t>
            </a:r>
            <a:r>
              <a:rPr sz="1200" u="heavy" spc="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des</a:t>
            </a:r>
            <a:r>
              <a:rPr sz="1200" u="heavy" spc="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questionnements</a:t>
            </a:r>
            <a:r>
              <a:rPr sz="1200" u="heavy" spc="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dans </a:t>
            </a:r>
            <a:r>
              <a:rPr sz="1200" spc="-345" dirty="0">
                <a:latin typeface="Comic Sans MS"/>
                <a:cs typeface="Comic Sans MS"/>
              </a:rPr>
              <a:t> 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tous</a:t>
            </a:r>
            <a:r>
              <a:rPr sz="1200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les</a:t>
            </a:r>
            <a:r>
              <a:rPr sz="1200" u="heavy" spc="2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groupes</a:t>
            </a:r>
            <a:r>
              <a:rPr sz="1200" u="heavy" spc="-2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politiques</a:t>
            </a:r>
            <a:r>
              <a:rPr sz="1200" spc="-5" dirty="0">
                <a:latin typeface="Comic Sans MS"/>
                <a:cs typeface="Comic Sans MS"/>
              </a:rPr>
              <a:t>,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majorité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comprise.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Mettant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un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ultime</a:t>
            </a:r>
            <a:r>
              <a:rPr sz="1200" dirty="0">
                <a:latin typeface="Comic Sans MS"/>
                <a:cs typeface="Comic Sans MS"/>
              </a:rPr>
              <a:t> coup de pression,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Manif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pour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tous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lâché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vendredi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matin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deux 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bouquets</a:t>
            </a:r>
            <a:r>
              <a:rPr sz="1200" dirty="0">
                <a:latin typeface="Comic Sans MS"/>
                <a:cs typeface="Comic Sans MS"/>
              </a:rPr>
              <a:t> de </a:t>
            </a:r>
            <a:r>
              <a:rPr sz="1200" spc="-5" dirty="0">
                <a:latin typeface="Comic Sans MS"/>
                <a:cs typeface="Comic Sans MS"/>
              </a:rPr>
              <a:t>ballons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devant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Palais</a:t>
            </a:r>
            <a:r>
              <a:rPr sz="1200" dirty="0">
                <a:latin typeface="Comic Sans MS"/>
                <a:cs typeface="Comic Sans MS"/>
              </a:rPr>
              <a:t> Bourbon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portant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l'inscription</a:t>
            </a:r>
            <a:r>
              <a:rPr sz="1200" spc="-3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"Stop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PMA".</a:t>
            </a:r>
            <a:endParaRPr sz="1200">
              <a:latin typeface="Comic Sans MS"/>
              <a:cs typeface="Comic Sans MS"/>
            </a:endParaRPr>
          </a:p>
          <a:p>
            <a:pPr marL="203200" marR="334645">
              <a:lnSpc>
                <a:spcPts val="1150"/>
              </a:lnSpc>
              <a:spcBef>
                <a:spcPts val="880"/>
              </a:spcBef>
            </a:pPr>
            <a:r>
              <a:rPr sz="1200" dirty="0">
                <a:latin typeface="Comic Sans MS"/>
                <a:cs typeface="Comic Sans MS"/>
              </a:rPr>
              <a:t>Mesure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phare, l'ouverture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promise </a:t>
            </a:r>
            <a:r>
              <a:rPr sz="1200" spc="-5" dirty="0">
                <a:latin typeface="Comic Sans MS"/>
                <a:cs typeface="Comic Sans MS"/>
              </a:rPr>
              <a:t>par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Emmanuel</a:t>
            </a:r>
            <a:r>
              <a:rPr sz="1200" spc="3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Macron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procréation</a:t>
            </a:r>
            <a:r>
              <a:rPr sz="1200" spc="-3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médicalement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assistée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(PMA)</a:t>
            </a:r>
            <a:r>
              <a:rPr sz="1200" dirty="0">
                <a:latin typeface="Comic Sans MS"/>
                <a:cs typeface="Comic Sans MS"/>
              </a:rPr>
              <a:t> aux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couples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lesbiennes</a:t>
            </a:r>
            <a:r>
              <a:rPr sz="1200" spc="7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 </a:t>
            </a:r>
            <a:r>
              <a:rPr sz="1200" spc="-34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aux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femmes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célibataires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été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validée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mercredi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soir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sans encombre,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avec </a:t>
            </a:r>
            <a:r>
              <a:rPr sz="1200" spc="-5" dirty="0">
                <a:latin typeface="Comic Sans MS"/>
                <a:cs typeface="Comic Sans MS"/>
              </a:rPr>
              <a:t>une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poignée</a:t>
            </a:r>
            <a:r>
              <a:rPr sz="1200" dirty="0">
                <a:latin typeface="Comic Sans MS"/>
                <a:cs typeface="Comic Sans MS"/>
              </a:rPr>
              <a:t> 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voix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contre-courant</a:t>
            </a:r>
            <a:r>
              <a:rPr sz="1200" spc="-3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dans</a:t>
            </a:r>
            <a:r>
              <a:rPr sz="1200" dirty="0">
                <a:latin typeface="Comic Sans MS"/>
                <a:cs typeface="Comic Sans MS"/>
              </a:rPr>
              <a:t> presque</a:t>
            </a:r>
            <a:r>
              <a:rPr sz="1200" spc="-5" dirty="0">
                <a:latin typeface="Comic Sans MS"/>
                <a:cs typeface="Comic Sans MS"/>
              </a:rPr>
              <a:t> tous</a:t>
            </a:r>
            <a:r>
              <a:rPr sz="1200" dirty="0">
                <a:latin typeface="Comic Sans MS"/>
                <a:cs typeface="Comic Sans MS"/>
              </a:rPr>
              <a:t> les 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camps,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comme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en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première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lecture </a:t>
            </a:r>
            <a:r>
              <a:rPr sz="1200" spc="-5" dirty="0">
                <a:latin typeface="Comic Sans MS"/>
                <a:cs typeface="Comic Sans MS"/>
              </a:rPr>
              <a:t>il </a:t>
            </a:r>
            <a:r>
              <a:rPr sz="1200" dirty="0">
                <a:latin typeface="Comic Sans MS"/>
                <a:cs typeface="Comic Sans MS"/>
              </a:rPr>
              <a:t>y a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neuf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mois.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4222" y="5551423"/>
            <a:ext cx="9640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omic Sans MS"/>
                <a:cs typeface="Comic Sans MS"/>
              </a:rPr>
              <a:t>Le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projet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-5" dirty="0">
                <a:latin typeface="Comic Sans MS"/>
                <a:cs typeface="Comic Sans MS"/>
              </a:rPr>
              <a:t> loi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prévoit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aussi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une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réforme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filiation</a:t>
            </a:r>
            <a:r>
              <a:rPr sz="1200" dirty="0">
                <a:latin typeface="Comic Sans MS"/>
                <a:cs typeface="Comic Sans MS"/>
              </a:rPr>
              <a:t> en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lien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avec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PMA,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l'autoconservation</a:t>
            </a:r>
            <a:r>
              <a:rPr sz="1200" spc="-3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ovocytes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une</a:t>
            </a:r>
            <a:r>
              <a:rPr sz="1200" spc="5" dirty="0">
                <a:latin typeface="Comic Sans MS"/>
                <a:cs typeface="Comic Sans MS"/>
              </a:rPr>
              <a:t> recherche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10" dirty="0">
                <a:latin typeface="Comic Sans MS"/>
                <a:cs typeface="Comic Sans MS"/>
              </a:rPr>
              <a:t>facilitée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4222" y="5621527"/>
            <a:ext cx="9446260" cy="6788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200" dirty="0">
                <a:latin typeface="Comic Sans MS"/>
                <a:cs typeface="Comic Sans MS"/>
              </a:rPr>
              <a:t>sur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cellules</a:t>
            </a:r>
            <a:r>
              <a:rPr sz="1200" dirty="0">
                <a:latin typeface="Comic Sans MS"/>
                <a:cs typeface="Comic Sans MS"/>
              </a:rPr>
              <a:t> souches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embryonnaires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(…)</a:t>
            </a:r>
            <a:endParaRPr sz="1200">
              <a:latin typeface="Comic Sans MS"/>
              <a:cs typeface="Comic Sans MS"/>
            </a:endParaRPr>
          </a:p>
          <a:p>
            <a:pPr marL="12700">
              <a:lnSpc>
                <a:spcPts val="1310"/>
              </a:lnSpc>
              <a:spcBef>
                <a:spcPts val="600"/>
              </a:spcBef>
              <a:tabLst>
                <a:tab pos="297180" algn="l"/>
              </a:tabLst>
            </a:pPr>
            <a:r>
              <a:rPr sz="950" spc="-85" dirty="0">
                <a:solidFill>
                  <a:srgbClr val="FFFFFF"/>
                </a:solidFill>
                <a:latin typeface="Segoe UI Symbol"/>
                <a:cs typeface="Segoe UI Symbol"/>
              </a:rPr>
              <a:t>⯈	</a:t>
            </a:r>
            <a:r>
              <a:rPr sz="1200" spc="20" dirty="0">
                <a:latin typeface="Microsoft Sans Serif"/>
                <a:cs typeface="Microsoft Sans Serif"/>
              </a:rPr>
              <a:t>٭</a:t>
            </a:r>
            <a:r>
              <a:rPr sz="1000" i="1" spc="20" dirty="0">
                <a:latin typeface="Arial"/>
                <a:cs typeface="Arial"/>
              </a:rPr>
              <a:t>La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France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a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été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le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premier</a:t>
            </a:r>
            <a:r>
              <a:rPr sz="1000" i="1" spc="2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pays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à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créer</a:t>
            </a:r>
            <a:r>
              <a:rPr sz="1000" i="1" spc="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un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Comité</a:t>
            </a:r>
            <a:r>
              <a:rPr sz="1000" i="1" spc="2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Consultatif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National</a:t>
            </a:r>
            <a:r>
              <a:rPr sz="1000" i="1" spc="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d’Ethique</a:t>
            </a:r>
            <a:r>
              <a:rPr sz="1000" i="1" spc="3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pour</a:t>
            </a:r>
            <a:r>
              <a:rPr sz="1000" i="1" spc="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les</a:t>
            </a:r>
            <a:r>
              <a:rPr sz="1000" i="1" spc="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sciences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de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la</a:t>
            </a:r>
            <a:r>
              <a:rPr sz="1000" i="1" spc="1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vie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et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de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la</a:t>
            </a:r>
            <a:r>
              <a:rPr sz="1000" i="1" spc="1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santé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en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1983,</a:t>
            </a:r>
            <a:endParaRPr sz="1000">
              <a:latin typeface="Arial"/>
              <a:cs typeface="Arial"/>
            </a:endParaRPr>
          </a:p>
          <a:p>
            <a:pPr marL="299085">
              <a:lnSpc>
                <a:spcPts val="1190"/>
              </a:lnSpc>
            </a:pPr>
            <a:r>
              <a:rPr sz="1000" i="1" spc="-5" dirty="0">
                <a:latin typeface="Arial"/>
                <a:cs typeface="Arial"/>
              </a:rPr>
              <a:t>Sa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vocation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est</a:t>
            </a:r>
            <a:r>
              <a:rPr sz="1000" i="1" spc="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de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soulever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les</a:t>
            </a:r>
            <a:r>
              <a:rPr sz="1000" i="1" spc="1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enjeux des</a:t>
            </a:r>
            <a:r>
              <a:rPr sz="1000" i="1" spc="1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avancées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de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la</a:t>
            </a:r>
            <a:r>
              <a:rPr sz="1000" i="1" spc="1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connaissance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scientifique</a:t>
            </a:r>
            <a:r>
              <a:rPr sz="1000" i="1" spc="1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dans le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domaine</a:t>
            </a:r>
            <a:r>
              <a:rPr sz="1000" i="1" spc="1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du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vivant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et</a:t>
            </a:r>
            <a:r>
              <a:rPr sz="1000" i="1" spc="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de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susciter</a:t>
            </a:r>
            <a:r>
              <a:rPr sz="1000" i="1" spc="5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une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réflexion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de</a:t>
            </a:r>
            <a:r>
              <a:rPr sz="1000" i="1" spc="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la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part</a:t>
            </a:r>
            <a:r>
              <a:rPr sz="1000" i="1" spc="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de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la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société</a:t>
            </a:r>
            <a:r>
              <a:rPr sz="1100" spc="-5" dirty="0">
                <a:solidFill>
                  <a:srgbClr val="353735"/>
                </a:solidFill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35600" y="6500876"/>
            <a:ext cx="505459" cy="7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250" spc="-35" dirty="0">
                <a:solidFill>
                  <a:srgbClr val="FFFFFF"/>
                </a:solidFill>
                <a:latin typeface="Segoe UI Symbol"/>
                <a:cs typeface="Segoe UI Symbol"/>
              </a:rPr>
              <a:t>⯈	</a:t>
            </a:r>
            <a:r>
              <a:rPr sz="300" spc="-10" dirty="0">
                <a:solidFill>
                  <a:srgbClr val="9A9A9A"/>
                </a:solidFill>
                <a:latin typeface="Arial MT"/>
                <a:cs typeface="Arial MT"/>
              </a:rPr>
              <a:t>PUBLICITÉ</a:t>
            </a:r>
            <a:endParaRPr sz="3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82617" y="217170"/>
            <a:ext cx="2086610" cy="41338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60020">
              <a:lnSpc>
                <a:spcPts val="2075"/>
              </a:lnSpc>
            </a:pPr>
            <a:r>
              <a:rPr sz="1800" u="none" spc="-5" dirty="0">
                <a:solidFill>
                  <a:srgbClr val="FF0000"/>
                </a:solidFill>
              </a:rPr>
              <a:t>Evaluation</a:t>
            </a:r>
            <a:r>
              <a:rPr sz="1800" u="none" spc="-60" dirty="0">
                <a:solidFill>
                  <a:srgbClr val="FF0000"/>
                </a:solidFill>
              </a:rPr>
              <a:t> </a:t>
            </a:r>
            <a:r>
              <a:rPr sz="1800" u="none" spc="-5" dirty="0">
                <a:solidFill>
                  <a:srgbClr val="FF0000"/>
                </a:solidFill>
              </a:rPr>
              <a:t>finale</a:t>
            </a:r>
            <a:endParaRPr sz="1800"/>
          </a:p>
        </p:txBody>
      </p:sp>
      <p:sp>
        <p:nvSpPr>
          <p:cNvPr id="7" name="object 7"/>
          <p:cNvSpPr txBox="1"/>
          <p:nvPr/>
        </p:nvSpPr>
        <p:spPr>
          <a:xfrm>
            <a:off x="1092504" y="804417"/>
            <a:ext cx="2804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8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Compétence</a:t>
            </a:r>
            <a:r>
              <a:rPr sz="1800" b="1" u="heavy" spc="-28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</a:t>
            </a:r>
            <a:r>
              <a:rPr sz="1800" b="1" u="heavy" spc="-15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b="1" u="heavy" spc="-10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évaluée</a:t>
            </a:r>
            <a:r>
              <a:rPr sz="1800" b="1" u="heavy" spc="-28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</a:t>
            </a:r>
            <a:r>
              <a:rPr sz="1800" b="1" u="heavy" spc="-1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b="1" u="heavy" spc="-2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2504" y="1349705"/>
            <a:ext cx="9039860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200" dirty="0">
                <a:solidFill>
                  <a:srgbClr val="FFFFFF"/>
                </a:solidFill>
                <a:latin typeface="Comic Sans MS"/>
                <a:cs typeface="Comic Sans MS"/>
              </a:rPr>
              <a:t>Construire</a:t>
            </a:r>
            <a:r>
              <a:rPr sz="1200" spc="3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FFFFFF"/>
                </a:solidFill>
                <a:latin typeface="Comic Sans MS"/>
                <a:cs typeface="Comic Sans MS"/>
              </a:rPr>
              <a:t>et</a:t>
            </a:r>
            <a:r>
              <a:rPr sz="1200" spc="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mic Sans MS"/>
                <a:cs typeface="Comic Sans MS"/>
              </a:rPr>
              <a:t>exprimer</a:t>
            </a:r>
            <a:r>
              <a:rPr sz="1200" spc="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mic Sans MS"/>
                <a:cs typeface="Comic Sans MS"/>
              </a:rPr>
              <a:t>une</a:t>
            </a:r>
            <a:r>
              <a:rPr sz="12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mic Sans MS"/>
                <a:cs typeface="Comic Sans MS"/>
              </a:rPr>
              <a:t>argumentation</a:t>
            </a:r>
            <a:r>
              <a:rPr sz="12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FFFFFF"/>
                </a:solidFill>
                <a:latin typeface="Comic Sans MS"/>
                <a:cs typeface="Comic Sans MS"/>
              </a:rPr>
              <a:t>cohérente</a:t>
            </a:r>
            <a:r>
              <a:rPr sz="12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FFFFFF"/>
                </a:solidFill>
                <a:latin typeface="Comic Sans MS"/>
                <a:cs typeface="Comic Sans MS"/>
              </a:rPr>
              <a:t>et</a:t>
            </a:r>
            <a:r>
              <a:rPr sz="1200" spc="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mic Sans MS"/>
                <a:cs typeface="Comic Sans MS"/>
              </a:rPr>
              <a:t>étayée</a:t>
            </a:r>
            <a:r>
              <a:rPr sz="1200" spc="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FFFFFF"/>
                </a:solidFill>
                <a:latin typeface="Comic Sans MS"/>
                <a:cs typeface="Comic Sans MS"/>
              </a:rPr>
              <a:t>en</a:t>
            </a:r>
            <a:r>
              <a:rPr sz="1200" spc="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mic Sans MS"/>
                <a:cs typeface="Comic Sans MS"/>
              </a:rPr>
              <a:t>s’appuyant</a:t>
            </a:r>
            <a:r>
              <a:rPr sz="1200" spc="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FFFFFF"/>
                </a:solidFill>
                <a:latin typeface="Comic Sans MS"/>
                <a:cs typeface="Comic Sans MS"/>
              </a:rPr>
              <a:t>sur </a:t>
            </a:r>
            <a:r>
              <a:rPr sz="1200" spc="-5" dirty="0">
                <a:solidFill>
                  <a:srgbClr val="FFFFFF"/>
                </a:solidFill>
                <a:latin typeface="Comic Sans MS"/>
                <a:cs typeface="Comic Sans MS"/>
              </a:rPr>
              <a:t>les</a:t>
            </a:r>
            <a:r>
              <a:rPr sz="1200" spc="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FFFFFF"/>
                </a:solidFill>
                <a:latin typeface="Comic Sans MS"/>
                <a:cs typeface="Comic Sans MS"/>
              </a:rPr>
              <a:t>repères et</a:t>
            </a:r>
            <a:r>
              <a:rPr sz="12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mic Sans MS"/>
                <a:cs typeface="Comic Sans MS"/>
              </a:rPr>
              <a:t>les</a:t>
            </a:r>
            <a:r>
              <a:rPr sz="1200" spc="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mic Sans MS"/>
                <a:cs typeface="Comic Sans MS"/>
              </a:rPr>
              <a:t>notions du </a:t>
            </a:r>
            <a:r>
              <a:rPr sz="1200" dirty="0">
                <a:solidFill>
                  <a:srgbClr val="FFFFFF"/>
                </a:solidFill>
                <a:latin typeface="Comic Sans MS"/>
                <a:cs typeface="Comic Sans MS"/>
              </a:rPr>
              <a:t>programme.</a:t>
            </a:r>
            <a:endParaRPr sz="120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FFFFFF"/>
                </a:solidFill>
                <a:latin typeface="Comic Sans MS"/>
                <a:cs typeface="Comic Sans MS"/>
              </a:rPr>
              <a:t>Respecter </a:t>
            </a:r>
            <a:r>
              <a:rPr sz="1200" dirty="0">
                <a:solidFill>
                  <a:srgbClr val="FFFFFF"/>
                </a:solidFill>
                <a:latin typeface="Comic Sans MS"/>
                <a:cs typeface="Comic Sans MS"/>
              </a:rPr>
              <a:t>autrui</a:t>
            </a:r>
            <a:r>
              <a:rPr sz="120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FFFFFF"/>
                </a:solidFill>
                <a:latin typeface="Comic Sans MS"/>
                <a:cs typeface="Comic Sans MS"/>
              </a:rPr>
              <a:t>et</a:t>
            </a:r>
            <a:r>
              <a:rPr sz="120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FFFFFF"/>
                </a:solidFill>
                <a:latin typeface="Comic Sans MS"/>
                <a:cs typeface="Comic Sans MS"/>
              </a:rPr>
              <a:t>la</a:t>
            </a:r>
            <a:r>
              <a:rPr sz="12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mic Sans MS"/>
                <a:cs typeface="Comic Sans MS"/>
              </a:rPr>
              <a:t>pluralité </a:t>
            </a:r>
            <a:r>
              <a:rPr sz="1200" dirty="0">
                <a:solidFill>
                  <a:srgbClr val="FFFFFF"/>
                </a:solidFill>
                <a:latin typeface="Comic Sans MS"/>
                <a:cs typeface="Comic Sans MS"/>
              </a:rPr>
              <a:t>des </a:t>
            </a:r>
            <a:r>
              <a:rPr sz="1200" spc="-5" dirty="0">
                <a:solidFill>
                  <a:srgbClr val="FFFFFF"/>
                </a:solidFill>
                <a:latin typeface="Comic Sans MS"/>
                <a:cs typeface="Comic Sans MS"/>
              </a:rPr>
              <a:t>points</a:t>
            </a:r>
            <a:r>
              <a:rPr sz="12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FFFFFF"/>
                </a:solidFill>
                <a:latin typeface="Comic Sans MS"/>
                <a:cs typeface="Comic Sans MS"/>
              </a:rPr>
              <a:t>de</a:t>
            </a:r>
            <a:r>
              <a:rPr sz="120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FFFFFF"/>
                </a:solidFill>
                <a:latin typeface="Comic Sans MS"/>
                <a:cs typeface="Comic Sans MS"/>
              </a:rPr>
              <a:t>vue,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6091" y="2502407"/>
            <a:ext cx="9977755" cy="4139565"/>
          </a:xfrm>
          <a:custGeom>
            <a:avLst/>
            <a:gdLst/>
            <a:ahLst/>
            <a:cxnLst/>
            <a:rect l="l" t="t" r="r" b="b"/>
            <a:pathLst>
              <a:path w="9977755" h="4139565">
                <a:moveTo>
                  <a:pt x="0" y="4139184"/>
                </a:moveTo>
                <a:lnTo>
                  <a:pt x="9977628" y="4139184"/>
                </a:lnTo>
                <a:lnTo>
                  <a:pt x="9977628" y="0"/>
                </a:lnTo>
                <a:lnTo>
                  <a:pt x="0" y="0"/>
                </a:lnTo>
                <a:lnTo>
                  <a:pt x="0" y="4139184"/>
                </a:lnTo>
                <a:close/>
              </a:path>
            </a:pathLst>
          </a:custGeom>
          <a:ln w="15875">
            <a:solidFill>
              <a:srgbClr val="032D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904" y="343915"/>
            <a:ext cx="530225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DOCUMENT</a:t>
            </a:r>
            <a:r>
              <a:rPr sz="1100" b="1" u="sng" spc="2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2</a:t>
            </a:r>
            <a:r>
              <a:rPr sz="1100" b="1" spc="4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:</a:t>
            </a:r>
            <a:r>
              <a:rPr sz="1400" spc="20" dirty="0">
                <a:latin typeface="Comic Sans MS"/>
                <a:cs typeface="Comic Sans MS"/>
              </a:rPr>
              <a:t> </a:t>
            </a:r>
            <a:r>
              <a:rPr sz="1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cs typeface="Comic Sans MS"/>
                <a:hlinkClick r:id="rId2"/>
              </a:rPr>
              <a:t>FAUT-IL-AUTORISER-LA-PMA-POUR-TOUTES/</a:t>
            </a:r>
            <a:endParaRPr sz="1400">
              <a:latin typeface="Comic Sans MS"/>
              <a:cs typeface="Comic Sans MS"/>
            </a:endParaRPr>
          </a:p>
          <a:p>
            <a:pPr marL="64135">
              <a:lnSpc>
                <a:spcPct val="100000"/>
              </a:lnSpc>
              <a:spcBef>
                <a:spcPts val="1685"/>
              </a:spcBef>
            </a:pPr>
            <a:r>
              <a:rPr sz="1200" i="1" spc="-5" dirty="0">
                <a:latin typeface="Comic Sans MS"/>
                <a:cs typeface="Comic Sans MS"/>
              </a:rPr>
              <a:t>SOURCE</a:t>
            </a:r>
            <a:r>
              <a:rPr sz="1200" i="1" spc="1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: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LE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DRENCH,</a:t>
            </a:r>
            <a:r>
              <a:rPr sz="1400" spc="-3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30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SEPTEMBRE</a:t>
            </a:r>
            <a:r>
              <a:rPr sz="1400" spc="-4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2019</a:t>
            </a:r>
            <a:r>
              <a:rPr sz="1400" dirty="0">
                <a:solidFill>
                  <a:srgbClr val="FFFFFF"/>
                </a:solidFill>
                <a:latin typeface="Comic Sans MS"/>
                <a:cs typeface="Comic Sans MS"/>
              </a:rPr>
              <a:t>,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3904" y="1557908"/>
            <a:ext cx="14446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Questions</a:t>
            </a:r>
            <a:r>
              <a:rPr sz="2000" b="1" u="heavy" spc="-9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: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5117" y="2454909"/>
            <a:ext cx="9194165" cy="3283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45"/>
              </a:lnSpc>
              <a:spcBef>
                <a:spcPts val="100"/>
              </a:spcBef>
            </a:pPr>
            <a:r>
              <a:rPr sz="1800" spc="-150" dirty="0">
                <a:latin typeface="Verdana"/>
                <a:cs typeface="Verdana"/>
              </a:rPr>
              <a:t>1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400" dirty="0">
                <a:latin typeface="Comic Sans MS"/>
                <a:cs typeface="Comic Sans MS"/>
              </a:rPr>
              <a:t>/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D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ocume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n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t 1</a:t>
            </a:r>
            <a:r>
              <a:rPr sz="1400" b="1" spc="-19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:</a:t>
            </a:r>
            <a:endParaRPr sz="1400">
              <a:latin typeface="Comic Sans MS"/>
              <a:cs typeface="Comic Sans MS"/>
            </a:endParaRPr>
          </a:p>
          <a:p>
            <a:pPr marL="483234">
              <a:lnSpc>
                <a:spcPts val="1664"/>
              </a:lnSpc>
            </a:pPr>
            <a:r>
              <a:rPr sz="1400" dirty="0">
                <a:latin typeface="Comic Sans MS"/>
                <a:cs typeface="Comic Sans MS"/>
              </a:rPr>
              <a:t>Qui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a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adopté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le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projet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de </a:t>
            </a:r>
            <a:r>
              <a:rPr sz="1400" dirty="0">
                <a:latin typeface="Comic Sans MS"/>
                <a:cs typeface="Comic Sans MS"/>
              </a:rPr>
              <a:t>loi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sur</a:t>
            </a:r>
            <a:r>
              <a:rPr sz="1400" spc="-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la</a:t>
            </a:r>
            <a:r>
              <a:rPr sz="1400" spc="-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PMA?</a:t>
            </a:r>
            <a:r>
              <a:rPr sz="1400" spc="-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Où</a:t>
            </a:r>
            <a:r>
              <a:rPr sz="1400" spc="-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siègent-ils?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Quel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pouvoir</a:t>
            </a:r>
            <a:r>
              <a:rPr sz="1400" spc="-3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représentent-ils?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Quelle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est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la</a:t>
            </a:r>
            <a:endParaRPr sz="1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omic Sans MS"/>
                <a:cs typeface="Comic Sans MS"/>
              </a:rPr>
              <a:t>prochaine</a:t>
            </a:r>
            <a:r>
              <a:rPr sz="1400" spc="-5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étape</a:t>
            </a:r>
            <a:r>
              <a:rPr sz="1400" spc="-3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de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ce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projet</a:t>
            </a:r>
            <a:r>
              <a:rPr sz="1400" spc="-3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de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loi?</a:t>
            </a:r>
            <a:endParaRPr sz="1400">
              <a:latin typeface="Comic Sans MS"/>
              <a:cs typeface="Comic Sans MS"/>
            </a:endParaRPr>
          </a:p>
          <a:p>
            <a:pPr marL="117475">
              <a:lnSpc>
                <a:spcPct val="100000"/>
              </a:lnSpc>
              <a:spcBef>
                <a:spcPts val="1680"/>
              </a:spcBef>
            </a:pPr>
            <a:r>
              <a:rPr sz="1400" spc="-5" dirty="0">
                <a:latin typeface="Comic Sans MS"/>
                <a:cs typeface="Comic Sans MS"/>
              </a:rPr>
              <a:t>2/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Documents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1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et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2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:</a:t>
            </a:r>
            <a:endParaRPr sz="1400">
              <a:latin typeface="Comic Sans MS"/>
              <a:cs typeface="Comic Sans MS"/>
            </a:endParaRPr>
          </a:p>
          <a:p>
            <a:pPr marL="641985">
              <a:lnSpc>
                <a:spcPct val="100000"/>
              </a:lnSpc>
            </a:pPr>
            <a:r>
              <a:rPr sz="1400" dirty="0">
                <a:latin typeface="Comic Sans MS"/>
                <a:cs typeface="Comic Sans MS"/>
              </a:rPr>
              <a:t>Qu’est-ce</a:t>
            </a:r>
            <a:r>
              <a:rPr sz="1400" spc="-4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que</a:t>
            </a:r>
            <a:r>
              <a:rPr sz="1400" spc="-3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la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PMA</a:t>
            </a:r>
            <a:r>
              <a:rPr sz="1400" spc="-3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?</a:t>
            </a:r>
            <a:endParaRPr sz="1400">
              <a:latin typeface="Comic Sans MS"/>
              <a:cs typeface="Comic Sans MS"/>
            </a:endParaRPr>
          </a:p>
          <a:p>
            <a:pPr marL="117475">
              <a:lnSpc>
                <a:spcPct val="100000"/>
              </a:lnSpc>
              <a:spcBef>
                <a:spcPts val="1680"/>
              </a:spcBef>
            </a:pPr>
            <a:r>
              <a:rPr sz="1400" spc="-5" dirty="0">
                <a:latin typeface="Comic Sans MS"/>
                <a:cs typeface="Comic Sans MS"/>
              </a:rPr>
              <a:t>3</a:t>
            </a:r>
            <a:r>
              <a:rPr sz="1400" dirty="0">
                <a:latin typeface="Comic Sans MS"/>
                <a:cs typeface="Comic Sans MS"/>
              </a:rPr>
              <a:t>/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D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ocume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n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t</a:t>
            </a:r>
            <a:r>
              <a:rPr sz="1400" b="1" u="heavy" spc="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1</a:t>
            </a:r>
            <a:r>
              <a:rPr sz="1400" b="1" spc="-204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:</a:t>
            </a:r>
            <a:endParaRPr sz="1400">
              <a:latin typeface="Comic Sans MS"/>
              <a:cs typeface="Comic Sans MS"/>
            </a:endParaRPr>
          </a:p>
          <a:p>
            <a:pPr marL="433070">
              <a:lnSpc>
                <a:spcPct val="100000"/>
              </a:lnSpc>
            </a:pPr>
            <a:r>
              <a:rPr sz="1400" dirty="0">
                <a:latin typeface="Comic Sans MS"/>
                <a:cs typeface="Comic Sans MS"/>
              </a:rPr>
              <a:t>Expliquez</a:t>
            </a:r>
            <a:r>
              <a:rPr sz="1400" spc="-6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la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phrase</a:t>
            </a:r>
            <a:r>
              <a:rPr sz="1400" spc="-4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soulignée.</a:t>
            </a:r>
            <a:endParaRPr sz="1400">
              <a:latin typeface="Comic Sans MS"/>
              <a:cs typeface="Comic Sans MS"/>
            </a:endParaRPr>
          </a:p>
          <a:p>
            <a:pPr marL="169545">
              <a:lnSpc>
                <a:spcPct val="100000"/>
              </a:lnSpc>
              <a:spcBef>
                <a:spcPts val="1685"/>
              </a:spcBef>
            </a:pPr>
            <a:r>
              <a:rPr sz="1400" spc="-5" dirty="0">
                <a:latin typeface="Comic Sans MS"/>
                <a:cs typeface="Comic Sans MS"/>
              </a:rPr>
              <a:t>4</a:t>
            </a:r>
            <a:r>
              <a:rPr sz="1400" dirty="0">
                <a:latin typeface="Comic Sans MS"/>
                <a:cs typeface="Comic Sans MS"/>
              </a:rPr>
              <a:t>/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D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ocume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n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t 2</a:t>
            </a:r>
            <a:r>
              <a:rPr sz="1400" b="1" spc="-19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:</a:t>
            </a:r>
            <a:endParaRPr sz="1400">
              <a:latin typeface="Comic Sans MS"/>
              <a:cs typeface="Comic Sans MS"/>
            </a:endParaRPr>
          </a:p>
          <a:p>
            <a:pPr marL="433070">
              <a:lnSpc>
                <a:spcPct val="100000"/>
              </a:lnSpc>
            </a:pPr>
            <a:r>
              <a:rPr sz="1400" spc="-5" dirty="0">
                <a:latin typeface="Comic Sans MS"/>
                <a:cs typeface="Comic Sans MS"/>
              </a:rPr>
              <a:t>Relevez</a:t>
            </a:r>
            <a:r>
              <a:rPr sz="1400" spc="-4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les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arguments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favorables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à</a:t>
            </a:r>
            <a:r>
              <a:rPr sz="1400" spc="-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la</a:t>
            </a:r>
            <a:r>
              <a:rPr sz="1400" spc="-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PMA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et</a:t>
            </a:r>
            <a:r>
              <a:rPr sz="1400" spc="-5" dirty="0">
                <a:latin typeface="Comic Sans MS"/>
                <a:cs typeface="Comic Sans MS"/>
              </a:rPr>
              <a:t> défavorables</a:t>
            </a:r>
            <a:r>
              <a:rPr sz="1400" spc="-3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dans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un </a:t>
            </a:r>
            <a:r>
              <a:rPr sz="1400" dirty="0">
                <a:latin typeface="Comic Sans MS"/>
                <a:cs typeface="Comic Sans MS"/>
              </a:rPr>
              <a:t>tableau.</a:t>
            </a:r>
            <a:endParaRPr sz="1400">
              <a:latin typeface="Comic Sans MS"/>
              <a:cs typeface="Comic Sans MS"/>
            </a:endParaRPr>
          </a:p>
          <a:p>
            <a:pPr marL="222885">
              <a:lnSpc>
                <a:spcPct val="100000"/>
              </a:lnSpc>
              <a:spcBef>
                <a:spcPts val="1680"/>
              </a:spcBef>
            </a:pPr>
            <a:r>
              <a:rPr sz="1400" spc="-5" dirty="0">
                <a:latin typeface="Comic Sans MS"/>
                <a:cs typeface="Comic Sans MS"/>
              </a:rPr>
              <a:t>5/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La </a:t>
            </a:r>
            <a:r>
              <a:rPr sz="1400" dirty="0">
                <a:latin typeface="Comic Sans MS"/>
                <a:cs typeface="Comic Sans MS"/>
              </a:rPr>
              <a:t>science avance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à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grands</a:t>
            </a:r>
            <a:r>
              <a:rPr sz="1400" spc="-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pas</a:t>
            </a:r>
            <a:r>
              <a:rPr sz="1400" spc="-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mais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jusqu’à</a:t>
            </a:r>
            <a:r>
              <a:rPr sz="1400" spc="-3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quel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point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peut-on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accepter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ces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avancées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et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au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nom de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quelles</a:t>
            </a:r>
            <a:endParaRPr sz="1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omic Sans MS"/>
                <a:cs typeface="Comic Sans MS"/>
              </a:rPr>
              <a:t>valeurs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de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la</a:t>
            </a:r>
            <a:r>
              <a:rPr sz="1400" spc="-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République?</a:t>
            </a:r>
            <a:r>
              <a:rPr sz="1400" spc="-5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Vous</a:t>
            </a:r>
            <a:r>
              <a:rPr sz="1400" spc="-5" dirty="0">
                <a:latin typeface="Comic Sans MS"/>
                <a:cs typeface="Comic Sans MS"/>
              </a:rPr>
              <a:t> illustrerez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votre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réponse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d’un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ou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deux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exemples.</a:t>
            </a:r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8204" y="206705"/>
            <a:ext cx="14141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u="none" spc="-10" dirty="0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sz="1800" b="0" u="none" dirty="0">
                <a:solidFill>
                  <a:srgbClr val="000000"/>
                </a:solidFill>
                <a:latin typeface="Comic Sans MS"/>
                <a:cs typeface="Comic Sans MS"/>
              </a:rPr>
              <a:t>ompl</a:t>
            </a:r>
            <a:r>
              <a:rPr sz="1800" b="0" u="none" spc="-10" dirty="0">
                <a:solidFill>
                  <a:srgbClr val="000000"/>
                </a:solidFill>
                <a:latin typeface="Comic Sans MS"/>
                <a:cs typeface="Comic Sans MS"/>
              </a:rPr>
              <a:t>é</a:t>
            </a:r>
            <a:r>
              <a:rPr sz="1800" b="0" u="none" dirty="0">
                <a:solidFill>
                  <a:srgbClr val="000000"/>
                </a:solidFill>
                <a:latin typeface="Comic Sans MS"/>
                <a:cs typeface="Comic Sans MS"/>
              </a:rPr>
              <a:t>men</a:t>
            </a:r>
            <a:r>
              <a:rPr sz="1800" b="0" u="none" spc="5" dirty="0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r>
              <a:rPr sz="1800" b="0" u="none" dirty="0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3522" y="2892234"/>
            <a:ext cx="11675745" cy="3128010"/>
            <a:chOff x="243522" y="2892234"/>
            <a:chExt cx="11675745" cy="3128010"/>
          </a:xfrm>
        </p:grpSpPr>
        <p:sp>
          <p:nvSpPr>
            <p:cNvPr id="4" name="object 4"/>
            <p:cNvSpPr/>
            <p:nvPr/>
          </p:nvSpPr>
          <p:spPr>
            <a:xfrm>
              <a:off x="272795" y="2979420"/>
              <a:ext cx="11646535" cy="2955290"/>
            </a:xfrm>
            <a:custGeom>
              <a:avLst/>
              <a:gdLst/>
              <a:ahLst/>
              <a:cxnLst/>
              <a:rect l="l" t="t" r="r" b="b"/>
              <a:pathLst>
                <a:path w="11646535" h="2955290">
                  <a:moveTo>
                    <a:pt x="11646408" y="0"/>
                  </a:moveTo>
                  <a:lnTo>
                    <a:pt x="0" y="0"/>
                  </a:lnTo>
                  <a:lnTo>
                    <a:pt x="0" y="2955035"/>
                  </a:lnTo>
                  <a:lnTo>
                    <a:pt x="11646408" y="2955035"/>
                  </a:lnTo>
                  <a:lnTo>
                    <a:pt x="11646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59" y="2900172"/>
              <a:ext cx="11645265" cy="3112135"/>
            </a:xfrm>
            <a:custGeom>
              <a:avLst/>
              <a:gdLst/>
              <a:ahLst/>
              <a:cxnLst/>
              <a:rect l="l" t="t" r="r" b="b"/>
              <a:pathLst>
                <a:path w="11645265" h="3112135">
                  <a:moveTo>
                    <a:pt x="0" y="3112008"/>
                  </a:moveTo>
                  <a:lnTo>
                    <a:pt x="11644884" y="3112008"/>
                  </a:lnTo>
                  <a:lnTo>
                    <a:pt x="11644884" y="0"/>
                  </a:lnTo>
                  <a:lnTo>
                    <a:pt x="0" y="0"/>
                  </a:lnTo>
                  <a:lnTo>
                    <a:pt x="0" y="3112008"/>
                  </a:lnTo>
                  <a:close/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63295" y="1287792"/>
            <a:ext cx="1072515" cy="511809"/>
            <a:chOff x="463295" y="1287792"/>
            <a:chExt cx="1072515" cy="51180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295" y="1287792"/>
              <a:ext cx="1072134" cy="5112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455" y="1601673"/>
              <a:ext cx="797813" cy="44881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449580" y="1970532"/>
            <a:ext cx="10596880" cy="646430"/>
          </a:xfrm>
          <a:custGeom>
            <a:avLst/>
            <a:gdLst/>
            <a:ahLst/>
            <a:cxnLst/>
            <a:rect l="l" t="t" r="r" b="b"/>
            <a:pathLst>
              <a:path w="10596880" h="646430">
                <a:moveTo>
                  <a:pt x="10596372" y="0"/>
                </a:moveTo>
                <a:lnTo>
                  <a:pt x="0" y="0"/>
                </a:lnTo>
                <a:lnTo>
                  <a:pt x="0" y="646176"/>
                </a:lnTo>
                <a:lnTo>
                  <a:pt x="10596372" y="646176"/>
                </a:lnTo>
                <a:lnTo>
                  <a:pt x="105963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0705" y="1346072"/>
            <a:ext cx="11599545" cy="4584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075">
              <a:lnSpc>
                <a:spcPct val="100000"/>
              </a:lnSpc>
              <a:spcBef>
                <a:spcPts val="100"/>
              </a:spcBef>
            </a:pPr>
            <a:r>
              <a:rPr sz="1800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Sourc</a:t>
            </a:r>
            <a:r>
              <a:rPr sz="1800" u="heavy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e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2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Fra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160" dirty="0">
                <a:solidFill>
                  <a:srgbClr val="FFFFFF"/>
                </a:solidFill>
                <a:latin typeface="Verdana"/>
                <a:cs typeface="Verdana"/>
              </a:rPr>
              <a:t>ce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24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Verdana"/>
              <a:cs typeface="Verdana"/>
            </a:endParaRPr>
          </a:p>
          <a:p>
            <a:pPr marL="18796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PMA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pour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toutes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: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le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rejet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du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Sénat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choque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les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associations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françaises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LGBT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et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mères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seules</a:t>
            </a:r>
            <a:endParaRPr sz="1600">
              <a:latin typeface="Arial"/>
              <a:cs typeface="Arial"/>
            </a:endParaRPr>
          </a:p>
          <a:p>
            <a:pPr marL="187960">
              <a:lnSpc>
                <a:spcPct val="100000"/>
              </a:lnSpc>
              <a:spcBef>
                <a:spcPts val="950"/>
              </a:spcBef>
            </a:pPr>
            <a:r>
              <a:rPr sz="1800" spc="-5" dirty="0">
                <a:solidFill>
                  <a:srgbClr val="9A9A9A"/>
                </a:solidFill>
                <a:latin typeface="Arial MT"/>
                <a:cs typeface="Arial MT"/>
              </a:rPr>
              <a:t>Publié le </a:t>
            </a:r>
            <a:r>
              <a:rPr sz="1800" dirty="0">
                <a:solidFill>
                  <a:srgbClr val="9A9A9A"/>
                </a:solidFill>
                <a:latin typeface="Arial MT"/>
                <a:cs typeface="Arial MT"/>
              </a:rPr>
              <a:t>:</a:t>
            </a:r>
            <a:r>
              <a:rPr sz="1800" spc="-10" dirty="0">
                <a:solidFill>
                  <a:srgbClr val="9A9A9A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9A9A9A"/>
                </a:solidFill>
                <a:latin typeface="Arial MT"/>
                <a:cs typeface="Arial MT"/>
              </a:rPr>
              <a:t>04/02/2021</a:t>
            </a:r>
            <a:r>
              <a:rPr sz="1800" spc="5" dirty="0">
                <a:solidFill>
                  <a:srgbClr val="9A9A9A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9A9A9A"/>
                </a:solidFill>
                <a:latin typeface="Arial MT"/>
                <a:cs typeface="Arial MT"/>
              </a:rPr>
              <a:t>-</a:t>
            </a:r>
            <a:r>
              <a:rPr sz="1800" spc="-15" dirty="0">
                <a:solidFill>
                  <a:srgbClr val="9A9A9A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9A9A9A"/>
                </a:solidFill>
                <a:latin typeface="Arial MT"/>
                <a:cs typeface="Arial MT"/>
              </a:rPr>
              <a:t>20:17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Arial MT"/>
              <a:cs typeface="Arial MT"/>
            </a:endParaRPr>
          </a:p>
          <a:p>
            <a:pPr marL="12700" marR="233045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Lamentable",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"ignoble", "superbe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leçon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patriarcat"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associations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LGBT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et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représentant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les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mères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seules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ont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exprimé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leur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colère,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jeudi,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après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</a:t>
            </a:r>
            <a:r>
              <a:rPr sz="1800" b="1" spc="-5" dirty="0">
                <a:latin typeface="Arial"/>
                <a:cs typeface="Arial"/>
              </a:rPr>
              <a:t> rejet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par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Sénat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l'extension</a:t>
            </a:r>
            <a:r>
              <a:rPr sz="1800" b="1" dirty="0">
                <a:latin typeface="Arial"/>
                <a:cs typeface="Arial"/>
              </a:rPr>
              <a:t> de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 </a:t>
            </a:r>
            <a:r>
              <a:rPr sz="1800" b="1" spc="-5" dirty="0">
                <a:latin typeface="Arial"/>
                <a:cs typeface="Arial"/>
              </a:rPr>
              <a:t>procréation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médicalement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assistée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(PMA)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aux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couples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femmes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et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aux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célibataires.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</a:t>
            </a:r>
            <a:r>
              <a:rPr sz="1800" b="1" spc="-5" dirty="0">
                <a:latin typeface="Arial"/>
                <a:cs typeface="Arial"/>
              </a:rPr>
              <a:t> président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chambre </a:t>
            </a:r>
            <a:r>
              <a:rPr sz="1800" b="1" dirty="0">
                <a:latin typeface="Arial"/>
                <a:cs typeface="Arial"/>
              </a:rPr>
              <a:t> haute,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Gérard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Larcher,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également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exprimé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"déception".</a:t>
            </a:r>
            <a:endParaRPr sz="1800">
              <a:latin typeface="Arial"/>
              <a:cs typeface="Arial"/>
            </a:endParaRPr>
          </a:p>
          <a:p>
            <a:pPr marL="12700" marR="52705">
              <a:lnSpc>
                <a:spcPct val="100000"/>
              </a:lnSpc>
              <a:spcBef>
                <a:spcPts val="1220"/>
              </a:spcBef>
            </a:pPr>
            <a:r>
              <a:rPr sz="1000" spc="-5" dirty="0">
                <a:latin typeface="Arial MT"/>
                <a:cs typeface="Arial MT"/>
              </a:rPr>
              <a:t>Un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texte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sans</a:t>
            </a:r>
            <a:r>
              <a:rPr sz="1000" dirty="0">
                <a:latin typeface="Arial MT"/>
                <a:cs typeface="Arial MT"/>
              </a:rPr>
              <a:t> sa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mesure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phare. Le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Sénat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à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majorité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droite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adopté, jeudi 4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février,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projet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loi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u="sng" spc="-5" dirty="0">
                <a:solidFill>
                  <a:srgbClr val="0D2D46"/>
                </a:solidFill>
                <a:uFill>
                  <a:solidFill>
                    <a:srgbClr val="0D2D46"/>
                  </a:solidFill>
                </a:uFill>
                <a:latin typeface="Arial MT"/>
                <a:cs typeface="Arial MT"/>
                <a:hlinkClick r:id="rId4"/>
              </a:rPr>
              <a:t>bioéthique</a:t>
            </a:r>
            <a:r>
              <a:rPr sz="1000" spc="5" dirty="0">
                <a:solidFill>
                  <a:srgbClr val="0D2D46"/>
                </a:solidFill>
                <a:latin typeface="Arial MT"/>
                <a:cs typeface="Arial MT"/>
                <a:hlinkClick r:id="rId4"/>
              </a:rPr>
              <a:t> </a:t>
            </a:r>
            <a:r>
              <a:rPr sz="1000" spc="-5" dirty="0">
                <a:latin typeface="Arial MT"/>
                <a:cs typeface="Arial MT"/>
              </a:rPr>
              <a:t>sans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l’ouverture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la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u="sng" spc="-5" dirty="0">
                <a:solidFill>
                  <a:srgbClr val="0D2D46"/>
                </a:solidFill>
                <a:uFill>
                  <a:solidFill>
                    <a:srgbClr val="0D2D46"/>
                  </a:solidFill>
                </a:uFill>
                <a:latin typeface="Arial MT"/>
                <a:cs typeface="Arial MT"/>
                <a:hlinkClick r:id="rId5"/>
              </a:rPr>
              <a:t>procréation</a:t>
            </a:r>
            <a:r>
              <a:rPr sz="1000" u="sng" dirty="0">
                <a:solidFill>
                  <a:srgbClr val="0D2D46"/>
                </a:solidFill>
                <a:uFill>
                  <a:solidFill>
                    <a:srgbClr val="0D2D46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sz="1000" u="sng" spc="-5" dirty="0">
                <a:solidFill>
                  <a:srgbClr val="0D2D46"/>
                </a:solidFill>
                <a:uFill>
                  <a:solidFill>
                    <a:srgbClr val="0D2D46"/>
                  </a:solidFill>
                </a:uFill>
                <a:latin typeface="Arial MT"/>
                <a:cs typeface="Arial MT"/>
                <a:hlinkClick r:id="rId5"/>
              </a:rPr>
              <a:t>médicalement</a:t>
            </a:r>
            <a:r>
              <a:rPr sz="1000" u="sng" spc="-20" dirty="0">
                <a:solidFill>
                  <a:srgbClr val="0D2D46"/>
                </a:solidFill>
                <a:uFill>
                  <a:solidFill>
                    <a:srgbClr val="0D2D46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sz="1000" u="sng" spc="-5" dirty="0">
                <a:solidFill>
                  <a:srgbClr val="0D2D46"/>
                </a:solidFill>
                <a:uFill>
                  <a:solidFill>
                    <a:srgbClr val="0D2D46"/>
                  </a:solidFill>
                </a:uFill>
                <a:latin typeface="Arial MT"/>
                <a:cs typeface="Arial MT"/>
                <a:hlinkClick r:id="rId5"/>
              </a:rPr>
              <a:t>assistée</a:t>
            </a:r>
            <a:r>
              <a:rPr sz="1000" u="sng" spc="-10" dirty="0">
                <a:solidFill>
                  <a:srgbClr val="0D2D46"/>
                </a:solidFill>
                <a:uFill>
                  <a:solidFill>
                    <a:srgbClr val="0D2D46"/>
                  </a:solidFill>
                </a:uFill>
                <a:latin typeface="Arial MT"/>
                <a:cs typeface="Arial MT"/>
                <a:hlinkClick r:id="rId5"/>
              </a:rPr>
              <a:t> (PMA)</a:t>
            </a:r>
            <a:r>
              <a:rPr sz="1000" spc="35" dirty="0">
                <a:solidFill>
                  <a:srgbClr val="0D2D46"/>
                </a:solidFill>
                <a:latin typeface="Arial MT"/>
                <a:cs typeface="Arial MT"/>
                <a:hlinkClick r:id="rId5"/>
              </a:rPr>
              <a:t> </a:t>
            </a:r>
            <a:r>
              <a:rPr sz="1000" spc="-5" dirty="0">
                <a:latin typeface="Arial MT"/>
                <a:cs typeface="Arial MT"/>
              </a:rPr>
              <a:t>à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toutes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les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femmes.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Une </a:t>
            </a:r>
            <a:r>
              <a:rPr sz="1000" spc="-5" dirty="0">
                <a:latin typeface="Arial MT"/>
                <a:cs typeface="Arial MT"/>
              </a:rPr>
              <a:t> décision </a:t>
            </a:r>
            <a:r>
              <a:rPr sz="1000" spc="-10" dirty="0">
                <a:latin typeface="Arial MT"/>
                <a:cs typeface="Arial MT"/>
              </a:rPr>
              <a:t>qui</a:t>
            </a:r>
            <a:r>
              <a:rPr sz="1000" spc="-5" dirty="0">
                <a:latin typeface="Arial MT"/>
                <a:cs typeface="Arial MT"/>
              </a:rPr>
              <a:t> a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provoqué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la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déception</a:t>
            </a:r>
            <a:r>
              <a:rPr sz="1000" spc="-5" dirty="0">
                <a:latin typeface="Arial MT"/>
                <a:cs typeface="Arial MT"/>
              </a:rPr>
              <a:t> du</a:t>
            </a:r>
            <a:r>
              <a:rPr sz="1000" spc="-10" dirty="0">
                <a:latin typeface="Arial MT"/>
                <a:cs typeface="Arial MT"/>
              </a:rPr>
              <a:t> président</a:t>
            </a:r>
            <a:r>
              <a:rPr sz="1000" spc="-5" dirty="0">
                <a:latin typeface="Arial MT"/>
                <a:cs typeface="Arial MT"/>
              </a:rPr>
              <a:t> de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la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chambre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haute,</a:t>
            </a:r>
            <a:r>
              <a:rPr sz="1000" spc="-5" dirty="0">
                <a:latin typeface="Arial MT"/>
                <a:cs typeface="Arial MT"/>
              </a:rPr>
              <a:t> Gérard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Larcher,</a:t>
            </a:r>
            <a:r>
              <a:rPr sz="1000" spc="-10" dirty="0">
                <a:latin typeface="Arial MT"/>
                <a:cs typeface="Arial MT"/>
              </a:rPr>
              <a:t> ainsi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que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l’ire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 </a:t>
            </a:r>
            <a:r>
              <a:rPr sz="1000" spc="-10" dirty="0">
                <a:latin typeface="Arial MT"/>
                <a:cs typeface="Arial MT"/>
              </a:rPr>
              <a:t>la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gauche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et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des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associations</a:t>
            </a:r>
            <a:r>
              <a:rPr sz="1000" spc="-5" dirty="0">
                <a:latin typeface="Arial MT"/>
                <a:cs typeface="Arial MT"/>
              </a:rPr>
              <a:t> LGBT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et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représentant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les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mères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seules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: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"Lamentable",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"ignoble", </a:t>
            </a:r>
            <a:r>
              <a:rPr sz="1000" spc="-5" dirty="0">
                <a:latin typeface="Arial MT"/>
                <a:cs typeface="Arial MT"/>
              </a:rPr>
              <a:t> "superbe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leçon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patriarcat", ont-elles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déclaré.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Arial MT"/>
                <a:cs typeface="Arial MT"/>
              </a:rPr>
              <a:t>Le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Sénat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à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majorité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droite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adopté,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dans la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nuit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mercredi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à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jeudi,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le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projet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loi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bioéthique,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amputé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sa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mesure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emblématique,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l'ouverture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la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PMA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à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toutes les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femmes.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Cette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disposition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pourra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Arial MT"/>
                <a:cs typeface="Arial MT"/>
              </a:rPr>
              <a:t>toutefois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être </a:t>
            </a:r>
            <a:r>
              <a:rPr sz="1000" spc="-10" dirty="0">
                <a:latin typeface="Arial MT"/>
                <a:cs typeface="Arial MT"/>
              </a:rPr>
              <a:t>rétablie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par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les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députés.</a:t>
            </a:r>
            <a:endParaRPr sz="1000">
              <a:latin typeface="Arial MT"/>
              <a:cs typeface="Arial MT"/>
            </a:endParaRPr>
          </a:p>
          <a:p>
            <a:pPr marL="12700" marR="5461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Arial MT"/>
                <a:cs typeface="Arial MT"/>
              </a:rPr>
              <a:t>"C'est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absolument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lamentable",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réagi auprès de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l'AFP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Véronique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Cerasoli,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SOS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Homophobie.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"Au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4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février,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il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n'y a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donc plus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PMA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pour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toutes.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L'article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1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est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rejeté. On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passé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un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cap",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a-t-elle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déploré.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"Derrière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ça,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il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y a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des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5" dirty="0">
                <a:latin typeface="Arial MT"/>
                <a:cs typeface="Arial MT"/>
              </a:rPr>
              <a:t>femmes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baladées depuis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des années de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débat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en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débat,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ponctués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manifestations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des opposants"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à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l'extension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la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PMA.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"C'est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du</a:t>
            </a:r>
            <a:r>
              <a:rPr sz="1000" dirty="0">
                <a:latin typeface="Arial MT"/>
                <a:cs typeface="Arial MT"/>
              </a:rPr>
              <a:t> mépris,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une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insulte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envers les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femmes </a:t>
            </a:r>
            <a:r>
              <a:rPr sz="1000" spc="-26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lesbiennes qui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attendent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la </a:t>
            </a:r>
            <a:r>
              <a:rPr sz="1000" spc="-10" dirty="0">
                <a:latin typeface="Arial MT"/>
                <a:cs typeface="Arial MT"/>
              </a:rPr>
              <a:t>PMA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depuis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si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longtemps".</a:t>
            </a:r>
            <a:endParaRPr sz="1000">
              <a:latin typeface="Arial MT"/>
              <a:cs typeface="Arial MT"/>
            </a:endParaRPr>
          </a:p>
          <a:p>
            <a:pPr marL="12700" marR="212090">
              <a:lnSpc>
                <a:spcPct val="100000"/>
              </a:lnSpc>
            </a:pPr>
            <a:r>
              <a:rPr sz="1000" spc="-5" dirty="0">
                <a:latin typeface="Arial MT"/>
                <a:cs typeface="Arial MT"/>
              </a:rPr>
              <a:t>"C'est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une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superbe leçon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patriarcat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la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part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d'hommes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non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intimement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concernés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par le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sujet,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manifestement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non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informés,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et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attachés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à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une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vision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traditionaliste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plus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du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tout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actuelle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la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famille",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déploré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pour </a:t>
            </a:r>
            <a:r>
              <a:rPr sz="1000" dirty="0">
                <a:latin typeface="Arial MT"/>
                <a:cs typeface="Arial MT"/>
              </a:rPr>
              <a:t>sa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part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Bénédicte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Blanchet,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l'association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Mam'ensolo. "Non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seulement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l'avancée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fondamentale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que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représente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la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PMA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pour de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nombreuses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femmes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été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supprimée, </a:t>
            </a:r>
            <a:r>
              <a:rPr sz="1000" dirty="0">
                <a:latin typeface="Arial MT"/>
                <a:cs typeface="Arial MT"/>
              </a:rPr>
              <a:t>mais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les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sénateurs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avaient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préalablement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honteusement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écarté </a:t>
            </a:r>
            <a:r>
              <a:rPr sz="1000" spc="-10" dirty="0">
                <a:latin typeface="Arial MT"/>
                <a:cs typeface="Arial MT"/>
              </a:rPr>
              <a:t>les</a:t>
            </a:r>
            <a:r>
              <a:rPr sz="1000" dirty="0">
                <a:latin typeface="Arial MT"/>
                <a:cs typeface="Arial MT"/>
              </a:rPr>
              <a:t> femmes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seules", a-t-elle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poursuivi.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36054" y="1916874"/>
            <a:ext cx="10625455" cy="715010"/>
            <a:chOff x="436054" y="1916874"/>
            <a:chExt cx="10625455" cy="715010"/>
          </a:xfrm>
        </p:grpSpPr>
        <p:sp>
          <p:nvSpPr>
            <p:cNvPr id="12" name="object 12"/>
            <p:cNvSpPr/>
            <p:nvPr/>
          </p:nvSpPr>
          <p:spPr>
            <a:xfrm>
              <a:off x="515111" y="1924811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4572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5720" y="4572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5111" y="1924811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0" y="45720"/>
                  </a:moveTo>
                  <a:lnTo>
                    <a:pt x="45720" y="4572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5875">
              <a:solidFill>
                <a:srgbClr val="032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0341" y="1971293"/>
              <a:ext cx="10596880" cy="646430"/>
            </a:xfrm>
            <a:custGeom>
              <a:avLst/>
              <a:gdLst/>
              <a:ahLst/>
              <a:cxnLst/>
              <a:rect l="l" t="t" r="r" b="b"/>
              <a:pathLst>
                <a:path w="10596880" h="646430">
                  <a:moveTo>
                    <a:pt x="0" y="646176"/>
                  </a:moveTo>
                  <a:lnTo>
                    <a:pt x="10596372" y="646176"/>
                  </a:lnTo>
                  <a:lnTo>
                    <a:pt x="10596372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28575">
              <a:solidFill>
                <a:srgbClr val="032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14272" y="3688079"/>
            <a:ext cx="6274435" cy="2731135"/>
            <a:chOff x="1414272" y="3688079"/>
            <a:chExt cx="6274435" cy="27311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4272" y="3688079"/>
              <a:ext cx="6274308" cy="27310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8280" y="3752087"/>
              <a:ext cx="6096000" cy="25527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59230" y="3733037"/>
              <a:ext cx="6134100" cy="2590800"/>
            </a:xfrm>
            <a:custGeom>
              <a:avLst/>
              <a:gdLst/>
              <a:ahLst/>
              <a:cxnLst/>
              <a:rect l="l" t="t" r="r" b="b"/>
              <a:pathLst>
                <a:path w="6134100" h="2590800">
                  <a:moveTo>
                    <a:pt x="0" y="2590800"/>
                  </a:moveTo>
                  <a:lnTo>
                    <a:pt x="6134100" y="2590800"/>
                  </a:lnTo>
                  <a:lnTo>
                    <a:pt x="6134100" y="0"/>
                  </a:lnTo>
                  <a:lnTo>
                    <a:pt x="0" y="0"/>
                  </a:lnTo>
                  <a:lnTo>
                    <a:pt x="0" y="25908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321308" y="384047"/>
            <a:ext cx="6459220" cy="2912745"/>
            <a:chOff x="1321308" y="384047"/>
            <a:chExt cx="6459220" cy="291274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1308" y="384047"/>
              <a:ext cx="6458712" cy="29123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5316" y="448055"/>
              <a:ext cx="6280404" cy="273405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66266" y="429005"/>
              <a:ext cx="6318885" cy="2772410"/>
            </a:xfrm>
            <a:custGeom>
              <a:avLst/>
              <a:gdLst/>
              <a:ahLst/>
              <a:cxnLst/>
              <a:rect l="l" t="t" r="r" b="b"/>
              <a:pathLst>
                <a:path w="6318884" h="2772410">
                  <a:moveTo>
                    <a:pt x="0" y="2772156"/>
                  </a:moveTo>
                  <a:lnTo>
                    <a:pt x="6318504" y="2772156"/>
                  </a:lnTo>
                  <a:lnTo>
                    <a:pt x="6318504" y="0"/>
                  </a:lnTo>
                  <a:lnTo>
                    <a:pt x="0" y="0"/>
                  </a:lnTo>
                  <a:lnTo>
                    <a:pt x="0" y="277215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59" y="525780"/>
            <a:ext cx="9384792" cy="63248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46223" y="178053"/>
            <a:ext cx="7972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Mettre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en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oeuvre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le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programme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EMC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avec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le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film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documentaire (suite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)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6111" y="228600"/>
            <a:ext cx="9875520" cy="2265045"/>
            <a:chOff x="896111" y="228600"/>
            <a:chExt cx="9875520" cy="22650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6111" y="932687"/>
              <a:ext cx="9875520" cy="15605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7790" y="228600"/>
              <a:ext cx="9553829" cy="70408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672966" y="2851530"/>
            <a:ext cx="3825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Source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lettres-histoire.ac-versailles.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03953" y="294893"/>
            <a:ext cx="2927985" cy="34163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220"/>
              </a:spcBef>
            </a:pPr>
            <a:r>
              <a:rPr sz="1800" b="0" u="none" spc="-5" dirty="0">
                <a:solidFill>
                  <a:srgbClr val="FF0000"/>
                </a:solidFill>
                <a:latin typeface="Comic Sans MS"/>
                <a:cs typeface="Comic Sans MS"/>
              </a:rPr>
              <a:t>Définition</a:t>
            </a:r>
            <a:r>
              <a:rPr sz="1800" b="0" u="none" spc="-6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0" u="none" spc="-5" dirty="0">
                <a:solidFill>
                  <a:srgbClr val="FF0000"/>
                </a:solidFill>
                <a:latin typeface="Comic Sans MS"/>
                <a:cs typeface="Comic Sans MS"/>
              </a:rPr>
              <a:t>de</a:t>
            </a:r>
            <a:r>
              <a:rPr sz="1800" b="0" u="none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0" u="none" dirty="0">
                <a:solidFill>
                  <a:srgbClr val="FF0000"/>
                </a:solidFill>
                <a:latin typeface="Comic Sans MS"/>
                <a:cs typeface="Comic Sans MS"/>
              </a:rPr>
              <a:t>l'engagement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25244" y="863853"/>
            <a:ext cx="883983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culture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l’engagement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est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une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 </a:t>
            </a:r>
            <a:r>
              <a:rPr sz="1200" spc="-5" dirty="0">
                <a:latin typeface="Comic Sans MS"/>
                <a:cs typeface="Comic Sans MS"/>
              </a:rPr>
              <a:t>cultures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travaillées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en </a:t>
            </a:r>
            <a:r>
              <a:rPr sz="1200" spc="-5" dirty="0">
                <a:latin typeface="Comic Sans MS"/>
                <a:cs typeface="Comic Sans MS"/>
              </a:rPr>
              <a:t>enseignement</a:t>
            </a:r>
            <a:r>
              <a:rPr sz="1200" spc="3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moral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civique.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2"/>
              </a:rPr>
              <a:t>BOEN</a:t>
            </a:r>
            <a:r>
              <a:rPr sz="1200" u="heavy" spc="3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2"/>
              </a:rPr>
              <a:t>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2"/>
              </a:rPr>
              <a:t>n°30</a:t>
            </a:r>
            <a:r>
              <a:rPr sz="1200" u="heavy" spc="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2"/>
              </a:rPr>
              <a:t>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2"/>
              </a:rPr>
              <a:t>du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2"/>
              </a:rPr>
              <a:t> 26</a:t>
            </a:r>
            <a:r>
              <a:rPr sz="1200" u="heavy" spc="2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2"/>
              </a:rPr>
              <a:t> 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2"/>
              </a:rPr>
              <a:t>juillet</a:t>
            </a:r>
            <a:r>
              <a:rPr sz="1200" u="heavy" spc="3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2"/>
              </a:rPr>
              <a:t> 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2"/>
              </a:rPr>
              <a:t>2018 </a:t>
            </a:r>
            <a:r>
              <a:rPr sz="1200" dirty="0">
                <a:latin typeface="Comic Sans MS"/>
                <a:cs typeface="Comic Sans MS"/>
              </a:rPr>
              <a:t> Les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dimensions</a:t>
            </a:r>
            <a:r>
              <a:rPr sz="1200" dirty="0">
                <a:latin typeface="Comic Sans MS"/>
                <a:cs typeface="Comic Sans MS"/>
              </a:rPr>
              <a:t> 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l’engagement</a:t>
            </a:r>
            <a:r>
              <a:rPr sz="1200" dirty="0">
                <a:latin typeface="Comic Sans MS"/>
                <a:cs typeface="Comic Sans MS"/>
              </a:rPr>
              <a:t> comme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apprentissage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scolaire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entendent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l’engagement</a:t>
            </a:r>
            <a:r>
              <a:rPr sz="1200" dirty="0">
                <a:latin typeface="Comic Sans MS"/>
                <a:cs typeface="Comic Sans MS"/>
              </a:rPr>
              <a:t> comme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une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conduite</a:t>
            </a:r>
            <a:r>
              <a:rPr sz="1200" dirty="0">
                <a:latin typeface="Comic Sans MS"/>
                <a:cs typeface="Comic Sans MS"/>
              </a:rPr>
              <a:t> avec </a:t>
            </a:r>
            <a:r>
              <a:rPr sz="1200" spc="-5" dirty="0">
                <a:latin typeface="Comic Sans MS"/>
                <a:cs typeface="Comic Sans MS"/>
              </a:rPr>
              <a:t>trois </a:t>
            </a:r>
            <a:r>
              <a:rPr sz="1200" spc="-34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composantes principales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: </a:t>
            </a:r>
            <a:r>
              <a:rPr sz="1200" spc="-5" dirty="0">
                <a:latin typeface="Comic Sans MS"/>
                <a:cs typeface="Comic Sans MS"/>
              </a:rPr>
              <a:t>l'implication,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responsabilité,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rapport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-5" dirty="0">
                <a:latin typeface="Comic Sans MS"/>
                <a:cs typeface="Comic Sans MS"/>
              </a:rPr>
              <a:t> l'avenir.</a:t>
            </a:r>
            <a:endParaRPr sz="1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Comic Sans MS"/>
              <a:cs typeface="Comic Sans MS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omic Sans MS"/>
                <a:cs typeface="Comic Sans MS"/>
              </a:rPr>
              <a:t>L’engagement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est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pris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dans </a:t>
            </a:r>
            <a:r>
              <a:rPr sz="1200" dirty="0">
                <a:latin typeface="Comic Sans MS"/>
                <a:cs typeface="Comic Sans MS"/>
              </a:rPr>
              <a:t>son </a:t>
            </a:r>
            <a:r>
              <a:rPr sz="1200" spc="-5" dirty="0">
                <a:latin typeface="Comic Sans MS"/>
                <a:cs typeface="Comic Sans MS"/>
              </a:rPr>
              <a:t>acception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moderne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plus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individuelle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donner</a:t>
            </a:r>
            <a:r>
              <a:rPr sz="1200" dirty="0">
                <a:latin typeface="Comic Sans MS"/>
                <a:cs typeface="Comic Sans MS"/>
              </a:rPr>
              <a:t> du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sens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son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action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au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regard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autres.</a:t>
            </a:r>
            <a:endParaRPr sz="1200">
              <a:latin typeface="Comic Sans MS"/>
              <a:cs typeface="Comic Sans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spc="-5" dirty="0">
                <a:latin typeface="Comic Sans MS"/>
                <a:cs typeface="Comic Sans MS"/>
              </a:rPr>
              <a:t>Si le </a:t>
            </a:r>
            <a:r>
              <a:rPr sz="1200" dirty="0">
                <a:latin typeface="Comic Sans MS"/>
                <a:cs typeface="Comic Sans MS"/>
              </a:rPr>
              <a:t>terme engagement est </a:t>
            </a:r>
            <a:r>
              <a:rPr sz="1200" spc="-5" dirty="0">
                <a:latin typeface="Comic Sans MS"/>
                <a:cs typeface="Comic Sans MS"/>
              </a:rPr>
              <a:t>polysémique, il </a:t>
            </a:r>
            <a:r>
              <a:rPr sz="1200" dirty="0">
                <a:latin typeface="Comic Sans MS"/>
                <a:cs typeface="Comic Sans MS"/>
              </a:rPr>
              <a:t>a perdu </a:t>
            </a:r>
            <a:r>
              <a:rPr sz="1200" spc="-5" dirty="0">
                <a:latin typeface="Comic Sans MS"/>
                <a:cs typeface="Comic Sans MS"/>
              </a:rPr>
              <a:t>son </a:t>
            </a:r>
            <a:r>
              <a:rPr sz="1200" dirty="0">
                <a:latin typeface="Comic Sans MS"/>
                <a:cs typeface="Comic Sans MS"/>
              </a:rPr>
              <a:t>sens </a:t>
            </a:r>
            <a:r>
              <a:rPr sz="1200" spc="-5" dirty="0">
                <a:latin typeface="Comic Sans MS"/>
                <a:cs typeface="Comic Sans MS"/>
              </a:rPr>
              <a:t>fort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10" dirty="0">
                <a:latin typeface="Comic Sans MS"/>
                <a:cs typeface="Comic Sans MS"/>
              </a:rPr>
              <a:t>codification </a:t>
            </a:r>
            <a:r>
              <a:rPr sz="1200" spc="-5" dirty="0">
                <a:latin typeface="Comic Sans MS"/>
                <a:cs typeface="Comic Sans MS"/>
              </a:rPr>
              <a:t>militaire, religieux, </a:t>
            </a:r>
            <a:r>
              <a:rPr sz="1200" dirty="0">
                <a:latin typeface="Comic Sans MS"/>
                <a:cs typeface="Comic Sans MS"/>
              </a:rPr>
              <a:t>sanitaire ou </a:t>
            </a:r>
            <a:r>
              <a:rPr sz="1200" spc="-10" dirty="0">
                <a:latin typeface="Comic Sans MS"/>
                <a:cs typeface="Comic Sans MS"/>
              </a:rPr>
              <a:t>politique 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avec </a:t>
            </a:r>
            <a:r>
              <a:rPr sz="1200" spc="-5" dirty="0">
                <a:latin typeface="Comic Sans MS"/>
                <a:cs typeface="Comic Sans MS"/>
              </a:rPr>
              <a:t>une dimension collective pour </a:t>
            </a:r>
            <a:r>
              <a:rPr sz="1200" dirty="0">
                <a:latin typeface="Comic Sans MS"/>
                <a:cs typeface="Comic Sans MS"/>
              </a:rPr>
              <a:t>ses </a:t>
            </a:r>
            <a:r>
              <a:rPr sz="1200" spc="-5" dirty="0">
                <a:latin typeface="Comic Sans MS"/>
                <a:cs typeface="Comic Sans MS"/>
              </a:rPr>
              <a:t>finalités </a:t>
            </a:r>
            <a:r>
              <a:rPr sz="1200" dirty="0">
                <a:latin typeface="Comic Sans MS"/>
                <a:cs typeface="Comic Sans MS"/>
              </a:rPr>
              <a:t>et de </a:t>
            </a:r>
            <a:r>
              <a:rPr sz="1200" spc="-5" dirty="0">
                <a:latin typeface="Comic Sans MS"/>
                <a:cs typeface="Comic Sans MS"/>
              </a:rPr>
              <a:t>vocation pour la personne </a:t>
            </a:r>
            <a:r>
              <a:rPr sz="1200" spc="-10" dirty="0">
                <a:latin typeface="Comic Sans MS"/>
                <a:cs typeface="Comic Sans MS"/>
              </a:rPr>
              <a:t>pour </a:t>
            </a:r>
            <a:r>
              <a:rPr sz="1200" spc="-5" dirty="0">
                <a:latin typeface="Comic Sans MS"/>
                <a:cs typeface="Comic Sans MS"/>
              </a:rPr>
              <a:t>revêtir une dimension plus personnelle. 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Ce faisant, l’engagement </a:t>
            </a:r>
            <a:r>
              <a:rPr sz="1200" dirty="0">
                <a:latin typeface="Comic Sans MS"/>
                <a:cs typeface="Comic Sans MS"/>
              </a:rPr>
              <a:t>prend </a:t>
            </a:r>
            <a:r>
              <a:rPr sz="1200" spc="-5" dirty="0">
                <a:latin typeface="Comic Sans MS"/>
                <a:cs typeface="Comic Sans MS"/>
              </a:rPr>
              <a:t>une dimension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motivation </a:t>
            </a:r>
            <a:r>
              <a:rPr sz="1200" dirty="0">
                <a:latin typeface="Comic Sans MS"/>
                <a:cs typeface="Comic Sans MS"/>
              </a:rPr>
              <a:t>à </a:t>
            </a:r>
            <a:r>
              <a:rPr sz="1200" spc="-5" dirty="0">
                <a:latin typeface="Comic Sans MS"/>
                <a:cs typeface="Comic Sans MS"/>
              </a:rPr>
              <a:t>l’action comme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raison d’agir ainsi qu’une éthique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la 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responsabilité. Ainsi, l’engagement </a:t>
            </a:r>
            <a:r>
              <a:rPr sz="1200" dirty="0">
                <a:latin typeface="Comic Sans MS"/>
                <a:cs typeface="Comic Sans MS"/>
              </a:rPr>
              <a:t>est </a:t>
            </a:r>
            <a:r>
              <a:rPr sz="1200" spc="-5" dirty="0">
                <a:latin typeface="Comic Sans MS"/>
                <a:cs typeface="Comic Sans MS"/>
              </a:rPr>
              <a:t>le </a:t>
            </a:r>
            <a:r>
              <a:rPr sz="1200" dirty="0">
                <a:latin typeface="Comic Sans MS"/>
                <a:cs typeface="Comic Sans MS"/>
              </a:rPr>
              <a:t>fait de « </a:t>
            </a:r>
            <a:r>
              <a:rPr sz="1200" spc="-5" dirty="0">
                <a:latin typeface="Comic Sans MS"/>
                <a:cs typeface="Comic Sans MS"/>
              </a:rPr>
              <a:t>donner </a:t>
            </a:r>
            <a:r>
              <a:rPr sz="1200" dirty="0">
                <a:latin typeface="Comic Sans MS"/>
                <a:cs typeface="Comic Sans MS"/>
              </a:rPr>
              <a:t>en </a:t>
            </a:r>
            <a:r>
              <a:rPr sz="1200" spc="-5" dirty="0">
                <a:latin typeface="Comic Sans MS"/>
                <a:cs typeface="Comic Sans MS"/>
              </a:rPr>
              <a:t>gage </a:t>
            </a:r>
            <a:r>
              <a:rPr sz="1200" dirty="0">
                <a:latin typeface="Comic Sans MS"/>
                <a:cs typeface="Comic Sans MS"/>
              </a:rPr>
              <a:t>» et </a:t>
            </a:r>
            <a:r>
              <a:rPr sz="1200" spc="-5" dirty="0">
                <a:latin typeface="Comic Sans MS"/>
                <a:cs typeface="Comic Sans MS"/>
              </a:rPr>
              <a:t>s’engager </a:t>
            </a:r>
            <a:r>
              <a:rPr sz="1200" dirty="0">
                <a:latin typeface="Comic Sans MS"/>
                <a:cs typeface="Comic Sans MS"/>
              </a:rPr>
              <a:t>prend </a:t>
            </a:r>
            <a:r>
              <a:rPr sz="1200" spc="-5" dirty="0">
                <a:latin typeface="Comic Sans MS"/>
                <a:cs typeface="Comic Sans MS"/>
              </a:rPr>
              <a:t>une dimension réflexive </a:t>
            </a:r>
            <a:r>
              <a:rPr sz="1200" dirty="0">
                <a:latin typeface="Comic Sans MS"/>
                <a:cs typeface="Comic Sans MS"/>
              </a:rPr>
              <a:t>de « se 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donner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soi-même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en</a:t>
            </a:r>
            <a:r>
              <a:rPr sz="1200" spc="-5" dirty="0">
                <a:latin typeface="Comic Sans MS"/>
                <a:cs typeface="Comic Sans MS"/>
              </a:rPr>
              <a:t> gage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».</a:t>
            </a:r>
            <a:endParaRPr sz="1200">
              <a:latin typeface="Comic Sans MS"/>
              <a:cs typeface="Comic Sans MS"/>
            </a:endParaRPr>
          </a:p>
          <a:p>
            <a:pPr marL="12700" algn="just">
              <a:lnSpc>
                <a:spcPct val="100000"/>
              </a:lnSpc>
            </a:pPr>
            <a:r>
              <a:rPr sz="1200" spc="-5" dirty="0">
                <a:latin typeface="Comic Sans MS"/>
                <a:cs typeface="Comic Sans MS"/>
              </a:rPr>
              <a:t>L’engagement</a:t>
            </a:r>
            <a:r>
              <a:rPr sz="1200" spc="16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apparait</a:t>
            </a:r>
            <a:r>
              <a:rPr sz="1200" spc="16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donc</a:t>
            </a:r>
            <a:r>
              <a:rPr sz="1200" spc="16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comme</a:t>
            </a:r>
            <a:r>
              <a:rPr sz="1200" spc="17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central</a:t>
            </a:r>
            <a:r>
              <a:rPr sz="1200" spc="16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dans</a:t>
            </a:r>
            <a:r>
              <a:rPr sz="1200" spc="175" dirty="0">
                <a:latin typeface="Comic Sans MS"/>
                <a:cs typeface="Comic Sans MS"/>
              </a:rPr>
              <a:t> </a:t>
            </a:r>
            <a:r>
              <a:rPr sz="1200" spc="-10" dirty="0">
                <a:latin typeface="Comic Sans MS"/>
                <a:cs typeface="Comic Sans MS"/>
              </a:rPr>
              <a:t>l’autonomie</a:t>
            </a:r>
            <a:r>
              <a:rPr sz="1200" spc="17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du</a:t>
            </a:r>
            <a:r>
              <a:rPr sz="1200" spc="15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citoyen</a:t>
            </a:r>
            <a:r>
              <a:rPr sz="1200" spc="17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16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agir,</a:t>
            </a:r>
            <a:r>
              <a:rPr sz="1200" spc="170" dirty="0">
                <a:latin typeface="Comic Sans MS"/>
                <a:cs typeface="Comic Sans MS"/>
              </a:rPr>
              <a:t> </a:t>
            </a:r>
            <a:r>
              <a:rPr sz="1200" spc="-10" dirty="0">
                <a:latin typeface="Comic Sans MS"/>
                <a:cs typeface="Comic Sans MS"/>
              </a:rPr>
              <a:t>comme</a:t>
            </a:r>
            <a:r>
              <a:rPr sz="1200" spc="17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une</a:t>
            </a:r>
            <a:r>
              <a:rPr sz="1200" spc="16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responsabilité</a:t>
            </a:r>
            <a:r>
              <a:rPr sz="1200" spc="17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que</a:t>
            </a:r>
            <a:r>
              <a:rPr sz="1200" spc="17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l’on</a:t>
            </a:r>
            <a:r>
              <a:rPr sz="1200" spc="16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accepte</a:t>
            </a:r>
            <a:endParaRPr sz="1200">
              <a:latin typeface="Comic Sans MS"/>
              <a:cs typeface="Comic Sans MS"/>
            </a:endParaRPr>
          </a:p>
          <a:p>
            <a:pPr marL="12700" algn="just">
              <a:lnSpc>
                <a:spcPct val="100000"/>
              </a:lnSpc>
            </a:pPr>
            <a:r>
              <a:rPr sz="1200" spc="-5" dirty="0">
                <a:latin typeface="Comic Sans MS"/>
                <a:cs typeface="Comic Sans MS"/>
              </a:rPr>
              <a:t>d’endosser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pour </a:t>
            </a:r>
            <a:r>
              <a:rPr sz="1200" dirty="0">
                <a:latin typeface="Comic Sans MS"/>
                <a:cs typeface="Comic Sans MS"/>
              </a:rPr>
              <a:t>un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commun </a:t>
            </a:r>
            <a:r>
              <a:rPr sz="1200" spc="-5" dirty="0">
                <a:latin typeface="Comic Sans MS"/>
                <a:cs typeface="Comic Sans MS"/>
              </a:rPr>
              <a:t>permettant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celui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qui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s’engage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se réaliser.</a:t>
            </a:r>
            <a:endParaRPr sz="1200">
              <a:latin typeface="Comic Sans MS"/>
              <a:cs typeface="Comic Sans MS"/>
            </a:endParaRPr>
          </a:p>
          <a:p>
            <a:pPr marL="12700" marR="8255" algn="just">
              <a:lnSpc>
                <a:spcPct val="100000"/>
              </a:lnSpc>
            </a:pPr>
            <a:r>
              <a:rPr sz="1200" spc="-5" dirty="0">
                <a:latin typeface="Comic Sans MS"/>
                <a:cs typeface="Comic Sans MS"/>
              </a:rPr>
              <a:t>L’engagement apparait ainsi au cœur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l’appartenance républicaine, il s’appuie </a:t>
            </a:r>
            <a:r>
              <a:rPr sz="1200" dirty="0">
                <a:latin typeface="Comic Sans MS"/>
                <a:cs typeface="Comic Sans MS"/>
              </a:rPr>
              <a:t>sur </a:t>
            </a:r>
            <a:r>
              <a:rPr sz="1200" spc="-5" dirty="0">
                <a:latin typeface="Comic Sans MS"/>
                <a:cs typeface="Comic Sans MS"/>
              </a:rPr>
              <a:t>le </a:t>
            </a:r>
            <a:r>
              <a:rPr sz="1200" dirty="0">
                <a:latin typeface="Comic Sans MS"/>
                <a:cs typeface="Comic Sans MS"/>
              </a:rPr>
              <a:t>respect des </a:t>
            </a:r>
            <a:r>
              <a:rPr sz="1200" spc="-5" dirty="0">
                <a:latin typeface="Comic Sans MS"/>
                <a:cs typeface="Comic Sans MS"/>
              </a:rPr>
              <a:t>droits et </a:t>
            </a:r>
            <a:r>
              <a:rPr sz="1200" dirty="0">
                <a:latin typeface="Comic Sans MS"/>
                <a:cs typeface="Comic Sans MS"/>
              </a:rPr>
              <a:t>des devoirs que 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donne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 citoyenneté.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8194" y="3904615"/>
            <a:ext cx="8286750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Pour</a:t>
            </a: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aller</a:t>
            </a: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plus loin</a:t>
            </a:r>
            <a:r>
              <a:rPr sz="1200" b="1" u="heavy" spc="-2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200" b="1" dirty="0">
                <a:latin typeface="Comic Sans MS"/>
                <a:cs typeface="Comic Sans MS"/>
              </a:rPr>
              <a:t>:</a:t>
            </a:r>
            <a:endParaRPr sz="1200">
              <a:latin typeface="Comic Sans MS"/>
              <a:cs typeface="Comic Sans MS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3"/>
              </a:rPr>
              <a:t>L’engagement</a:t>
            </a:r>
            <a:r>
              <a:rPr sz="1200" u="heavy" spc="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3"/>
              </a:rPr>
              <a:t>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3"/>
              </a:rPr>
              <a:t>– remarques 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3"/>
              </a:rPr>
              <a:t>autour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3"/>
              </a:rPr>
              <a:t>de</a:t>
            </a:r>
            <a:r>
              <a:rPr sz="1200" u="heavy" spc="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3"/>
              </a:rPr>
              <a:t> 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3"/>
              </a:rPr>
              <a:t>la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3"/>
              </a:rPr>
              <a:t> 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3"/>
              </a:rPr>
              <a:t>notion</a:t>
            </a:r>
            <a:r>
              <a:rPr sz="1200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3"/>
              </a:rPr>
              <a:t>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3"/>
              </a:rPr>
              <a:t>à 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3"/>
              </a:rPr>
              <a:t>partir</a:t>
            </a:r>
            <a:r>
              <a:rPr sz="1200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3"/>
              </a:rPr>
              <a:t> 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3"/>
              </a:rPr>
              <a:t>d’une</a:t>
            </a:r>
            <a:r>
              <a:rPr sz="1200" u="heavy" spc="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3"/>
              </a:rPr>
              <a:t>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3"/>
              </a:rPr>
              <a:t>brève</a:t>
            </a:r>
            <a:r>
              <a:rPr sz="1200" u="heavy" spc="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3"/>
              </a:rPr>
              <a:t>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3"/>
              </a:rPr>
              <a:t>histoire</a:t>
            </a:r>
            <a:r>
              <a:rPr sz="1200" u="heavy" spc="-1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3"/>
              </a:rPr>
              <a:t>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3"/>
              </a:rPr>
              <a:t>du</a:t>
            </a:r>
            <a:r>
              <a:rPr sz="1200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3"/>
              </a:rPr>
              <a:t>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3"/>
              </a:rPr>
              <a:t>mot</a:t>
            </a:r>
            <a:r>
              <a:rPr sz="1200" u="heavy" spc="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3"/>
              </a:rPr>
              <a:t>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3"/>
              </a:rPr>
              <a:t>-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3"/>
              </a:rPr>
              <a:t>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3"/>
              </a:rPr>
              <a:t>Serge</a:t>
            </a:r>
            <a:r>
              <a:rPr sz="1200" u="heavy" spc="2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3"/>
              </a:rPr>
              <a:t> 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3"/>
              </a:rPr>
              <a:t>Boarini</a:t>
            </a:r>
            <a:endParaRPr sz="1200">
              <a:latin typeface="Comic Sans MS"/>
              <a:cs typeface="Comic Sans MS"/>
            </a:endParaRPr>
          </a:p>
          <a:p>
            <a:pPr marL="184785" indent="-17272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185420" algn="l"/>
              </a:tabLst>
            </a:pP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4"/>
              </a:rPr>
              <a:t>Peut-on</a:t>
            </a:r>
            <a:r>
              <a:rPr sz="1200" u="heavy" spc="-1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4"/>
              </a:rPr>
              <a:t> 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4"/>
              </a:rPr>
              <a:t>ne</a:t>
            </a:r>
            <a:r>
              <a:rPr sz="1200" u="heavy" spc="1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4"/>
              </a:rPr>
              <a:t> 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4"/>
              </a:rPr>
              <a:t>pas</a:t>
            </a:r>
            <a:r>
              <a:rPr sz="1200" u="heavy" spc="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4"/>
              </a:rPr>
              <a:t>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4"/>
              </a:rPr>
              <a:t>être 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4"/>
              </a:rPr>
              <a:t>engagé</a:t>
            </a:r>
            <a:r>
              <a:rPr sz="1200" u="heavy" spc="1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4"/>
              </a:rPr>
              <a:t>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4"/>
              </a:rPr>
              <a:t>?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4"/>
              </a:rPr>
              <a:t> Marion Boulnois</a:t>
            </a:r>
            <a:r>
              <a:rPr sz="1200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4"/>
              </a:rPr>
              <a:t> </a:t>
            </a:r>
            <a:endParaRPr sz="1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200" b="1" dirty="0">
                <a:latin typeface="Comic Sans MS"/>
                <a:cs typeface="Comic Sans MS"/>
              </a:rPr>
              <a:t>A</a:t>
            </a:r>
            <a:r>
              <a:rPr sz="1200" b="1" spc="-20" dirty="0">
                <a:latin typeface="Comic Sans MS"/>
                <a:cs typeface="Comic Sans MS"/>
              </a:rPr>
              <a:t> </a:t>
            </a:r>
            <a:r>
              <a:rPr sz="1200" b="1" spc="-5" dirty="0">
                <a:latin typeface="Comic Sans MS"/>
                <a:cs typeface="Comic Sans MS"/>
              </a:rPr>
              <a:t>lire</a:t>
            </a:r>
            <a:r>
              <a:rPr sz="1200" b="1" spc="-15" dirty="0">
                <a:latin typeface="Comic Sans MS"/>
                <a:cs typeface="Comic Sans MS"/>
              </a:rPr>
              <a:t> </a:t>
            </a:r>
            <a:r>
              <a:rPr sz="1200" b="1" spc="-5" dirty="0">
                <a:latin typeface="Comic Sans MS"/>
                <a:cs typeface="Comic Sans MS"/>
              </a:rPr>
              <a:t>également</a:t>
            </a:r>
            <a:r>
              <a:rPr sz="1200" b="1" spc="-15" dirty="0">
                <a:latin typeface="Comic Sans MS"/>
                <a:cs typeface="Comic Sans MS"/>
              </a:rPr>
              <a:t> </a:t>
            </a:r>
            <a:r>
              <a:rPr sz="1200" b="1" dirty="0">
                <a:latin typeface="Comic Sans MS"/>
                <a:cs typeface="Comic Sans MS"/>
              </a:rPr>
              <a:t>:</a:t>
            </a:r>
            <a:endParaRPr sz="1200">
              <a:latin typeface="Comic Sans MS"/>
              <a:cs typeface="Comic Sans MS"/>
            </a:endParaRPr>
          </a:p>
          <a:p>
            <a:pPr marL="184785" marR="5080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200" spc="-5" dirty="0">
                <a:latin typeface="Comic Sans MS"/>
                <a:cs typeface="Comic Sans MS"/>
              </a:rPr>
              <a:t>Jean-Philippe</a:t>
            </a:r>
            <a:r>
              <a:rPr sz="1200" spc="27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Pierron,</a:t>
            </a:r>
            <a:r>
              <a:rPr sz="1200" spc="27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«</a:t>
            </a:r>
            <a:r>
              <a:rPr sz="1200" spc="27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L’engagement.</a:t>
            </a:r>
            <a:r>
              <a:rPr sz="1200" spc="28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Envies</a:t>
            </a:r>
            <a:r>
              <a:rPr sz="1200" spc="28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d’agir,</a:t>
            </a:r>
            <a:r>
              <a:rPr sz="1200" spc="27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raisons</a:t>
            </a:r>
            <a:r>
              <a:rPr sz="1200" spc="27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d’agir</a:t>
            </a:r>
            <a:r>
              <a:rPr sz="1200" spc="28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»,</a:t>
            </a:r>
            <a:r>
              <a:rPr sz="1200" spc="280" dirty="0">
                <a:latin typeface="Comic Sans MS"/>
                <a:cs typeface="Comic Sans MS"/>
              </a:rPr>
              <a:t> </a:t>
            </a:r>
            <a:r>
              <a:rPr sz="1200" i="1" spc="-5" dirty="0">
                <a:latin typeface="Comic Sans MS"/>
                <a:cs typeface="Comic Sans MS"/>
              </a:rPr>
              <a:t>Sens-Dessous</a:t>
            </a:r>
            <a:r>
              <a:rPr sz="1200" i="1" spc="27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2006/1</a:t>
            </a:r>
            <a:r>
              <a:rPr sz="1200" spc="28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(N°</a:t>
            </a:r>
            <a:r>
              <a:rPr sz="1200" spc="28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0),</a:t>
            </a:r>
            <a:r>
              <a:rPr sz="1200" spc="28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p.</a:t>
            </a:r>
            <a:r>
              <a:rPr sz="1200" spc="28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51-61. </a:t>
            </a:r>
            <a:r>
              <a:rPr sz="1200" spc="-34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DOI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10.3917/sdes.000.0051</a:t>
            </a:r>
            <a:r>
              <a:rPr sz="1200" spc="7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-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5"/>
              </a:rPr>
              <a:t>https://www.cairn.info/revue-sens-dessous-2006-1-page-51.htm(link is</a:t>
            </a:r>
            <a:r>
              <a:rPr sz="1200" u="heavy" spc="4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5"/>
              </a:rPr>
              <a:t>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5"/>
              </a:rPr>
              <a:t>external)</a:t>
            </a:r>
            <a:endParaRPr sz="1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1000">
              <a:latin typeface="Comic Sans MS"/>
              <a:cs typeface="Comic Sans MS"/>
            </a:endParaRPr>
          </a:p>
          <a:p>
            <a:pPr marL="184785" marR="6350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  <a:tab pos="984885" algn="l"/>
                <a:tab pos="1694814" algn="l"/>
                <a:tab pos="1943100" algn="l"/>
                <a:tab pos="2954020" algn="l"/>
                <a:tab pos="3270885" algn="l"/>
                <a:tab pos="3937000" algn="l"/>
                <a:tab pos="4646930" algn="l"/>
                <a:tab pos="4938395" algn="l"/>
                <a:tab pos="6083300" algn="l"/>
                <a:tab pos="6761480" algn="l"/>
                <a:tab pos="7163434" algn="l"/>
                <a:tab pos="7515859" algn="l"/>
                <a:tab pos="7796530" algn="l"/>
              </a:tabLst>
            </a:pPr>
            <a:r>
              <a:rPr sz="1200" dirty="0">
                <a:latin typeface="Comic Sans MS"/>
                <a:cs typeface="Comic Sans MS"/>
              </a:rPr>
              <a:t>L</a:t>
            </a:r>
            <a:r>
              <a:rPr sz="1200" spc="-5" dirty="0">
                <a:latin typeface="Comic Sans MS"/>
                <a:cs typeface="Comic Sans MS"/>
              </a:rPr>
              <a:t>a</a:t>
            </a:r>
            <a:r>
              <a:rPr sz="1200" dirty="0">
                <a:latin typeface="Comic Sans MS"/>
                <a:cs typeface="Comic Sans MS"/>
              </a:rPr>
              <a:t>u</a:t>
            </a:r>
            <a:r>
              <a:rPr sz="1200" spc="10" dirty="0">
                <a:latin typeface="Comic Sans MS"/>
                <a:cs typeface="Comic Sans MS"/>
              </a:rPr>
              <a:t>r</a:t>
            </a:r>
            <a:r>
              <a:rPr sz="1200" dirty="0">
                <a:latin typeface="Comic Sans MS"/>
                <a:cs typeface="Comic Sans MS"/>
              </a:rPr>
              <a:t>en</a:t>
            </a:r>
            <a:r>
              <a:rPr sz="1200" spc="-10" dirty="0">
                <a:latin typeface="Comic Sans MS"/>
                <a:cs typeface="Comic Sans MS"/>
              </a:rPr>
              <a:t>c</a:t>
            </a:r>
            <a:r>
              <a:rPr sz="1200" dirty="0">
                <a:latin typeface="Comic Sans MS"/>
                <a:cs typeface="Comic Sans MS"/>
              </a:rPr>
              <a:t>e	</a:t>
            </a:r>
            <a:r>
              <a:rPr sz="1200" spc="-5" dirty="0">
                <a:latin typeface="Comic Sans MS"/>
                <a:cs typeface="Comic Sans MS"/>
              </a:rPr>
              <a:t>Ha</a:t>
            </a:r>
            <a:r>
              <a:rPr sz="1200" spc="10" dirty="0">
                <a:latin typeface="Comic Sans MS"/>
                <a:cs typeface="Comic Sans MS"/>
              </a:rPr>
              <a:t>r</a:t>
            </a:r>
            <a:r>
              <a:rPr sz="1200" dirty="0">
                <a:latin typeface="Comic Sans MS"/>
                <a:cs typeface="Comic Sans MS"/>
              </a:rPr>
              <a:t>a</a:t>
            </a:r>
            <a:r>
              <a:rPr sz="1200" spc="-10" dirty="0">
                <a:latin typeface="Comic Sans MS"/>
                <a:cs typeface="Comic Sans MS"/>
              </a:rPr>
              <a:t>n</a:t>
            </a:r>
            <a:r>
              <a:rPr sz="1200" spc="-5" dirty="0">
                <a:latin typeface="Comic Sans MS"/>
                <a:cs typeface="Comic Sans MS"/>
              </a:rPr>
              <a:t>g</a:t>
            </a:r>
            <a:r>
              <a:rPr sz="1200" dirty="0">
                <a:latin typeface="Comic Sans MS"/>
                <a:cs typeface="Comic Sans MS"/>
              </a:rPr>
              <a:t>,	«	</a:t>
            </a:r>
            <a:r>
              <a:rPr sz="1200" spc="-10" dirty="0">
                <a:latin typeface="Comic Sans MS"/>
                <a:cs typeface="Comic Sans MS"/>
              </a:rPr>
              <a:t>E</a:t>
            </a:r>
            <a:r>
              <a:rPr sz="1200" spc="-5" dirty="0">
                <a:latin typeface="Comic Sans MS"/>
                <a:cs typeface="Comic Sans MS"/>
              </a:rPr>
              <a:t>n</a:t>
            </a:r>
            <a:r>
              <a:rPr sz="1200" dirty="0">
                <a:latin typeface="Comic Sans MS"/>
                <a:cs typeface="Comic Sans MS"/>
              </a:rPr>
              <a:t>g</a:t>
            </a:r>
            <a:r>
              <a:rPr sz="1200" spc="-5" dirty="0">
                <a:latin typeface="Comic Sans MS"/>
                <a:cs typeface="Comic Sans MS"/>
              </a:rPr>
              <a:t>a</a:t>
            </a:r>
            <a:r>
              <a:rPr sz="1200" dirty="0">
                <a:latin typeface="Comic Sans MS"/>
                <a:cs typeface="Comic Sans MS"/>
              </a:rPr>
              <a:t>gement	et	va</a:t>
            </a:r>
            <a:r>
              <a:rPr sz="1200" spc="-10" dirty="0">
                <a:latin typeface="Comic Sans MS"/>
                <a:cs typeface="Comic Sans MS"/>
              </a:rPr>
              <a:t>l</a:t>
            </a:r>
            <a:r>
              <a:rPr sz="1200" dirty="0">
                <a:latin typeface="Comic Sans MS"/>
                <a:cs typeface="Comic Sans MS"/>
              </a:rPr>
              <a:t>eu</a:t>
            </a:r>
            <a:r>
              <a:rPr sz="1200" spc="10" dirty="0">
                <a:latin typeface="Comic Sans MS"/>
                <a:cs typeface="Comic Sans MS"/>
              </a:rPr>
              <a:t>r</a:t>
            </a:r>
            <a:r>
              <a:rPr sz="1200" dirty="0">
                <a:latin typeface="Comic Sans MS"/>
                <a:cs typeface="Comic Sans MS"/>
              </a:rPr>
              <a:t>s	m</a:t>
            </a:r>
            <a:r>
              <a:rPr sz="1200" spc="-5" dirty="0">
                <a:latin typeface="Comic Sans MS"/>
                <a:cs typeface="Comic Sans MS"/>
              </a:rPr>
              <a:t>o</a:t>
            </a:r>
            <a:r>
              <a:rPr sz="1200" spc="10" dirty="0">
                <a:latin typeface="Comic Sans MS"/>
                <a:cs typeface="Comic Sans MS"/>
              </a:rPr>
              <a:t>r</a:t>
            </a:r>
            <a:r>
              <a:rPr sz="1200" dirty="0">
                <a:latin typeface="Comic Sans MS"/>
                <a:cs typeface="Comic Sans MS"/>
              </a:rPr>
              <a:t>a</a:t>
            </a:r>
            <a:r>
              <a:rPr sz="1200" spc="-10" dirty="0">
                <a:latin typeface="Comic Sans MS"/>
                <a:cs typeface="Comic Sans MS"/>
              </a:rPr>
              <a:t>l</a:t>
            </a:r>
            <a:r>
              <a:rPr sz="1200" dirty="0">
                <a:latin typeface="Comic Sans MS"/>
                <a:cs typeface="Comic Sans MS"/>
              </a:rPr>
              <a:t>es	»,	</a:t>
            </a:r>
            <a:r>
              <a:rPr sz="1200" i="1" spc="-5" dirty="0">
                <a:latin typeface="Comic Sans MS"/>
                <a:cs typeface="Comic Sans MS"/>
              </a:rPr>
              <a:t>S</a:t>
            </a:r>
            <a:r>
              <a:rPr sz="1200" i="1" dirty="0">
                <a:latin typeface="Comic Sans MS"/>
                <a:cs typeface="Comic Sans MS"/>
              </a:rPr>
              <a:t>ens-Dess</a:t>
            </a:r>
            <a:r>
              <a:rPr sz="1200" i="1" spc="5" dirty="0">
                <a:latin typeface="Comic Sans MS"/>
                <a:cs typeface="Comic Sans MS"/>
              </a:rPr>
              <a:t>o</a:t>
            </a:r>
            <a:r>
              <a:rPr sz="1200" i="1" dirty="0">
                <a:latin typeface="Comic Sans MS"/>
                <a:cs typeface="Comic Sans MS"/>
              </a:rPr>
              <a:t>us	</a:t>
            </a:r>
            <a:r>
              <a:rPr sz="1200" spc="-5" dirty="0">
                <a:latin typeface="Comic Sans MS"/>
                <a:cs typeface="Comic Sans MS"/>
              </a:rPr>
              <a:t>2006/</a:t>
            </a:r>
            <a:r>
              <a:rPr sz="1200" dirty="0">
                <a:latin typeface="Comic Sans MS"/>
                <a:cs typeface="Comic Sans MS"/>
              </a:rPr>
              <a:t>1	(N°	</a:t>
            </a:r>
            <a:r>
              <a:rPr sz="1200" spc="-5" dirty="0">
                <a:latin typeface="Comic Sans MS"/>
                <a:cs typeface="Comic Sans MS"/>
              </a:rPr>
              <a:t>0</a:t>
            </a:r>
            <a:r>
              <a:rPr sz="1200" dirty="0">
                <a:latin typeface="Comic Sans MS"/>
                <a:cs typeface="Comic Sans MS"/>
              </a:rPr>
              <a:t>),	</a:t>
            </a:r>
            <a:r>
              <a:rPr sz="1200" spc="-5" dirty="0">
                <a:latin typeface="Comic Sans MS"/>
                <a:cs typeface="Comic Sans MS"/>
              </a:rPr>
              <a:t>p</a:t>
            </a:r>
            <a:r>
              <a:rPr sz="1200" dirty="0">
                <a:latin typeface="Comic Sans MS"/>
                <a:cs typeface="Comic Sans MS"/>
              </a:rPr>
              <a:t>.	</a:t>
            </a:r>
            <a:r>
              <a:rPr sz="1200" spc="-5" dirty="0">
                <a:latin typeface="Comic Sans MS"/>
                <a:cs typeface="Comic Sans MS"/>
              </a:rPr>
              <a:t>77</a:t>
            </a:r>
            <a:r>
              <a:rPr sz="1200" dirty="0">
                <a:latin typeface="Comic Sans MS"/>
                <a:cs typeface="Comic Sans MS"/>
              </a:rPr>
              <a:t>-</a:t>
            </a:r>
            <a:r>
              <a:rPr sz="1200" spc="10" dirty="0">
                <a:latin typeface="Comic Sans MS"/>
                <a:cs typeface="Comic Sans MS"/>
              </a:rPr>
              <a:t>8</a:t>
            </a:r>
            <a:r>
              <a:rPr sz="1200" spc="-5" dirty="0">
                <a:latin typeface="Comic Sans MS"/>
                <a:cs typeface="Comic Sans MS"/>
              </a:rPr>
              <a:t>7</a:t>
            </a:r>
            <a:r>
              <a:rPr sz="1200" dirty="0">
                <a:latin typeface="Comic Sans MS"/>
                <a:cs typeface="Comic Sans MS"/>
              </a:rPr>
              <a:t>.  DOI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10.3917/sdes.000.0077</a:t>
            </a:r>
            <a:r>
              <a:rPr sz="1200" spc="9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-</a:t>
            </a:r>
            <a:r>
              <a:rPr sz="1200" spc="30" dirty="0">
                <a:latin typeface="Comic Sans MS"/>
                <a:cs typeface="Comic Sans MS"/>
              </a:rPr>
              <a:t> 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6"/>
              </a:rPr>
              <a:t>https://www.cairn.info/revue-sens-dessous-2006-1-page-77.htm(link</a:t>
            </a:r>
            <a:r>
              <a:rPr sz="1200" u="heavy" spc="1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6"/>
              </a:rPr>
              <a:t> 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6"/>
              </a:rPr>
              <a:t>is</a:t>
            </a:r>
            <a:r>
              <a:rPr sz="1200" u="heavy" spc="3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6"/>
              </a:rPr>
              <a:t>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  <a:hlinkClick r:id="rId6"/>
              </a:rPr>
              <a:t>external)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46504" y="844296"/>
            <a:ext cx="9124315" cy="2862580"/>
          </a:xfrm>
          <a:custGeom>
            <a:avLst/>
            <a:gdLst/>
            <a:ahLst/>
            <a:cxnLst/>
            <a:rect l="l" t="t" r="r" b="b"/>
            <a:pathLst>
              <a:path w="9124315" h="2862579">
                <a:moveTo>
                  <a:pt x="0" y="2862072"/>
                </a:moveTo>
                <a:lnTo>
                  <a:pt x="9124188" y="2862072"/>
                </a:lnTo>
                <a:lnTo>
                  <a:pt x="9124188" y="0"/>
                </a:lnTo>
                <a:lnTo>
                  <a:pt x="0" y="0"/>
                </a:lnTo>
                <a:lnTo>
                  <a:pt x="0" y="2862072"/>
                </a:lnTo>
                <a:close/>
              </a:path>
            </a:pathLst>
          </a:custGeom>
          <a:ln w="15875">
            <a:solidFill>
              <a:srgbClr val="032D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5394" y="416813"/>
            <a:ext cx="3270885" cy="46228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260"/>
              </a:spcBef>
            </a:pPr>
            <a:r>
              <a:rPr sz="2400" u="none" dirty="0">
                <a:solidFill>
                  <a:srgbClr val="FF0000"/>
                </a:solidFill>
              </a:rPr>
              <a:t>Les</a:t>
            </a:r>
            <a:r>
              <a:rPr sz="2400" u="none" spc="-200" dirty="0">
                <a:solidFill>
                  <a:srgbClr val="FF0000"/>
                </a:solidFill>
              </a:rPr>
              <a:t> </a:t>
            </a:r>
            <a:r>
              <a:rPr sz="2000" u="none" dirty="0">
                <a:solidFill>
                  <a:srgbClr val="FF0000"/>
                </a:solidFill>
              </a:rPr>
              <a:t>apports</a:t>
            </a:r>
            <a:r>
              <a:rPr sz="2000" u="none" spc="-25" dirty="0">
                <a:solidFill>
                  <a:srgbClr val="FF0000"/>
                </a:solidFill>
              </a:rPr>
              <a:t> </a:t>
            </a:r>
            <a:r>
              <a:rPr sz="2000" u="none" spc="-5" dirty="0">
                <a:solidFill>
                  <a:srgbClr val="FF0000"/>
                </a:solidFill>
              </a:rPr>
              <a:t>scientifiques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832205" y="1356486"/>
            <a:ext cx="770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5" dirty="0">
                <a:latin typeface="Verdana"/>
                <a:cs typeface="Verdana"/>
              </a:rPr>
              <a:t>Extraits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0789" y="1406778"/>
            <a:ext cx="9190355" cy="52260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580640" marR="5080" indent="-2568575">
              <a:lnSpc>
                <a:spcPct val="104000"/>
              </a:lnSpc>
              <a:spcBef>
                <a:spcPts val="35"/>
              </a:spcBef>
            </a:pPr>
            <a:r>
              <a:rPr sz="1400" b="1" spc="-5" dirty="0">
                <a:latin typeface="Comic Sans MS"/>
                <a:cs typeface="Comic Sans MS"/>
              </a:rPr>
              <a:t>La</a:t>
            </a:r>
            <a:r>
              <a:rPr sz="1400" b="1" spc="5" dirty="0">
                <a:latin typeface="Comic Sans MS"/>
                <a:cs typeface="Comic Sans MS"/>
              </a:rPr>
              <a:t> </a:t>
            </a:r>
            <a:r>
              <a:rPr sz="1400" b="1" dirty="0">
                <a:latin typeface="Comic Sans MS"/>
                <a:cs typeface="Comic Sans MS"/>
              </a:rPr>
              <a:t>citoyenneté</a:t>
            </a:r>
            <a:r>
              <a:rPr sz="1400" b="1" spc="25" dirty="0">
                <a:latin typeface="Comic Sans MS"/>
                <a:cs typeface="Comic Sans MS"/>
              </a:rPr>
              <a:t> </a:t>
            </a:r>
            <a:r>
              <a:rPr sz="1400" b="1" dirty="0">
                <a:latin typeface="Comic Sans MS"/>
                <a:cs typeface="Comic Sans MS"/>
              </a:rPr>
              <a:t>Être</a:t>
            </a:r>
            <a:r>
              <a:rPr sz="1400" b="1" spc="15" dirty="0">
                <a:latin typeface="Comic Sans MS"/>
                <a:cs typeface="Comic Sans MS"/>
              </a:rPr>
              <a:t> </a:t>
            </a:r>
            <a:r>
              <a:rPr sz="1400" b="1" spc="-5" dirty="0">
                <a:latin typeface="Comic Sans MS"/>
                <a:cs typeface="Comic Sans MS"/>
              </a:rPr>
              <a:t>(un)</a:t>
            </a:r>
            <a:r>
              <a:rPr sz="1400" b="1" dirty="0">
                <a:latin typeface="Comic Sans MS"/>
                <a:cs typeface="Comic Sans MS"/>
              </a:rPr>
              <a:t> citoyen</a:t>
            </a:r>
            <a:r>
              <a:rPr sz="1400" b="1" spc="20" dirty="0">
                <a:latin typeface="Comic Sans MS"/>
                <a:cs typeface="Comic Sans MS"/>
              </a:rPr>
              <a:t> </a:t>
            </a:r>
            <a:r>
              <a:rPr sz="1400" b="1" dirty="0">
                <a:latin typeface="Comic Sans MS"/>
                <a:cs typeface="Comic Sans MS"/>
              </a:rPr>
              <a:t>aujourd’hui</a:t>
            </a:r>
            <a:r>
              <a:rPr sz="1400" b="1" spc="-25" dirty="0">
                <a:latin typeface="Comic Sans MS"/>
                <a:cs typeface="Comic Sans MS"/>
              </a:rPr>
              <a:t> </a:t>
            </a:r>
            <a:r>
              <a:rPr sz="1400" b="1" spc="-5" dirty="0">
                <a:latin typeface="Comic Sans MS"/>
                <a:cs typeface="Comic Sans MS"/>
              </a:rPr>
              <a:t>Les</a:t>
            </a:r>
            <a:r>
              <a:rPr sz="1400" b="1" spc="20" dirty="0">
                <a:latin typeface="Comic Sans MS"/>
                <a:cs typeface="Comic Sans MS"/>
              </a:rPr>
              <a:t> </a:t>
            </a:r>
            <a:r>
              <a:rPr sz="1400" b="1" spc="-5" dirty="0">
                <a:latin typeface="Comic Sans MS"/>
                <a:cs typeface="Comic Sans MS"/>
              </a:rPr>
              <a:t>rapports</a:t>
            </a:r>
            <a:r>
              <a:rPr sz="1400" b="1" spc="-10" dirty="0">
                <a:latin typeface="Comic Sans MS"/>
                <a:cs typeface="Comic Sans MS"/>
              </a:rPr>
              <a:t> </a:t>
            </a:r>
            <a:r>
              <a:rPr sz="1400" b="1" spc="-5" dirty="0">
                <a:latin typeface="Comic Sans MS"/>
                <a:cs typeface="Comic Sans MS"/>
              </a:rPr>
              <a:t>du</a:t>
            </a:r>
            <a:r>
              <a:rPr sz="1400" b="1" spc="10" dirty="0">
                <a:latin typeface="Comic Sans MS"/>
                <a:cs typeface="Comic Sans MS"/>
              </a:rPr>
              <a:t> </a:t>
            </a:r>
            <a:r>
              <a:rPr sz="1400" b="1" dirty="0">
                <a:latin typeface="Comic Sans MS"/>
                <a:cs typeface="Comic Sans MS"/>
              </a:rPr>
              <a:t>Conseil</a:t>
            </a:r>
            <a:r>
              <a:rPr sz="1400" b="1" spc="10" dirty="0">
                <a:latin typeface="Comic Sans MS"/>
                <a:cs typeface="Comic Sans MS"/>
              </a:rPr>
              <a:t> </a:t>
            </a:r>
            <a:r>
              <a:rPr sz="1400" b="1" dirty="0">
                <a:latin typeface="Comic Sans MS"/>
                <a:cs typeface="Comic Sans MS"/>
              </a:rPr>
              <a:t>d’État </a:t>
            </a:r>
            <a:r>
              <a:rPr sz="1400" b="1" spc="-5" dirty="0">
                <a:latin typeface="Comic Sans MS"/>
                <a:cs typeface="Comic Sans MS"/>
              </a:rPr>
              <a:t>(ancienne</a:t>
            </a:r>
            <a:r>
              <a:rPr sz="1400" b="1" spc="10" dirty="0">
                <a:latin typeface="Comic Sans MS"/>
                <a:cs typeface="Comic Sans MS"/>
              </a:rPr>
              <a:t> </a:t>
            </a:r>
            <a:r>
              <a:rPr sz="1400" b="1" dirty="0">
                <a:latin typeface="Comic Sans MS"/>
                <a:cs typeface="Comic Sans MS"/>
              </a:rPr>
              <a:t>collection</a:t>
            </a:r>
            <a:r>
              <a:rPr sz="1400" b="1" spc="15" dirty="0">
                <a:latin typeface="Comic Sans MS"/>
                <a:cs typeface="Comic Sans MS"/>
              </a:rPr>
              <a:t> </a:t>
            </a:r>
            <a:r>
              <a:rPr sz="1400" b="1" dirty="0">
                <a:latin typeface="Comic Sans MS"/>
                <a:cs typeface="Comic Sans MS"/>
              </a:rPr>
              <a:t>Études</a:t>
            </a:r>
            <a:r>
              <a:rPr sz="1400" b="1" spc="15" dirty="0">
                <a:latin typeface="Comic Sans MS"/>
                <a:cs typeface="Comic Sans MS"/>
              </a:rPr>
              <a:t> </a:t>
            </a:r>
            <a:r>
              <a:rPr sz="1400" b="1" spc="-5" dirty="0">
                <a:latin typeface="Comic Sans MS"/>
                <a:cs typeface="Comic Sans MS"/>
              </a:rPr>
              <a:t>et </a:t>
            </a:r>
            <a:r>
              <a:rPr sz="1400" b="1" spc="-590" dirty="0">
                <a:latin typeface="Comic Sans MS"/>
                <a:cs typeface="Comic Sans MS"/>
              </a:rPr>
              <a:t> </a:t>
            </a:r>
            <a:r>
              <a:rPr sz="1400" b="1" spc="-5" dirty="0">
                <a:latin typeface="Comic Sans MS"/>
                <a:cs typeface="Comic Sans MS"/>
              </a:rPr>
              <a:t>Documents</a:t>
            </a:r>
            <a:r>
              <a:rPr sz="1400" b="1" spc="10" dirty="0">
                <a:latin typeface="Comic Sans MS"/>
                <a:cs typeface="Comic Sans MS"/>
              </a:rPr>
              <a:t> </a:t>
            </a:r>
            <a:r>
              <a:rPr sz="1400" b="1" spc="-5" dirty="0">
                <a:latin typeface="Comic Sans MS"/>
                <a:cs typeface="Comic Sans MS"/>
              </a:rPr>
              <a:t>du Conseil</a:t>
            </a:r>
            <a:r>
              <a:rPr sz="1400" b="1" dirty="0">
                <a:latin typeface="Comic Sans MS"/>
                <a:cs typeface="Comic Sans MS"/>
              </a:rPr>
              <a:t> </a:t>
            </a:r>
            <a:r>
              <a:rPr sz="1400" b="1" spc="-5" dirty="0">
                <a:latin typeface="Comic Sans MS"/>
                <a:cs typeface="Comic Sans MS"/>
              </a:rPr>
              <a:t>d’État)</a:t>
            </a:r>
            <a:r>
              <a:rPr sz="1400" b="1" dirty="0">
                <a:latin typeface="Comic Sans MS"/>
                <a:cs typeface="Comic Sans MS"/>
              </a:rPr>
              <a:t> </a:t>
            </a:r>
            <a:r>
              <a:rPr sz="1400" b="1" spc="-5" dirty="0">
                <a:latin typeface="Comic Sans MS"/>
                <a:cs typeface="Comic Sans MS"/>
              </a:rPr>
              <a:t>2018</a:t>
            </a:r>
            <a:r>
              <a:rPr sz="1800" b="1" spc="-5" dirty="0">
                <a:latin typeface="Comic Sans MS"/>
                <a:cs typeface="Comic Sans MS"/>
              </a:rPr>
              <a:t>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3981" y="2726816"/>
            <a:ext cx="10632440" cy="277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13970" indent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omic Sans MS"/>
                <a:cs typeface="Comic Sans MS"/>
              </a:rPr>
              <a:t>«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Si, </a:t>
            </a:r>
            <a:r>
              <a:rPr sz="1800" dirty="0">
                <a:latin typeface="Comic Sans MS"/>
                <a:cs typeface="Comic Sans MS"/>
              </a:rPr>
              <a:t>pour une grande </a:t>
            </a:r>
            <a:r>
              <a:rPr sz="1800" spc="-5" dirty="0">
                <a:latin typeface="Comic Sans MS"/>
                <a:cs typeface="Comic Sans MS"/>
              </a:rPr>
              <a:t>majorité de nos </a:t>
            </a:r>
            <a:r>
              <a:rPr sz="1800" dirty="0">
                <a:latin typeface="Comic Sans MS"/>
                <a:cs typeface="Comic Sans MS"/>
              </a:rPr>
              <a:t>concitoyens, l’exercice </a:t>
            </a:r>
            <a:r>
              <a:rPr sz="1800" spc="-5" dirty="0">
                <a:latin typeface="Comic Sans MS"/>
                <a:cs typeface="Comic Sans MS"/>
              </a:rPr>
              <a:t>de </a:t>
            </a:r>
            <a:r>
              <a:rPr sz="1800" dirty="0">
                <a:latin typeface="Comic Sans MS"/>
                <a:cs typeface="Comic Sans MS"/>
              </a:rPr>
              <a:t>la citoyenneté politique </a:t>
            </a:r>
            <a:r>
              <a:rPr sz="1800" spc="-5" dirty="0">
                <a:latin typeface="Comic Sans MS"/>
                <a:cs typeface="Comic Sans MS"/>
              </a:rPr>
              <a:t>demeure 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essentiel, </a:t>
            </a:r>
            <a:r>
              <a:rPr sz="1800" dirty="0">
                <a:latin typeface="Comic Sans MS"/>
                <a:cs typeface="Comic Sans MS"/>
              </a:rPr>
              <a:t>le </a:t>
            </a:r>
            <a:r>
              <a:rPr sz="1800" spc="-5" dirty="0">
                <a:latin typeface="Comic Sans MS"/>
                <a:cs typeface="Comic Sans MS"/>
              </a:rPr>
              <a:t>renouveau de </a:t>
            </a:r>
            <a:r>
              <a:rPr sz="1800" dirty="0">
                <a:latin typeface="Comic Sans MS"/>
                <a:cs typeface="Comic Sans MS"/>
              </a:rPr>
              <a:t>la citoyenneté se </a:t>
            </a:r>
            <a:r>
              <a:rPr sz="1800" spc="-5" dirty="0">
                <a:latin typeface="Comic Sans MS"/>
                <a:cs typeface="Comic Sans MS"/>
              </a:rPr>
              <a:t>traduit </a:t>
            </a:r>
            <a:r>
              <a:rPr sz="1800" dirty="0">
                <a:latin typeface="Comic Sans MS"/>
                <a:cs typeface="Comic Sans MS"/>
              </a:rPr>
              <a:t>par la </a:t>
            </a:r>
            <a:r>
              <a:rPr sz="1800" spc="-5" dirty="0">
                <a:latin typeface="Comic Sans MS"/>
                <a:cs typeface="Comic Sans MS"/>
              </a:rPr>
              <a:t>recherche de formes de participation </a:t>
            </a:r>
            <a:r>
              <a:rPr sz="1800" dirty="0">
                <a:latin typeface="Comic Sans MS"/>
                <a:cs typeface="Comic Sans MS"/>
              </a:rPr>
              <a:t>à la </a:t>
            </a:r>
            <a:r>
              <a:rPr sz="1800" spc="-5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vie de </a:t>
            </a:r>
            <a:r>
              <a:rPr sz="1800" dirty="0">
                <a:latin typeface="Comic Sans MS"/>
                <a:cs typeface="Comic Sans MS"/>
              </a:rPr>
              <a:t>la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communauté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nationale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plus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actives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que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la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seule </a:t>
            </a:r>
            <a:r>
              <a:rPr sz="1800" dirty="0">
                <a:latin typeface="Comic Sans MS"/>
                <a:cs typeface="Comic Sans MS"/>
              </a:rPr>
              <a:t>participation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aux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élections.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Une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nouvelle</a:t>
            </a:r>
            <a:endParaRPr sz="1800">
              <a:latin typeface="Comic Sans MS"/>
              <a:cs typeface="Comic Sans MS"/>
            </a:endParaRPr>
          </a:p>
          <a:p>
            <a:pPr marL="94615" marR="84455" indent="-5715" algn="ctr">
              <a:lnSpc>
                <a:spcPct val="100000"/>
              </a:lnSpc>
            </a:pPr>
            <a:r>
              <a:rPr sz="1800" dirty="0">
                <a:latin typeface="Comic Sans MS"/>
                <a:cs typeface="Comic Sans MS"/>
              </a:rPr>
              <a:t>citoyenneté </a:t>
            </a:r>
            <a:r>
              <a:rPr sz="1800" spc="-5" dirty="0">
                <a:latin typeface="Comic Sans MS"/>
                <a:cs typeface="Comic Sans MS"/>
              </a:rPr>
              <a:t>du quotidien, faite d’engagement </a:t>
            </a:r>
            <a:r>
              <a:rPr sz="1800" dirty="0">
                <a:latin typeface="Comic Sans MS"/>
                <a:cs typeface="Comic Sans MS"/>
              </a:rPr>
              <a:t>et </a:t>
            </a:r>
            <a:r>
              <a:rPr sz="1800" spc="-5" dirty="0">
                <a:latin typeface="Comic Sans MS"/>
                <a:cs typeface="Comic Sans MS"/>
              </a:rPr>
              <a:t>de </a:t>
            </a:r>
            <a:r>
              <a:rPr sz="1800" dirty="0">
                <a:latin typeface="Comic Sans MS"/>
                <a:cs typeface="Comic Sans MS"/>
              </a:rPr>
              <a:t>solidarité, </a:t>
            </a:r>
            <a:r>
              <a:rPr sz="1800" spc="-5" dirty="0">
                <a:latin typeface="Comic Sans MS"/>
                <a:cs typeface="Comic Sans MS"/>
              </a:rPr>
              <a:t>renoue avec </a:t>
            </a:r>
            <a:r>
              <a:rPr sz="1800" dirty="0">
                <a:latin typeface="Comic Sans MS"/>
                <a:cs typeface="Comic Sans MS"/>
              </a:rPr>
              <a:t>une </a:t>
            </a:r>
            <a:r>
              <a:rPr sz="1800" spc="-5" dirty="0">
                <a:latin typeface="Comic Sans MS"/>
                <a:cs typeface="Comic Sans MS"/>
              </a:rPr>
              <a:t>dimension 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fondamentale de </a:t>
            </a:r>
            <a:r>
              <a:rPr sz="1800" dirty="0">
                <a:latin typeface="Comic Sans MS"/>
                <a:cs typeface="Comic Sans MS"/>
              </a:rPr>
              <a:t>la citoyenneté : </a:t>
            </a:r>
            <a:r>
              <a:rPr sz="1800" spc="-5" dirty="0">
                <a:latin typeface="Comic Sans MS"/>
                <a:cs typeface="Comic Sans MS"/>
              </a:rPr>
              <a:t>l’exemplarité </a:t>
            </a:r>
            <a:r>
              <a:rPr sz="1800" dirty="0">
                <a:latin typeface="Comic Sans MS"/>
                <a:cs typeface="Comic Sans MS"/>
              </a:rPr>
              <a:t>par </a:t>
            </a:r>
            <a:r>
              <a:rPr sz="1800" spc="-5" dirty="0">
                <a:latin typeface="Comic Sans MS"/>
                <a:cs typeface="Comic Sans MS"/>
              </a:rPr>
              <a:t>l’action. Être </a:t>
            </a:r>
            <a:r>
              <a:rPr sz="1800" dirty="0">
                <a:latin typeface="Comic Sans MS"/>
                <a:cs typeface="Comic Sans MS"/>
              </a:rPr>
              <a:t>citoyen, </a:t>
            </a:r>
            <a:r>
              <a:rPr sz="1800" spc="-5" dirty="0">
                <a:latin typeface="Comic Sans MS"/>
                <a:cs typeface="Comic Sans MS"/>
              </a:rPr>
              <a:t>c’est d’abord </a:t>
            </a:r>
            <a:r>
              <a:rPr sz="1800" dirty="0">
                <a:latin typeface="Comic Sans MS"/>
                <a:cs typeface="Comic Sans MS"/>
              </a:rPr>
              <a:t>s’engager au </a:t>
            </a:r>
            <a:r>
              <a:rPr sz="1800" spc="-5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service</a:t>
            </a:r>
            <a:r>
              <a:rPr sz="1800" spc="-5" dirty="0">
                <a:latin typeface="Comic Sans MS"/>
                <a:cs typeface="Comic Sans MS"/>
              </a:rPr>
              <a:t> du bien </a:t>
            </a:r>
            <a:r>
              <a:rPr sz="1800" dirty="0">
                <a:latin typeface="Comic Sans MS"/>
                <a:cs typeface="Comic Sans MS"/>
              </a:rPr>
              <a:t>commun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dans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la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vie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quotidienne.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Trois phénomènes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illustrent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cette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évolution.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Le</a:t>
            </a:r>
            <a:endParaRPr sz="1800">
              <a:latin typeface="Comic Sans MS"/>
              <a:cs typeface="Comic Sans MS"/>
            </a:endParaRPr>
          </a:p>
          <a:p>
            <a:pPr marL="86995" marR="78105" indent="114300">
              <a:lnSpc>
                <a:spcPct val="100000"/>
              </a:lnSpc>
            </a:pPr>
            <a:r>
              <a:rPr sz="1800" spc="-5" dirty="0">
                <a:latin typeface="Comic Sans MS"/>
                <a:cs typeface="Comic Sans MS"/>
              </a:rPr>
              <a:t>premier </a:t>
            </a:r>
            <a:r>
              <a:rPr sz="1800" dirty="0">
                <a:latin typeface="Comic Sans MS"/>
                <a:cs typeface="Comic Sans MS"/>
              </a:rPr>
              <a:t>est la construction progressive </a:t>
            </a:r>
            <a:r>
              <a:rPr sz="1800" spc="-5" dirty="0">
                <a:latin typeface="Comic Sans MS"/>
                <a:cs typeface="Comic Sans MS"/>
              </a:rPr>
              <a:t>d’une </a:t>
            </a:r>
            <a:r>
              <a:rPr sz="1800" dirty="0">
                <a:latin typeface="Comic Sans MS"/>
                <a:cs typeface="Comic Sans MS"/>
              </a:rPr>
              <a:t>citoyenneté </a:t>
            </a:r>
            <a:r>
              <a:rPr sz="1800" spc="-5" dirty="0">
                <a:latin typeface="Comic Sans MS"/>
                <a:cs typeface="Comic Sans MS"/>
              </a:rPr>
              <a:t>de </a:t>
            </a:r>
            <a:r>
              <a:rPr sz="1800" dirty="0">
                <a:latin typeface="Comic Sans MS"/>
                <a:cs typeface="Comic Sans MS"/>
              </a:rPr>
              <a:t>l’engagement. La </a:t>
            </a:r>
            <a:r>
              <a:rPr sz="1800" spc="-5" dirty="0">
                <a:latin typeface="Comic Sans MS"/>
                <a:cs typeface="Comic Sans MS"/>
              </a:rPr>
              <a:t>vitalité du </a:t>
            </a:r>
            <a:r>
              <a:rPr sz="1800" dirty="0">
                <a:latin typeface="Comic Sans MS"/>
                <a:cs typeface="Comic Sans MS"/>
              </a:rPr>
              <a:t>service 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civique,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de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l’engagement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associatif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et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de l’ensemble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de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l’économie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sociale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et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solidaire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montrent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que</a:t>
            </a:r>
            <a:endParaRPr sz="18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omic Sans MS"/>
                <a:cs typeface="Comic Sans MS"/>
              </a:rPr>
              <a:t>l’engagement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au service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de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causes </a:t>
            </a:r>
            <a:r>
              <a:rPr sz="1800" spc="-5" dirty="0">
                <a:latin typeface="Comic Sans MS"/>
                <a:cs typeface="Comic Sans MS"/>
              </a:rPr>
              <a:t>d’intérêt</a:t>
            </a:r>
            <a:r>
              <a:rPr sz="1800" dirty="0">
                <a:latin typeface="Comic Sans MS"/>
                <a:cs typeface="Comic Sans MS"/>
              </a:rPr>
              <a:t> général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est </a:t>
            </a:r>
            <a:r>
              <a:rPr sz="1800" spc="-5" dirty="0">
                <a:latin typeface="Comic Sans MS"/>
                <a:cs typeface="Comic Sans MS"/>
              </a:rPr>
              <a:t>vécu </a:t>
            </a:r>
            <a:r>
              <a:rPr sz="1800" dirty="0">
                <a:latin typeface="Comic Sans MS"/>
                <a:cs typeface="Comic Sans MS"/>
              </a:rPr>
              <a:t>comme un</a:t>
            </a:r>
            <a:r>
              <a:rPr sz="1800" spc="-5" dirty="0">
                <a:latin typeface="Comic Sans MS"/>
                <a:cs typeface="Comic Sans MS"/>
              </a:rPr>
              <a:t> enrichissement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des </a:t>
            </a:r>
            <a:r>
              <a:rPr sz="1800" dirty="0">
                <a:latin typeface="Comic Sans MS"/>
                <a:cs typeface="Comic Sans MS"/>
              </a:rPr>
              <a:t>parcours</a:t>
            </a:r>
            <a:endParaRPr sz="1800">
              <a:latin typeface="Comic Sans MS"/>
              <a:cs typeface="Comic Sans MS"/>
            </a:endParaRPr>
          </a:p>
          <a:p>
            <a:pPr marR="62865" algn="ctr"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latin typeface="Comic Sans MS"/>
                <a:cs typeface="Comic Sans MS"/>
              </a:rPr>
              <a:t>individuels,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permettant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de recréer du </a:t>
            </a:r>
            <a:r>
              <a:rPr sz="1800" dirty="0">
                <a:latin typeface="Comic Sans MS"/>
                <a:cs typeface="Comic Sans MS"/>
              </a:rPr>
              <a:t>lien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collectif.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18288" y="0"/>
            <a:ext cx="1752600" cy="1361440"/>
            <a:chOff x="-18288" y="0"/>
            <a:chExt cx="1752600" cy="13614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734312" cy="13426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5" y="0"/>
              <a:ext cx="1606296" cy="12283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1" y="758"/>
              <a:ext cx="1638300" cy="1247140"/>
            </a:xfrm>
            <a:custGeom>
              <a:avLst/>
              <a:gdLst/>
              <a:ahLst/>
              <a:cxnLst/>
              <a:rect l="l" t="t" r="r" b="b"/>
              <a:pathLst>
                <a:path w="1638300" h="1247140">
                  <a:moveTo>
                    <a:pt x="0" y="1246635"/>
                  </a:moveTo>
                  <a:lnTo>
                    <a:pt x="1638300" y="1246635"/>
                  </a:lnTo>
                  <a:lnTo>
                    <a:pt x="163830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07491" y="2374392"/>
            <a:ext cx="10868025" cy="3444240"/>
          </a:xfrm>
          <a:custGeom>
            <a:avLst/>
            <a:gdLst/>
            <a:ahLst/>
            <a:cxnLst/>
            <a:rect l="l" t="t" r="r" b="b"/>
            <a:pathLst>
              <a:path w="10868025" h="3444240">
                <a:moveTo>
                  <a:pt x="0" y="3444239"/>
                </a:moveTo>
                <a:lnTo>
                  <a:pt x="10867644" y="3444239"/>
                </a:lnTo>
                <a:lnTo>
                  <a:pt x="10867644" y="0"/>
                </a:lnTo>
                <a:lnTo>
                  <a:pt x="0" y="0"/>
                </a:lnTo>
                <a:lnTo>
                  <a:pt x="0" y="3444239"/>
                </a:lnTo>
                <a:close/>
              </a:path>
            </a:pathLst>
          </a:custGeom>
          <a:ln w="15875">
            <a:solidFill>
              <a:srgbClr val="032D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8126" y="122047"/>
            <a:ext cx="11152505" cy="5528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7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omic Sans MS"/>
                <a:cs typeface="Comic Sans MS"/>
              </a:rPr>
              <a:t>Le renouveau de </a:t>
            </a:r>
            <a:r>
              <a:rPr sz="1400" dirty="0">
                <a:latin typeface="Comic Sans MS"/>
                <a:cs typeface="Comic Sans MS"/>
              </a:rPr>
              <a:t>la citoyenneté passe également par la </a:t>
            </a:r>
            <a:r>
              <a:rPr sz="1400" spc="-5" dirty="0">
                <a:latin typeface="Comic Sans MS"/>
                <a:cs typeface="Comic Sans MS"/>
              </a:rPr>
              <a:t>recherche </a:t>
            </a:r>
            <a:r>
              <a:rPr sz="1400" dirty="0">
                <a:latin typeface="Comic Sans MS"/>
                <a:cs typeface="Comic Sans MS"/>
              </a:rPr>
              <a:t>d’une société </a:t>
            </a:r>
            <a:r>
              <a:rPr sz="1400" spc="-5" dirty="0">
                <a:latin typeface="Comic Sans MS"/>
                <a:cs typeface="Comic Sans MS"/>
              </a:rPr>
              <a:t>de fraternité. </a:t>
            </a:r>
            <a:r>
              <a:rPr sz="1400" dirty="0">
                <a:latin typeface="Comic Sans MS"/>
                <a:cs typeface="Comic Sans MS"/>
              </a:rPr>
              <a:t>Cette </a:t>
            </a:r>
            <a:r>
              <a:rPr sz="1400" spc="-5" dirty="0">
                <a:latin typeface="Comic Sans MS"/>
                <a:cs typeface="Comic Sans MS"/>
              </a:rPr>
              <a:t>orientation pourra </a:t>
            </a:r>
            <a:r>
              <a:rPr sz="1400" dirty="0">
                <a:latin typeface="Comic Sans MS"/>
                <a:cs typeface="Comic Sans MS"/>
              </a:rPr>
              <a:t>s’appuyer sur la </a:t>
            </a:r>
            <a:r>
              <a:rPr sz="1400" spc="-40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valorisation </a:t>
            </a:r>
            <a:r>
              <a:rPr sz="1400" dirty="0">
                <a:latin typeface="Comic Sans MS"/>
                <a:cs typeface="Comic Sans MS"/>
              </a:rPr>
              <a:t>de </a:t>
            </a:r>
            <a:r>
              <a:rPr sz="1400" spc="-5" dirty="0">
                <a:latin typeface="Comic Sans MS"/>
                <a:cs typeface="Comic Sans MS"/>
              </a:rPr>
              <a:t>l’engagement, qui </a:t>
            </a:r>
            <a:r>
              <a:rPr sz="1400" dirty="0">
                <a:latin typeface="Comic Sans MS"/>
                <a:cs typeface="Comic Sans MS"/>
              </a:rPr>
              <a:t>doit </a:t>
            </a:r>
            <a:r>
              <a:rPr sz="1400" spc="-5" dirty="0">
                <a:latin typeface="Comic Sans MS"/>
                <a:cs typeface="Comic Sans MS"/>
              </a:rPr>
              <a:t>devenir </a:t>
            </a:r>
            <a:r>
              <a:rPr sz="1400" dirty="0">
                <a:latin typeface="Comic Sans MS"/>
                <a:cs typeface="Comic Sans MS"/>
              </a:rPr>
              <a:t>un authentique « </a:t>
            </a:r>
            <a:r>
              <a:rPr sz="1400" spc="-5" dirty="0">
                <a:latin typeface="Comic Sans MS"/>
                <a:cs typeface="Comic Sans MS"/>
              </a:rPr>
              <a:t>savoir-être </a:t>
            </a:r>
            <a:r>
              <a:rPr sz="1400" dirty="0">
                <a:latin typeface="Comic Sans MS"/>
                <a:cs typeface="Comic Sans MS"/>
              </a:rPr>
              <a:t>citoyen ». </a:t>
            </a:r>
            <a:r>
              <a:rPr sz="1400" spc="-5" dirty="0">
                <a:latin typeface="Comic Sans MS"/>
                <a:cs typeface="Comic Sans MS"/>
              </a:rPr>
              <a:t>Le service national </a:t>
            </a:r>
            <a:r>
              <a:rPr sz="1400" dirty="0">
                <a:latin typeface="Comic Sans MS"/>
                <a:cs typeface="Comic Sans MS"/>
              </a:rPr>
              <a:t>universel, </a:t>
            </a:r>
            <a:r>
              <a:rPr sz="1400" spc="-5" dirty="0">
                <a:latin typeface="Comic Sans MS"/>
                <a:cs typeface="Comic Sans MS"/>
              </a:rPr>
              <a:t>tel </a:t>
            </a:r>
            <a:r>
              <a:rPr sz="1400" dirty="0">
                <a:latin typeface="Comic Sans MS"/>
                <a:cs typeface="Comic Sans MS"/>
              </a:rPr>
              <a:t>qu’il se </a:t>
            </a:r>
            <a:r>
              <a:rPr sz="1400" spc="-5" dirty="0">
                <a:latin typeface="Comic Sans MS"/>
                <a:cs typeface="Comic Sans MS"/>
              </a:rPr>
              <a:t>dessine, </a:t>
            </a:r>
            <a:r>
              <a:rPr sz="1400" dirty="0">
                <a:latin typeface="Comic Sans MS"/>
                <a:cs typeface="Comic Sans MS"/>
              </a:rPr>
              <a:t> permettra </a:t>
            </a:r>
            <a:r>
              <a:rPr sz="1400" spc="-5" dirty="0">
                <a:latin typeface="Comic Sans MS"/>
                <a:cs typeface="Comic Sans MS"/>
              </a:rPr>
              <a:t>de </a:t>
            </a:r>
            <a:r>
              <a:rPr sz="1400" dirty="0">
                <a:latin typeface="Comic Sans MS"/>
                <a:cs typeface="Comic Sans MS"/>
              </a:rPr>
              <a:t>donner </a:t>
            </a:r>
            <a:r>
              <a:rPr sz="1400" spc="-5" dirty="0">
                <a:latin typeface="Comic Sans MS"/>
                <a:cs typeface="Comic Sans MS"/>
              </a:rPr>
              <a:t>un nouvel </a:t>
            </a:r>
            <a:r>
              <a:rPr sz="1400" dirty="0">
                <a:latin typeface="Comic Sans MS"/>
                <a:cs typeface="Comic Sans MS"/>
              </a:rPr>
              <a:t>élan à la mixité sociale et </a:t>
            </a:r>
            <a:r>
              <a:rPr sz="1400" spc="-5" dirty="0">
                <a:latin typeface="Comic Sans MS"/>
                <a:cs typeface="Comic Sans MS"/>
              </a:rPr>
              <a:t>de faire monter </a:t>
            </a:r>
            <a:r>
              <a:rPr sz="1400" dirty="0">
                <a:latin typeface="Comic Sans MS"/>
                <a:cs typeface="Comic Sans MS"/>
              </a:rPr>
              <a:t>en puissance le service </a:t>
            </a:r>
            <a:r>
              <a:rPr sz="1400" spc="-5" dirty="0">
                <a:latin typeface="Comic Sans MS"/>
                <a:cs typeface="Comic Sans MS"/>
              </a:rPr>
              <a:t>civique. Il </a:t>
            </a:r>
            <a:r>
              <a:rPr sz="1400" dirty="0">
                <a:latin typeface="Comic Sans MS"/>
                <a:cs typeface="Comic Sans MS"/>
              </a:rPr>
              <a:t>devrait également 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permettre</a:t>
            </a:r>
            <a:r>
              <a:rPr sz="1400" spc="-3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d’assurer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la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cohérence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de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l’ensemble</a:t>
            </a:r>
            <a:r>
              <a:rPr sz="1400" spc="-3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des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dispositifs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d’engagement</a:t>
            </a:r>
            <a:r>
              <a:rPr sz="1400" spc="-4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qui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existent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aujourd’hui</a:t>
            </a:r>
            <a:r>
              <a:rPr sz="1400" spc="-4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(…)</a:t>
            </a:r>
            <a:endParaRPr sz="1400">
              <a:latin typeface="Comic Sans MS"/>
              <a:cs typeface="Comic Sans MS"/>
            </a:endParaRPr>
          </a:p>
          <a:p>
            <a:pPr marL="12700" marR="36830">
              <a:lnSpc>
                <a:spcPct val="99600"/>
              </a:lnSpc>
              <a:spcBef>
                <a:spcPts val="10"/>
              </a:spcBef>
            </a:pPr>
            <a:r>
              <a:rPr sz="1400" dirty="0">
                <a:latin typeface="Comic Sans MS"/>
                <a:cs typeface="Comic Sans MS"/>
              </a:rPr>
              <a:t>S’engager </a:t>
            </a:r>
            <a:r>
              <a:rPr sz="1400" spc="-5" dirty="0">
                <a:latin typeface="Comic Sans MS"/>
                <a:cs typeface="Comic Sans MS"/>
              </a:rPr>
              <a:t>n’est </a:t>
            </a:r>
            <a:r>
              <a:rPr sz="1400" dirty="0">
                <a:latin typeface="Comic Sans MS"/>
                <a:cs typeface="Comic Sans MS"/>
              </a:rPr>
              <a:t>pas </a:t>
            </a:r>
            <a:r>
              <a:rPr sz="1400" spc="-5" dirty="0">
                <a:latin typeface="Comic Sans MS"/>
                <a:cs typeface="Comic Sans MS"/>
              </a:rPr>
              <a:t>un </a:t>
            </a:r>
            <a:r>
              <a:rPr sz="1400" dirty="0">
                <a:latin typeface="Comic Sans MS"/>
                <a:cs typeface="Comic Sans MS"/>
              </a:rPr>
              <a:t>acte anodin. L’étymologie et la sémantique </a:t>
            </a:r>
            <a:r>
              <a:rPr sz="1400" spc="-5" dirty="0">
                <a:latin typeface="Comic Sans MS"/>
                <a:cs typeface="Comic Sans MS"/>
              </a:rPr>
              <a:t>renvoient </a:t>
            </a:r>
            <a:r>
              <a:rPr sz="1400" dirty="0">
                <a:latin typeface="Comic Sans MS"/>
                <a:cs typeface="Comic Sans MS"/>
              </a:rPr>
              <a:t>à l’idée </a:t>
            </a:r>
            <a:r>
              <a:rPr sz="1400" spc="-5" dirty="0">
                <a:latin typeface="Comic Sans MS"/>
                <a:cs typeface="Comic Sans MS"/>
              </a:rPr>
              <a:t>de </a:t>
            </a:r>
            <a:r>
              <a:rPr sz="1400" dirty="0">
                <a:latin typeface="Comic Sans MS"/>
                <a:cs typeface="Comic Sans MS"/>
              </a:rPr>
              <a:t>gages, donc au </a:t>
            </a:r>
            <a:r>
              <a:rPr sz="1400" spc="-5" dirty="0">
                <a:latin typeface="Comic Sans MS"/>
                <a:cs typeface="Comic Sans MS"/>
              </a:rPr>
              <a:t>travail. </a:t>
            </a:r>
            <a:r>
              <a:rPr sz="1400" dirty="0">
                <a:latin typeface="Comic Sans MS"/>
                <a:cs typeface="Comic Sans MS"/>
              </a:rPr>
              <a:t>L’engagement est </a:t>
            </a:r>
            <a:r>
              <a:rPr sz="1400" spc="-5" dirty="0">
                <a:latin typeface="Comic Sans MS"/>
                <a:cs typeface="Comic Sans MS"/>
              </a:rPr>
              <a:t>un </a:t>
            </a:r>
            <a:r>
              <a:rPr sz="1400" dirty="0">
                <a:latin typeface="Comic Sans MS"/>
                <a:cs typeface="Comic Sans MS"/>
              </a:rPr>
              <a:t> contrat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par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lequel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on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se</a:t>
            </a:r>
            <a:r>
              <a:rPr sz="1400" spc="1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lie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soi-même,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le</a:t>
            </a:r>
            <a:r>
              <a:rPr sz="1400" spc="-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cas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échéant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avec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autrui.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C’est </a:t>
            </a:r>
            <a:r>
              <a:rPr sz="1400" dirty="0">
                <a:latin typeface="Comic Sans MS"/>
                <a:cs typeface="Comic Sans MS"/>
              </a:rPr>
              <a:t>la</a:t>
            </a:r>
            <a:r>
              <a:rPr sz="1400" spc="-5" dirty="0">
                <a:latin typeface="Comic Sans MS"/>
                <a:cs typeface="Comic Sans MS"/>
              </a:rPr>
              <a:t> traduction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d’une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volonté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active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de </a:t>
            </a:r>
            <a:r>
              <a:rPr sz="1400" dirty="0">
                <a:latin typeface="Comic Sans MS"/>
                <a:cs typeface="Comic Sans MS"/>
              </a:rPr>
              <a:t>participer</a:t>
            </a:r>
            <a:r>
              <a:rPr sz="1400" spc="-3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et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de travailler* </a:t>
            </a:r>
            <a:r>
              <a:rPr sz="1400" spc="-40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à</a:t>
            </a:r>
            <a:r>
              <a:rPr sz="1400" spc="-5" dirty="0">
                <a:latin typeface="Comic Sans MS"/>
                <a:cs typeface="Comic Sans MS"/>
              </a:rPr>
              <a:t> une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œuvre</a:t>
            </a:r>
            <a:r>
              <a:rPr sz="1400" spc="-3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collective,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dont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la</a:t>
            </a:r>
            <a:r>
              <a:rPr sz="1400" spc="-5" dirty="0">
                <a:latin typeface="Comic Sans MS"/>
                <a:cs typeface="Comic Sans MS"/>
              </a:rPr>
              <a:t> finalité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est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de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construire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de nouvelles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solidarités</a:t>
            </a:r>
            <a:r>
              <a:rPr sz="1400" spc="-3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concrètes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susceptibles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d’améliorer</a:t>
            </a:r>
            <a:r>
              <a:rPr sz="1400" spc="-5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le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sort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commun.</a:t>
            </a:r>
            <a:endParaRPr sz="1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400" dirty="0">
                <a:latin typeface="Comic Sans MS"/>
                <a:cs typeface="Comic Sans MS"/>
              </a:rPr>
              <a:t>.</a:t>
            </a:r>
            <a:endParaRPr sz="1400">
              <a:latin typeface="Comic Sans MS"/>
              <a:cs typeface="Comic Sans MS"/>
            </a:endParaRPr>
          </a:p>
          <a:p>
            <a:pPr marL="12700" marR="404495">
              <a:lnSpc>
                <a:spcPct val="100000"/>
              </a:lnSpc>
              <a:spcBef>
                <a:spcPts val="1000"/>
              </a:spcBef>
            </a:pPr>
            <a:r>
              <a:rPr sz="1400" spc="-5" dirty="0">
                <a:latin typeface="Comic Sans MS"/>
                <a:cs typeface="Comic Sans MS"/>
              </a:rPr>
              <a:t>L’engagement, lorsqu’il </a:t>
            </a:r>
            <a:r>
              <a:rPr sz="1400" dirty="0">
                <a:latin typeface="Comic Sans MS"/>
                <a:cs typeface="Comic Sans MS"/>
              </a:rPr>
              <a:t>est au service </a:t>
            </a:r>
            <a:r>
              <a:rPr sz="1400" spc="-5" dirty="0">
                <a:latin typeface="Comic Sans MS"/>
                <a:cs typeface="Comic Sans MS"/>
              </a:rPr>
              <a:t>de </a:t>
            </a:r>
            <a:r>
              <a:rPr sz="1400" dirty="0">
                <a:latin typeface="Comic Sans MS"/>
                <a:cs typeface="Comic Sans MS"/>
              </a:rPr>
              <a:t>la collectivité, participe ainsi </a:t>
            </a:r>
            <a:r>
              <a:rPr sz="1400" spc="-5" dirty="0">
                <a:latin typeface="Comic Sans MS"/>
                <a:cs typeface="Comic Sans MS"/>
              </a:rPr>
              <a:t>de </a:t>
            </a:r>
            <a:r>
              <a:rPr sz="1400" dirty="0">
                <a:latin typeface="Comic Sans MS"/>
                <a:cs typeface="Comic Sans MS"/>
              </a:rPr>
              <a:t>la citoyenneté, en lui donnant </a:t>
            </a:r>
            <a:r>
              <a:rPr sz="1400" spc="-5" dirty="0">
                <a:latin typeface="Comic Sans MS"/>
                <a:cs typeface="Comic Sans MS"/>
              </a:rPr>
              <a:t>une </a:t>
            </a:r>
            <a:r>
              <a:rPr sz="1400" dirty="0">
                <a:latin typeface="Comic Sans MS"/>
                <a:cs typeface="Comic Sans MS"/>
              </a:rPr>
              <a:t>dimension altruiste. 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L’engagement </a:t>
            </a:r>
            <a:r>
              <a:rPr sz="1400" spc="-5" dirty="0">
                <a:latin typeface="Comic Sans MS"/>
                <a:cs typeface="Comic Sans MS"/>
              </a:rPr>
              <a:t>militaire, </a:t>
            </a:r>
            <a:r>
              <a:rPr sz="1400" dirty="0">
                <a:latin typeface="Comic Sans MS"/>
                <a:cs typeface="Comic Sans MS"/>
              </a:rPr>
              <a:t>pour </a:t>
            </a:r>
            <a:r>
              <a:rPr sz="1400" spc="-5" dirty="0">
                <a:latin typeface="Comic Sans MS"/>
                <a:cs typeface="Comic Sans MS"/>
              </a:rPr>
              <a:t>préserver </a:t>
            </a:r>
            <a:r>
              <a:rPr sz="1400" dirty="0">
                <a:latin typeface="Comic Sans MS"/>
                <a:cs typeface="Comic Sans MS"/>
              </a:rPr>
              <a:t>la République ou la Patrie en </a:t>
            </a:r>
            <a:r>
              <a:rPr sz="1400" spc="-5" dirty="0">
                <a:latin typeface="Comic Sans MS"/>
                <a:cs typeface="Comic Sans MS"/>
              </a:rPr>
              <a:t>danger, </a:t>
            </a:r>
            <a:r>
              <a:rPr sz="1400" dirty="0">
                <a:latin typeface="Comic Sans MS"/>
                <a:cs typeface="Comic Sans MS"/>
              </a:rPr>
              <a:t>en est </a:t>
            </a:r>
            <a:r>
              <a:rPr sz="1400" spc="-5" dirty="0">
                <a:latin typeface="Comic Sans MS"/>
                <a:cs typeface="Comic Sans MS"/>
              </a:rPr>
              <a:t>une des formes </a:t>
            </a:r>
            <a:r>
              <a:rPr sz="1400" dirty="0">
                <a:latin typeface="Comic Sans MS"/>
                <a:cs typeface="Comic Sans MS"/>
              </a:rPr>
              <a:t>les plus </a:t>
            </a:r>
            <a:r>
              <a:rPr sz="1400" spc="-5" dirty="0">
                <a:latin typeface="Comic Sans MS"/>
                <a:cs typeface="Comic Sans MS"/>
              </a:rPr>
              <a:t>nobles. </a:t>
            </a:r>
            <a:r>
              <a:rPr sz="1400" dirty="0">
                <a:latin typeface="Comic Sans MS"/>
                <a:cs typeface="Comic Sans MS"/>
              </a:rPr>
              <a:t>Mais </a:t>
            </a:r>
            <a:r>
              <a:rPr sz="1400" spc="-5" dirty="0">
                <a:latin typeface="Comic Sans MS"/>
                <a:cs typeface="Comic Sans MS"/>
              </a:rPr>
              <a:t>tout </a:t>
            </a:r>
            <a:r>
              <a:rPr sz="1400" dirty="0">
                <a:latin typeface="Comic Sans MS"/>
                <a:cs typeface="Comic Sans MS"/>
              </a:rPr>
              <a:t> engagement,</a:t>
            </a:r>
            <a:r>
              <a:rPr sz="1400" spc="-3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qu’il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soit</a:t>
            </a:r>
            <a:r>
              <a:rPr sz="1400" spc="-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discret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ou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public,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personnel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ou</a:t>
            </a:r>
            <a:r>
              <a:rPr sz="1400" spc="-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collectif, a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la </a:t>
            </a:r>
            <a:r>
              <a:rPr sz="1400" spc="-5" dirty="0">
                <a:latin typeface="Comic Sans MS"/>
                <a:cs typeface="Comic Sans MS"/>
              </a:rPr>
              <a:t>vertu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de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spc="-15" dirty="0">
                <a:latin typeface="Comic Sans MS"/>
                <a:cs typeface="Comic Sans MS"/>
              </a:rPr>
              <a:t>rappelé</a:t>
            </a:r>
            <a:r>
              <a:rPr sz="1400" spc="-15" dirty="0">
                <a:latin typeface="Verdana"/>
                <a:cs typeface="Verdana"/>
              </a:rPr>
              <a:t>,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qu’il</a:t>
            </a:r>
            <a:r>
              <a:rPr sz="1400" spc="-3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est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possible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à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chacun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de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prendre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sa part, </a:t>
            </a:r>
            <a:r>
              <a:rPr sz="1400" spc="-40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même</a:t>
            </a:r>
            <a:r>
              <a:rPr sz="1400" spc="-3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modeste,</a:t>
            </a:r>
            <a:r>
              <a:rPr sz="1400" spc="-3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aux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défis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partagés.</a:t>
            </a:r>
            <a:endParaRPr sz="14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  <a:spcBef>
                <a:spcPts val="1005"/>
              </a:spcBef>
            </a:pPr>
            <a:r>
              <a:rPr sz="1400" dirty="0">
                <a:latin typeface="Comic Sans MS"/>
                <a:cs typeface="Comic Sans MS"/>
              </a:rPr>
              <a:t>Trois évolutions sociétales, </a:t>
            </a:r>
            <a:r>
              <a:rPr sz="1400" spc="-5" dirty="0">
                <a:latin typeface="Comic Sans MS"/>
                <a:cs typeface="Comic Sans MS"/>
              </a:rPr>
              <a:t>traduites </a:t>
            </a:r>
            <a:r>
              <a:rPr sz="1400" dirty="0">
                <a:latin typeface="Comic Sans MS"/>
                <a:cs typeface="Comic Sans MS"/>
              </a:rPr>
              <a:t>en politiques </a:t>
            </a:r>
            <a:r>
              <a:rPr sz="1400" spc="-5" dirty="0">
                <a:latin typeface="Comic Sans MS"/>
                <a:cs typeface="Comic Sans MS"/>
              </a:rPr>
              <a:t>publiques, </a:t>
            </a:r>
            <a:r>
              <a:rPr sz="1400" dirty="0">
                <a:latin typeface="Comic Sans MS"/>
                <a:cs typeface="Comic Sans MS"/>
              </a:rPr>
              <a:t>attestent </a:t>
            </a:r>
            <a:r>
              <a:rPr sz="1400" spc="-5" dirty="0">
                <a:latin typeface="Comic Sans MS"/>
                <a:cs typeface="Comic Sans MS"/>
              </a:rPr>
              <a:t>de </a:t>
            </a:r>
            <a:r>
              <a:rPr sz="1400" dirty="0">
                <a:latin typeface="Comic Sans MS"/>
                <a:cs typeface="Comic Sans MS"/>
              </a:rPr>
              <a:t>ce </a:t>
            </a:r>
            <a:r>
              <a:rPr sz="1400" spc="-5" dirty="0">
                <a:latin typeface="Comic Sans MS"/>
                <a:cs typeface="Comic Sans MS"/>
              </a:rPr>
              <a:t>développement de </a:t>
            </a:r>
            <a:r>
              <a:rPr sz="1400" dirty="0">
                <a:latin typeface="Comic Sans MS"/>
                <a:cs typeface="Comic Sans MS"/>
              </a:rPr>
              <a:t>la dimension d’engagement </a:t>
            </a:r>
            <a:r>
              <a:rPr sz="1400" spc="-5" dirty="0">
                <a:latin typeface="Comic Sans MS"/>
                <a:cs typeface="Comic Sans MS"/>
              </a:rPr>
              <a:t>des </a:t>
            </a:r>
            <a:r>
              <a:rPr sz="1400" dirty="0">
                <a:latin typeface="Comic Sans MS"/>
                <a:cs typeface="Comic Sans MS"/>
              </a:rPr>
              <a:t> personnes </a:t>
            </a:r>
            <a:r>
              <a:rPr sz="1400" spc="-5" dirty="0">
                <a:latin typeface="Comic Sans MS"/>
                <a:cs typeface="Comic Sans MS"/>
              </a:rPr>
              <a:t>dans </a:t>
            </a:r>
            <a:r>
              <a:rPr sz="1400" dirty="0">
                <a:latin typeface="Comic Sans MS"/>
                <a:cs typeface="Comic Sans MS"/>
              </a:rPr>
              <a:t>la conception contemporaine </a:t>
            </a:r>
            <a:r>
              <a:rPr sz="1400" spc="-5" dirty="0">
                <a:latin typeface="Comic Sans MS"/>
                <a:cs typeface="Comic Sans MS"/>
              </a:rPr>
              <a:t>de </a:t>
            </a:r>
            <a:r>
              <a:rPr sz="1400" dirty="0">
                <a:latin typeface="Comic Sans MS"/>
                <a:cs typeface="Comic Sans MS"/>
              </a:rPr>
              <a:t>la citoyenneté. </a:t>
            </a:r>
            <a:r>
              <a:rPr sz="1400" spc="-5" dirty="0">
                <a:latin typeface="Comic Sans MS"/>
                <a:cs typeface="Comic Sans MS"/>
              </a:rPr>
              <a:t>La première </a:t>
            </a:r>
            <a:r>
              <a:rPr sz="1400" dirty="0">
                <a:latin typeface="Comic Sans MS"/>
                <a:cs typeface="Comic Sans MS"/>
              </a:rPr>
              <a:t>est la cristallisation </a:t>
            </a:r>
            <a:r>
              <a:rPr sz="1400" spc="-5" dirty="0">
                <a:latin typeface="Comic Sans MS"/>
                <a:cs typeface="Comic Sans MS"/>
              </a:rPr>
              <a:t>progressive, dans </a:t>
            </a:r>
            <a:r>
              <a:rPr sz="1400" dirty="0">
                <a:latin typeface="Comic Sans MS"/>
                <a:cs typeface="Comic Sans MS"/>
              </a:rPr>
              <a:t>la société </a:t>
            </a:r>
            <a:r>
              <a:rPr sz="1400" spc="-5" dirty="0">
                <a:latin typeface="Comic Sans MS"/>
                <a:cs typeface="Comic Sans MS"/>
              </a:rPr>
              <a:t>civile </a:t>
            </a:r>
            <a:r>
              <a:rPr sz="1400" dirty="0">
                <a:latin typeface="Comic Sans MS"/>
                <a:cs typeface="Comic Sans MS"/>
              </a:rPr>
              <a:t>et 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dans </a:t>
            </a:r>
            <a:r>
              <a:rPr sz="1400" dirty="0">
                <a:latin typeface="Comic Sans MS"/>
                <a:cs typeface="Comic Sans MS"/>
              </a:rPr>
              <a:t>les </a:t>
            </a:r>
            <a:r>
              <a:rPr sz="1400" spc="-5" dirty="0">
                <a:latin typeface="Comic Sans MS"/>
                <a:cs typeface="Comic Sans MS"/>
              </a:rPr>
              <a:t>institutions publiques, de </a:t>
            </a:r>
            <a:r>
              <a:rPr sz="1400" dirty="0">
                <a:latin typeface="Comic Sans MS"/>
                <a:cs typeface="Comic Sans MS"/>
              </a:rPr>
              <a:t>l’idée selon laquelle </a:t>
            </a:r>
            <a:r>
              <a:rPr sz="1400" spc="-5" dirty="0">
                <a:latin typeface="Comic Sans MS"/>
                <a:cs typeface="Comic Sans MS"/>
              </a:rPr>
              <a:t>l’engagement </a:t>
            </a:r>
            <a:r>
              <a:rPr sz="1400" dirty="0">
                <a:latin typeface="Comic Sans MS"/>
                <a:cs typeface="Comic Sans MS"/>
              </a:rPr>
              <a:t>est </a:t>
            </a:r>
            <a:r>
              <a:rPr sz="1400" spc="-5" dirty="0">
                <a:latin typeface="Comic Sans MS"/>
                <a:cs typeface="Comic Sans MS"/>
              </a:rPr>
              <a:t>un enrichissement </a:t>
            </a:r>
            <a:r>
              <a:rPr sz="1400" dirty="0">
                <a:latin typeface="Comic Sans MS"/>
                <a:cs typeface="Comic Sans MS"/>
              </a:rPr>
              <a:t>nécessaire </a:t>
            </a:r>
            <a:r>
              <a:rPr sz="1400" spc="-5" dirty="0">
                <a:latin typeface="Comic Sans MS"/>
                <a:cs typeface="Comic Sans MS"/>
              </a:rPr>
              <a:t>des </a:t>
            </a:r>
            <a:r>
              <a:rPr sz="1400" dirty="0">
                <a:latin typeface="Comic Sans MS"/>
                <a:cs typeface="Comic Sans MS"/>
              </a:rPr>
              <a:t>parcours </a:t>
            </a:r>
            <a:r>
              <a:rPr sz="1400" spc="-5" dirty="0">
                <a:latin typeface="Comic Sans MS"/>
                <a:cs typeface="Comic Sans MS"/>
              </a:rPr>
              <a:t>de formation 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individuels. </a:t>
            </a:r>
            <a:r>
              <a:rPr sz="1400" dirty="0">
                <a:latin typeface="Comic Sans MS"/>
                <a:cs typeface="Comic Sans MS"/>
              </a:rPr>
              <a:t>L’engagement est alors </a:t>
            </a:r>
            <a:r>
              <a:rPr sz="1400" spc="-5" dirty="0">
                <a:latin typeface="Comic Sans MS"/>
                <a:cs typeface="Comic Sans MS"/>
              </a:rPr>
              <a:t>réputé </a:t>
            </a:r>
            <a:r>
              <a:rPr sz="1400" dirty="0">
                <a:latin typeface="Comic Sans MS"/>
                <a:cs typeface="Comic Sans MS"/>
              </a:rPr>
              <a:t>donner </a:t>
            </a:r>
            <a:r>
              <a:rPr sz="1400" spc="-5" dirty="0">
                <a:latin typeface="Comic Sans MS"/>
                <a:cs typeface="Comic Sans MS"/>
              </a:rPr>
              <a:t>de </a:t>
            </a:r>
            <a:r>
              <a:rPr sz="1400" dirty="0">
                <a:latin typeface="Comic Sans MS"/>
                <a:cs typeface="Comic Sans MS"/>
              </a:rPr>
              <a:t>la </a:t>
            </a:r>
            <a:r>
              <a:rPr sz="1400" spc="-5" dirty="0">
                <a:latin typeface="Comic Sans MS"/>
                <a:cs typeface="Comic Sans MS"/>
              </a:rPr>
              <a:t>valeur </a:t>
            </a:r>
            <a:r>
              <a:rPr sz="1400" dirty="0">
                <a:latin typeface="Comic Sans MS"/>
                <a:cs typeface="Comic Sans MS"/>
              </a:rPr>
              <a:t>à ces parcours, en réaction à </a:t>
            </a:r>
            <a:r>
              <a:rPr sz="1400" spc="-5" dirty="0">
                <a:latin typeface="Comic Sans MS"/>
                <a:cs typeface="Comic Sans MS"/>
              </a:rPr>
              <a:t>une </a:t>
            </a:r>
            <a:r>
              <a:rPr sz="1400" dirty="0">
                <a:latin typeface="Comic Sans MS"/>
                <a:cs typeface="Comic Sans MS"/>
              </a:rPr>
              <a:t>approche </a:t>
            </a:r>
            <a:r>
              <a:rPr sz="1400" spc="-5" dirty="0">
                <a:latin typeface="Comic Sans MS"/>
                <a:cs typeface="Comic Sans MS"/>
              </a:rPr>
              <a:t>trop </a:t>
            </a:r>
            <a:r>
              <a:rPr sz="1400" dirty="0">
                <a:latin typeface="Comic Sans MS"/>
                <a:cs typeface="Comic Sans MS"/>
              </a:rPr>
              <a:t>exclusivement 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matérialiste. </a:t>
            </a:r>
            <a:r>
              <a:rPr sz="1400" spc="-5" dirty="0">
                <a:latin typeface="Comic Sans MS"/>
                <a:cs typeface="Comic Sans MS"/>
              </a:rPr>
              <a:t>Il </a:t>
            </a:r>
            <a:r>
              <a:rPr sz="1400" dirty="0">
                <a:latin typeface="Comic Sans MS"/>
                <a:cs typeface="Comic Sans MS"/>
              </a:rPr>
              <a:t>complète aussi la dimension académique </a:t>
            </a:r>
            <a:r>
              <a:rPr sz="1400" spc="-5" dirty="0">
                <a:latin typeface="Comic Sans MS"/>
                <a:cs typeface="Comic Sans MS"/>
              </a:rPr>
              <a:t>des formations </a:t>
            </a:r>
            <a:r>
              <a:rPr sz="1400" dirty="0">
                <a:latin typeface="Comic Sans MS"/>
                <a:cs typeface="Comic Sans MS"/>
              </a:rPr>
              <a:t>scolaires et universitaires et celle, </a:t>
            </a:r>
            <a:r>
              <a:rPr sz="1400" spc="-5" dirty="0">
                <a:latin typeface="Comic Sans MS"/>
                <a:cs typeface="Comic Sans MS"/>
              </a:rPr>
              <a:t>technique </a:t>
            </a:r>
            <a:r>
              <a:rPr sz="1400" dirty="0">
                <a:latin typeface="Comic Sans MS"/>
                <a:cs typeface="Comic Sans MS"/>
              </a:rPr>
              <a:t>ou spécialisée, </a:t>
            </a:r>
            <a:r>
              <a:rPr sz="1400" spc="-5" dirty="0">
                <a:latin typeface="Comic Sans MS"/>
                <a:cs typeface="Comic Sans MS"/>
              </a:rPr>
              <a:t>de </a:t>
            </a:r>
            <a:r>
              <a:rPr sz="1400" spc="-40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la </a:t>
            </a:r>
            <a:r>
              <a:rPr sz="1400" spc="-5" dirty="0">
                <a:latin typeface="Comic Sans MS"/>
                <a:cs typeface="Comic Sans MS"/>
              </a:rPr>
              <a:t>formation professionnelle, </a:t>
            </a:r>
            <a:r>
              <a:rPr sz="1400" dirty="0">
                <a:latin typeface="Comic Sans MS"/>
                <a:cs typeface="Comic Sans MS"/>
              </a:rPr>
              <a:t>par </a:t>
            </a:r>
            <a:r>
              <a:rPr sz="1400" spc="-5" dirty="0">
                <a:latin typeface="Comic Sans MS"/>
                <a:cs typeface="Comic Sans MS"/>
              </a:rPr>
              <a:t>une </a:t>
            </a:r>
            <a:r>
              <a:rPr sz="1400" dirty="0">
                <a:latin typeface="Comic Sans MS"/>
                <a:cs typeface="Comic Sans MS"/>
              </a:rPr>
              <a:t>expérience concrète, dotée d’une dimension sociale et humaine </a:t>
            </a:r>
            <a:r>
              <a:rPr sz="1400" spc="-5" dirty="0">
                <a:latin typeface="Comic Sans MS"/>
                <a:cs typeface="Comic Sans MS"/>
              </a:rPr>
              <a:t>essentielle. Il </a:t>
            </a:r>
            <a:r>
              <a:rPr sz="1400" dirty="0">
                <a:latin typeface="Comic Sans MS"/>
                <a:cs typeface="Comic Sans MS"/>
              </a:rPr>
              <a:t>s’agit d’acquérir </a:t>
            </a:r>
            <a:r>
              <a:rPr sz="1400" spc="-5" dirty="0">
                <a:latin typeface="Comic Sans MS"/>
                <a:cs typeface="Comic Sans MS"/>
              </a:rPr>
              <a:t>non </a:t>
            </a:r>
            <a:r>
              <a:rPr sz="1400" spc="-40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plus </a:t>
            </a:r>
            <a:r>
              <a:rPr sz="1400" spc="-5" dirty="0">
                <a:latin typeface="Comic Sans MS"/>
                <a:cs typeface="Comic Sans MS"/>
              </a:rPr>
              <a:t>des </a:t>
            </a:r>
            <a:r>
              <a:rPr sz="1400" dirty="0">
                <a:latin typeface="Comic Sans MS"/>
                <a:cs typeface="Comic Sans MS"/>
              </a:rPr>
              <a:t>« savoir-faire », mais </a:t>
            </a:r>
            <a:r>
              <a:rPr sz="1400" spc="-5" dirty="0">
                <a:latin typeface="Comic Sans MS"/>
                <a:cs typeface="Comic Sans MS"/>
              </a:rPr>
              <a:t>des </a:t>
            </a:r>
            <a:r>
              <a:rPr sz="1400" dirty="0">
                <a:latin typeface="Comic Sans MS"/>
                <a:cs typeface="Comic Sans MS"/>
              </a:rPr>
              <a:t>« </a:t>
            </a:r>
            <a:r>
              <a:rPr sz="1400" spc="-5" dirty="0">
                <a:latin typeface="Comic Sans MS"/>
                <a:cs typeface="Comic Sans MS"/>
              </a:rPr>
              <a:t>savoir-être </a:t>
            </a:r>
            <a:r>
              <a:rPr sz="1400" dirty="0">
                <a:latin typeface="Comic Sans MS"/>
                <a:cs typeface="Comic Sans MS"/>
              </a:rPr>
              <a:t>» qui </a:t>
            </a:r>
            <a:r>
              <a:rPr sz="1400" spc="-5" dirty="0">
                <a:latin typeface="Comic Sans MS"/>
                <a:cs typeface="Comic Sans MS"/>
              </a:rPr>
              <a:t>enrichissent </a:t>
            </a:r>
            <a:r>
              <a:rPr sz="1400" dirty="0">
                <a:latin typeface="Comic Sans MS"/>
                <a:cs typeface="Comic Sans MS"/>
              </a:rPr>
              <a:t>l’individu et développent sa capacité </a:t>
            </a:r>
            <a:r>
              <a:rPr sz="1400" spc="-5" dirty="0">
                <a:latin typeface="Comic Sans MS"/>
                <a:cs typeface="Comic Sans MS"/>
              </a:rPr>
              <a:t>d’ouverture vers </a:t>
            </a:r>
            <a:r>
              <a:rPr sz="1400" dirty="0">
                <a:latin typeface="Comic Sans MS"/>
                <a:cs typeface="Comic Sans MS"/>
              </a:rPr>
              <a:t>l’autre et 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d’adaptation </a:t>
            </a:r>
            <a:r>
              <a:rPr sz="1400" dirty="0">
                <a:latin typeface="Comic Sans MS"/>
                <a:cs typeface="Comic Sans MS"/>
              </a:rPr>
              <a:t>à </a:t>
            </a:r>
            <a:r>
              <a:rPr sz="1400" spc="-5" dirty="0">
                <a:latin typeface="Comic Sans MS"/>
                <a:cs typeface="Comic Sans MS"/>
              </a:rPr>
              <a:t>des </a:t>
            </a:r>
            <a:r>
              <a:rPr sz="1400" dirty="0">
                <a:latin typeface="Comic Sans MS"/>
                <a:cs typeface="Comic Sans MS"/>
              </a:rPr>
              <a:t>environnements qui lui sont a priori étrangers. </a:t>
            </a:r>
            <a:r>
              <a:rPr sz="1400" spc="-5" dirty="0">
                <a:latin typeface="Comic Sans MS"/>
                <a:cs typeface="Comic Sans MS"/>
              </a:rPr>
              <a:t>Ainsi </a:t>
            </a:r>
            <a:r>
              <a:rPr sz="1400" dirty="0">
                <a:latin typeface="Comic Sans MS"/>
                <a:cs typeface="Comic Sans MS"/>
              </a:rPr>
              <a:t>mis en œuvre, l’engagement vise à permettre à chacun </a:t>
            </a:r>
            <a:r>
              <a:rPr sz="1400" spc="-5" dirty="0">
                <a:latin typeface="Comic Sans MS"/>
                <a:cs typeface="Comic Sans MS"/>
              </a:rPr>
              <a:t>de 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prendre </a:t>
            </a:r>
            <a:r>
              <a:rPr sz="1400" dirty="0">
                <a:latin typeface="Comic Sans MS"/>
                <a:cs typeface="Comic Sans MS"/>
              </a:rPr>
              <a:t>conscience, </a:t>
            </a:r>
            <a:r>
              <a:rPr sz="1400" spc="-5" dirty="0">
                <a:latin typeface="Comic Sans MS"/>
                <a:cs typeface="Comic Sans MS"/>
              </a:rPr>
              <a:t>au-delà de </a:t>
            </a:r>
            <a:r>
              <a:rPr sz="1400" dirty="0">
                <a:latin typeface="Comic Sans MS"/>
                <a:cs typeface="Comic Sans MS"/>
              </a:rPr>
              <a:t>ses </a:t>
            </a:r>
            <a:r>
              <a:rPr sz="1400" spc="-5" dirty="0">
                <a:latin typeface="Comic Sans MS"/>
                <a:cs typeface="Comic Sans MS"/>
              </a:rPr>
              <a:t>intérêts </a:t>
            </a:r>
            <a:r>
              <a:rPr sz="1400" dirty="0">
                <a:latin typeface="Comic Sans MS"/>
                <a:cs typeface="Comic Sans MS"/>
              </a:rPr>
              <a:t>ou </a:t>
            </a:r>
            <a:r>
              <a:rPr sz="1400" spc="-5" dirty="0">
                <a:latin typeface="Comic Sans MS"/>
                <a:cs typeface="Comic Sans MS"/>
              </a:rPr>
              <a:t>aspirations </a:t>
            </a:r>
            <a:r>
              <a:rPr sz="1400" dirty="0">
                <a:latin typeface="Comic Sans MS"/>
                <a:cs typeface="Comic Sans MS"/>
              </a:rPr>
              <a:t>individuelles, </a:t>
            </a:r>
            <a:r>
              <a:rPr sz="1400" spc="-5" dirty="0">
                <a:latin typeface="Comic Sans MS"/>
                <a:cs typeface="Comic Sans MS"/>
              </a:rPr>
              <a:t>de </a:t>
            </a:r>
            <a:r>
              <a:rPr sz="1400" dirty="0">
                <a:latin typeface="Comic Sans MS"/>
                <a:cs typeface="Comic Sans MS"/>
              </a:rPr>
              <a:t>la possibilité d’œuvrer concrètement à </a:t>
            </a:r>
            <a:r>
              <a:rPr sz="1400" spc="-5" dirty="0">
                <a:latin typeface="Comic Sans MS"/>
                <a:cs typeface="Comic Sans MS"/>
              </a:rPr>
              <a:t>des </a:t>
            </a:r>
            <a:r>
              <a:rPr sz="1400" dirty="0">
                <a:latin typeface="Comic Sans MS"/>
                <a:cs typeface="Comic Sans MS"/>
              </a:rPr>
              <a:t>causes </a:t>
            </a:r>
            <a:r>
              <a:rPr sz="1400" spc="-5" dirty="0">
                <a:latin typeface="Comic Sans MS"/>
                <a:cs typeface="Comic Sans MS"/>
              </a:rPr>
              <a:t>d’intérêt </a:t>
            </a:r>
            <a:r>
              <a:rPr sz="1400" spc="-40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général. </a:t>
            </a:r>
            <a:r>
              <a:rPr sz="1400" spc="-5" dirty="0">
                <a:latin typeface="Comic Sans MS"/>
                <a:cs typeface="Comic Sans MS"/>
              </a:rPr>
              <a:t>Le fait que de nombreux </a:t>
            </a:r>
            <a:r>
              <a:rPr sz="1400" dirty="0">
                <a:latin typeface="Comic Sans MS"/>
                <a:cs typeface="Comic Sans MS"/>
              </a:rPr>
              <a:t>établissements </a:t>
            </a:r>
            <a:r>
              <a:rPr sz="1400" spc="-5" dirty="0">
                <a:latin typeface="Comic Sans MS"/>
                <a:cs typeface="Comic Sans MS"/>
              </a:rPr>
              <a:t>d’enseignement, </a:t>
            </a:r>
            <a:r>
              <a:rPr sz="1400" dirty="0">
                <a:latin typeface="Comic Sans MS"/>
                <a:cs typeface="Comic Sans MS"/>
              </a:rPr>
              <a:t>collèges ou lycées </a:t>
            </a:r>
            <a:r>
              <a:rPr sz="1400" spc="-5" dirty="0">
                <a:latin typeface="Comic Sans MS"/>
                <a:cs typeface="Comic Sans MS"/>
              </a:rPr>
              <a:t>notamment, très souvent </a:t>
            </a:r>
            <a:r>
              <a:rPr sz="1400" dirty="0">
                <a:latin typeface="Comic Sans MS"/>
                <a:cs typeface="Comic Sans MS"/>
              </a:rPr>
              <a:t>à la suite </a:t>
            </a:r>
            <a:r>
              <a:rPr sz="1400" spc="-5" dirty="0">
                <a:latin typeface="Comic Sans MS"/>
                <a:cs typeface="Comic Sans MS"/>
              </a:rPr>
              <a:t>d’initiatives </a:t>
            </a:r>
            <a:r>
              <a:rPr sz="1400" dirty="0">
                <a:latin typeface="Comic Sans MS"/>
                <a:cs typeface="Comic Sans MS"/>
              </a:rPr>
              <a:t> spontanées </a:t>
            </a:r>
            <a:r>
              <a:rPr sz="1400" spc="-5" dirty="0">
                <a:latin typeface="Comic Sans MS"/>
                <a:cs typeface="Comic Sans MS"/>
              </a:rPr>
              <a:t>d’enseignants </a:t>
            </a:r>
            <a:r>
              <a:rPr sz="1400" dirty="0">
                <a:latin typeface="Comic Sans MS"/>
                <a:cs typeface="Comic Sans MS"/>
              </a:rPr>
              <a:t>ou chefs d’établissement, </a:t>
            </a:r>
            <a:r>
              <a:rPr sz="1400" spc="-5" dirty="0">
                <a:latin typeface="Comic Sans MS"/>
                <a:cs typeface="Comic Sans MS"/>
              </a:rPr>
              <a:t>relaient </a:t>
            </a:r>
            <a:r>
              <a:rPr sz="1400" dirty="0">
                <a:latin typeface="Comic Sans MS"/>
                <a:cs typeface="Comic Sans MS"/>
              </a:rPr>
              <a:t>ou </a:t>
            </a:r>
            <a:r>
              <a:rPr sz="1400" spc="-5" dirty="0">
                <a:latin typeface="Comic Sans MS"/>
                <a:cs typeface="Comic Sans MS"/>
              </a:rPr>
              <a:t>organisent des </a:t>
            </a:r>
            <a:r>
              <a:rPr sz="1400" dirty="0">
                <a:latin typeface="Comic Sans MS"/>
                <a:cs typeface="Comic Sans MS"/>
              </a:rPr>
              <a:t>événements en lien avec l’action humanitaire ou sociale, 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ou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encore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avec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la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protection</a:t>
            </a:r>
            <a:r>
              <a:rPr sz="1400" spc="-3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de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l’environnement,</a:t>
            </a:r>
            <a:r>
              <a:rPr sz="1400" spc="-3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participe</a:t>
            </a:r>
            <a:r>
              <a:rPr sz="1400" spc="-3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de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cette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tendance</a:t>
            </a:r>
            <a:r>
              <a:rPr sz="1200" spc="-5" dirty="0">
                <a:latin typeface="Comic Sans MS"/>
                <a:cs typeface="Comic Sans MS"/>
              </a:rPr>
              <a:t>.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8126" y="6043980"/>
            <a:ext cx="7451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9105" algn="l"/>
              </a:tabLst>
            </a:pPr>
            <a:r>
              <a:rPr sz="1200" dirty="0">
                <a:latin typeface="Comic Sans MS"/>
                <a:cs typeface="Comic Sans MS"/>
              </a:rPr>
              <a:t>*	</a:t>
            </a:r>
            <a:r>
              <a:rPr sz="1050" dirty="0">
                <a:latin typeface="Comic Sans MS"/>
                <a:cs typeface="Comic Sans MS"/>
              </a:rPr>
              <a:t>L’engagement,</a:t>
            </a:r>
            <a:r>
              <a:rPr sz="1050" spc="-15" dirty="0">
                <a:latin typeface="Comic Sans MS"/>
                <a:cs typeface="Comic Sans MS"/>
              </a:rPr>
              <a:t> </a:t>
            </a:r>
            <a:r>
              <a:rPr sz="1050" dirty="0">
                <a:latin typeface="Comic Sans MS"/>
                <a:cs typeface="Comic Sans MS"/>
              </a:rPr>
              <a:t>qui</a:t>
            </a:r>
            <a:r>
              <a:rPr sz="1050" spc="-10" dirty="0">
                <a:latin typeface="Comic Sans MS"/>
                <a:cs typeface="Comic Sans MS"/>
              </a:rPr>
              <a:t> </a:t>
            </a:r>
            <a:r>
              <a:rPr sz="1050" dirty="0">
                <a:latin typeface="Comic Sans MS"/>
                <a:cs typeface="Comic Sans MS"/>
              </a:rPr>
              <a:t>étymologiquement</a:t>
            </a:r>
            <a:r>
              <a:rPr sz="1050" spc="-10" dirty="0">
                <a:latin typeface="Comic Sans MS"/>
                <a:cs typeface="Comic Sans MS"/>
              </a:rPr>
              <a:t> </a:t>
            </a:r>
            <a:r>
              <a:rPr sz="1050" dirty="0">
                <a:latin typeface="Comic Sans MS"/>
                <a:cs typeface="Comic Sans MS"/>
              </a:rPr>
              <a:t>renvoie</a:t>
            </a:r>
            <a:r>
              <a:rPr sz="1050" spc="-25" dirty="0">
                <a:latin typeface="Comic Sans MS"/>
                <a:cs typeface="Comic Sans MS"/>
              </a:rPr>
              <a:t> </a:t>
            </a:r>
            <a:r>
              <a:rPr sz="1050" dirty="0">
                <a:latin typeface="Comic Sans MS"/>
                <a:cs typeface="Comic Sans MS"/>
              </a:rPr>
              <a:t>à</a:t>
            </a:r>
            <a:r>
              <a:rPr sz="1050" spc="-10" dirty="0">
                <a:latin typeface="Comic Sans MS"/>
                <a:cs typeface="Comic Sans MS"/>
              </a:rPr>
              <a:t> </a:t>
            </a:r>
            <a:r>
              <a:rPr sz="1050" dirty="0">
                <a:latin typeface="Comic Sans MS"/>
                <a:cs typeface="Comic Sans MS"/>
              </a:rPr>
              <a:t>l’attribution de</a:t>
            </a:r>
            <a:r>
              <a:rPr sz="1050" spc="-15" dirty="0">
                <a:latin typeface="Comic Sans MS"/>
                <a:cs typeface="Comic Sans MS"/>
              </a:rPr>
              <a:t> </a:t>
            </a:r>
            <a:r>
              <a:rPr sz="1050" dirty="0">
                <a:latin typeface="Comic Sans MS"/>
                <a:cs typeface="Comic Sans MS"/>
              </a:rPr>
              <a:t>gages,</a:t>
            </a:r>
            <a:r>
              <a:rPr sz="1050" spc="-15" dirty="0">
                <a:latin typeface="Comic Sans MS"/>
                <a:cs typeface="Comic Sans MS"/>
              </a:rPr>
              <a:t> </a:t>
            </a:r>
            <a:r>
              <a:rPr sz="1050" dirty="0">
                <a:latin typeface="Comic Sans MS"/>
                <a:cs typeface="Comic Sans MS"/>
              </a:rPr>
              <a:t>n’est</a:t>
            </a:r>
            <a:r>
              <a:rPr sz="1050" spc="-5" dirty="0">
                <a:latin typeface="Comic Sans MS"/>
                <a:cs typeface="Comic Sans MS"/>
              </a:rPr>
              <a:t> </a:t>
            </a:r>
            <a:r>
              <a:rPr sz="1050" dirty="0">
                <a:latin typeface="Comic Sans MS"/>
                <a:cs typeface="Comic Sans MS"/>
              </a:rPr>
              <a:t>pas</a:t>
            </a:r>
            <a:r>
              <a:rPr sz="1050" spc="-10" dirty="0">
                <a:latin typeface="Comic Sans MS"/>
                <a:cs typeface="Comic Sans MS"/>
              </a:rPr>
              <a:t> </a:t>
            </a:r>
            <a:r>
              <a:rPr sz="1050" dirty="0">
                <a:latin typeface="Comic Sans MS"/>
                <a:cs typeface="Comic Sans MS"/>
              </a:rPr>
              <a:t>forcément</a:t>
            </a:r>
            <a:r>
              <a:rPr sz="1050" spc="-20" dirty="0">
                <a:latin typeface="Comic Sans MS"/>
                <a:cs typeface="Comic Sans MS"/>
              </a:rPr>
              <a:t> </a:t>
            </a:r>
            <a:r>
              <a:rPr sz="1050" dirty="0">
                <a:latin typeface="Comic Sans MS"/>
                <a:cs typeface="Comic Sans MS"/>
              </a:rPr>
              <a:t>synonyme</a:t>
            </a:r>
            <a:r>
              <a:rPr sz="1050" spc="-30" dirty="0">
                <a:latin typeface="Comic Sans MS"/>
                <a:cs typeface="Comic Sans MS"/>
              </a:rPr>
              <a:t> </a:t>
            </a:r>
            <a:r>
              <a:rPr sz="1050" dirty="0">
                <a:latin typeface="Comic Sans MS"/>
                <a:cs typeface="Comic Sans MS"/>
              </a:rPr>
              <a:t>de</a:t>
            </a:r>
            <a:r>
              <a:rPr sz="1050" spc="-15" dirty="0">
                <a:latin typeface="Comic Sans MS"/>
                <a:cs typeface="Comic Sans MS"/>
              </a:rPr>
              <a:t> </a:t>
            </a:r>
            <a:r>
              <a:rPr sz="1050" spc="-5" dirty="0">
                <a:latin typeface="Comic Sans MS"/>
                <a:cs typeface="Comic Sans MS"/>
              </a:rPr>
              <a:t>bénévolat</a:t>
            </a:r>
            <a:endParaRPr sz="105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9140" y="102107"/>
            <a:ext cx="11452860" cy="6391910"/>
          </a:xfrm>
          <a:custGeom>
            <a:avLst/>
            <a:gdLst/>
            <a:ahLst/>
            <a:cxnLst/>
            <a:rect l="l" t="t" r="r" b="b"/>
            <a:pathLst>
              <a:path w="11452860" h="6391910">
                <a:moveTo>
                  <a:pt x="0" y="6391655"/>
                </a:moveTo>
                <a:lnTo>
                  <a:pt x="11452860" y="6391655"/>
                </a:lnTo>
                <a:lnTo>
                  <a:pt x="11452860" y="0"/>
                </a:lnTo>
                <a:lnTo>
                  <a:pt x="0" y="0"/>
                </a:lnTo>
                <a:lnTo>
                  <a:pt x="0" y="6391655"/>
                </a:lnTo>
                <a:close/>
              </a:path>
            </a:pathLst>
          </a:custGeom>
          <a:ln w="15875">
            <a:solidFill>
              <a:srgbClr val="032D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504" y="226821"/>
            <a:ext cx="11660505" cy="5812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355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omic Sans MS"/>
                <a:cs typeface="Comic Sans MS"/>
              </a:rPr>
              <a:t>Il en est de même de </a:t>
            </a:r>
            <a:r>
              <a:rPr sz="1200" spc="-5" dirty="0">
                <a:latin typeface="Comic Sans MS"/>
                <a:cs typeface="Comic Sans MS"/>
              </a:rPr>
              <a:t>l’intégration, dans le </a:t>
            </a:r>
            <a:r>
              <a:rPr sz="1200" dirty="0">
                <a:latin typeface="Comic Sans MS"/>
                <a:cs typeface="Comic Sans MS"/>
              </a:rPr>
              <a:t>cursus de formation </a:t>
            </a:r>
            <a:r>
              <a:rPr sz="1200" spc="-5" dirty="0">
                <a:latin typeface="Comic Sans MS"/>
                <a:cs typeface="Comic Sans MS"/>
              </a:rPr>
              <a:t>d’un </a:t>
            </a:r>
            <a:r>
              <a:rPr sz="1200" dirty="0">
                <a:latin typeface="Comic Sans MS"/>
                <a:cs typeface="Comic Sans MS"/>
              </a:rPr>
              <a:t>nombre croissant </a:t>
            </a:r>
            <a:r>
              <a:rPr sz="1200" spc="-5" dirty="0">
                <a:latin typeface="Comic Sans MS"/>
                <a:cs typeface="Comic Sans MS"/>
              </a:rPr>
              <a:t>d’établissements d’enseignement </a:t>
            </a:r>
            <a:r>
              <a:rPr sz="1200" spc="5" dirty="0">
                <a:latin typeface="Comic Sans MS"/>
                <a:cs typeface="Comic Sans MS"/>
              </a:rPr>
              <a:t>supérieur </a:t>
            </a:r>
            <a:r>
              <a:rPr sz="1200" dirty="0">
                <a:latin typeface="Comic Sans MS"/>
                <a:cs typeface="Comic Sans MS"/>
              </a:rPr>
              <a:t>et </a:t>
            </a:r>
            <a:r>
              <a:rPr sz="1200" spc="-5" dirty="0">
                <a:latin typeface="Comic Sans MS"/>
                <a:cs typeface="Comic Sans MS"/>
              </a:rPr>
              <a:t>d’écoles d’application,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modules de « </a:t>
            </a:r>
            <a:r>
              <a:rPr sz="1200" spc="-5" dirty="0">
                <a:latin typeface="Comic Sans MS"/>
                <a:cs typeface="Comic Sans MS"/>
              </a:rPr>
              <a:t>citoyenneté </a:t>
            </a:r>
            <a:r>
              <a:rPr sz="1200" dirty="0">
                <a:latin typeface="Comic Sans MS"/>
                <a:cs typeface="Comic Sans MS"/>
              </a:rPr>
              <a:t>» qui </a:t>
            </a:r>
            <a:r>
              <a:rPr sz="1200" spc="-5" dirty="0">
                <a:latin typeface="Comic Sans MS"/>
                <a:cs typeface="Comic Sans MS"/>
              </a:rPr>
              <a:t>permettent </a:t>
            </a:r>
            <a:r>
              <a:rPr sz="1200" dirty="0">
                <a:latin typeface="Comic Sans MS"/>
                <a:cs typeface="Comic Sans MS"/>
              </a:rPr>
              <a:t>ou </a:t>
            </a:r>
            <a:r>
              <a:rPr sz="1200" spc="-5" dirty="0">
                <a:latin typeface="Comic Sans MS"/>
                <a:cs typeface="Comic Sans MS"/>
              </a:rPr>
              <a:t>imposent </a:t>
            </a:r>
            <a:r>
              <a:rPr sz="1200" dirty="0">
                <a:latin typeface="Comic Sans MS"/>
                <a:cs typeface="Comic Sans MS"/>
              </a:rPr>
              <a:t>aux </a:t>
            </a:r>
            <a:r>
              <a:rPr sz="1200" spc="-5" dirty="0">
                <a:latin typeface="Comic Sans MS"/>
                <a:cs typeface="Comic Sans MS"/>
              </a:rPr>
              <a:t>étudiants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consacrer </a:t>
            </a:r>
            <a:r>
              <a:rPr sz="1200" dirty="0">
                <a:latin typeface="Comic Sans MS"/>
                <a:cs typeface="Comic Sans MS"/>
              </a:rPr>
              <a:t>un </a:t>
            </a:r>
            <a:r>
              <a:rPr sz="1200" spc="-5" dirty="0">
                <a:latin typeface="Comic Sans MS"/>
                <a:cs typeface="Comic Sans MS"/>
              </a:rPr>
              <a:t>temps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leur </a:t>
            </a:r>
            <a:r>
              <a:rPr sz="1200" dirty="0">
                <a:latin typeface="Comic Sans MS"/>
                <a:cs typeface="Comic Sans MS"/>
              </a:rPr>
              <a:t>formation à </a:t>
            </a:r>
            <a:r>
              <a:rPr sz="1200" spc="-5" dirty="0">
                <a:latin typeface="Comic Sans MS"/>
                <a:cs typeface="Comic Sans MS"/>
              </a:rPr>
              <a:t>du bénévolat </a:t>
            </a:r>
            <a:r>
              <a:rPr sz="1200" dirty="0">
                <a:latin typeface="Comic Sans MS"/>
                <a:cs typeface="Comic Sans MS"/>
              </a:rPr>
              <a:t>au sein </a:t>
            </a:r>
            <a:r>
              <a:rPr sz="1200" spc="-5" dirty="0">
                <a:latin typeface="Comic Sans MS"/>
                <a:cs typeface="Comic Sans MS"/>
              </a:rPr>
              <a:t>d’associations </a:t>
            </a:r>
            <a:r>
              <a:rPr sz="1200" spc="5" dirty="0">
                <a:latin typeface="Comic Sans MS"/>
                <a:cs typeface="Comic Sans MS"/>
              </a:rPr>
              <a:t>ayant </a:t>
            </a:r>
            <a:r>
              <a:rPr sz="1200" dirty="0">
                <a:latin typeface="Comic Sans MS"/>
                <a:cs typeface="Comic Sans MS"/>
              </a:rPr>
              <a:t>des </a:t>
            </a:r>
            <a:r>
              <a:rPr sz="1200" spc="-34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activités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d’intérêt</a:t>
            </a:r>
            <a:r>
              <a:rPr sz="1200" dirty="0">
                <a:latin typeface="Comic Sans MS"/>
                <a:cs typeface="Comic Sans MS"/>
              </a:rPr>
              <a:t> général.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nombreuses</a:t>
            </a:r>
            <a:r>
              <a:rPr sz="1200" spc="-5" dirty="0">
                <a:latin typeface="Comic Sans MS"/>
                <a:cs typeface="Comic Sans MS"/>
              </a:rPr>
              <a:t> universités,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celle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d’Orléans</a:t>
            </a:r>
            <a:r>
              <a:rPr sz="1200" dirty="0">
                <a:latin typeface="Comic Sans MS"/>
                <a:cs typeface="Comic Sans MS"/>
              </a:rPr>
              <a:t> ou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Franche-Comté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par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exemple,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prévoient depuis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plusieurs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années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l’octroi</a:t>
            </a:r>
            <a:r>
              <a:rPr sz="1200" spc="-3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d’unités</a:t>
            </a:r>
            <a:endParaRPr sz="1200">
              <a:latin typeface="Comic Sans MS"/>
              <a:cs typeface="Comic Sans MS"/>
            </a:endParaRPr>
          </a:p>
          <a:p>
            <a:pPr marL="12700" marR="63500" algn="just">
              <a:lnSpc>
                <a:spcPct val="100000"/>
              </a:lnSpc>
            </a:pPr>
            <a:r>
              <a:rPr sz="1200" spc="-5" dirty="0">
                <a:latin typeface="Comic Sans MS"/>
                <a:cs typeface="Comic Sans MS"/>
              </a:rPr>
              <a:t>d’enseignement </a:t>
            </a:r>
            <a:r>
              <a:rPr sz="1200" dirty="0">
                <a:latin typeface="Comic Sans MS"/>
                <a:cs typeface="Comic Sans MS"/>
              </a:rPr>
              <a:t>ou </a:t>
            </a:r>
            <a:r>
              <a:rPr sz="1200" spc="-5" dirty="0">
                <a:latin typeface="Comic Sans MS"/>
                <a:cs typeface="Comic Sans MS"/>
              </a:rPr>
              <a:t>d’allègements d’emploi </a:t>
            </a:r>
            <a:r>
              <a:rPr sz="1200" dirty="0">
                <a:latin typeface="Comic Sans MS"/>
                <a:cs typeface="Comic Sans MS"/>
              </a:rPr>
              <a:t>du </a:t>
            </a:r>
            <a:r>
              <a:rPr sz="1200" spc="-5" dirty="0">
                <a:latin typeface="Comic Sans MS"/>
                <a:cs typeface="Comic Sans MS"/>
              </a:rPr>
              <a:t>temps </a:t>
            </a:r>
            <a:r>
              <a:rPr sz="1200" dirty="0">
                <a:latin typeface="Comic Sans MS"/>
                <a:cs typeface="Comic Sans MS"/>
              </a:rPr>
              <a:t>aux </a:t>
            </a:r>
            <a:r>
              <a:rPr sz="1200" spc="-5" dirty="0">
                <a:latin typeface="Comic Sans MS"/>
                <a:cs typeface="Comic Sans MS"/>
              </a:rPr>
              <a:t>étudiants </a:t>
            </a:r>
            <a:r>
              <a:rPr sz="1200" dirty="0">
                <a:latin typeface="Comic Sans MS"/>
                <a:cs typeface="Comic Sans MS"/>
              </a:rPr>
              <a:t>qui </a:t>
            </a:r>
            <a:r>
              <a:rPr sz="1200" spc="-5" dirty="0">
                <a:latin typeface="Comic Sans MS"/>
                <a:cs typeface="Comic Sans MS"/>
              </a:rPr>
              <a:t>occupent des responsabilités </a:t>
            </a:r>
            <a:r>
              <a:rPr sz="1200" dirty="0">
                <a:latin typeface="Comic Sans MS"/>
                <a:cs typeface="Comic Sans MS"/>
              </a:rPr>
              <a:t>ou </a:t>
            </a:r>
            <a:r>
              <a:rPr sz="1200" spc="-5" dirty="0">
                <a:latin typeface="Comic Sans MS"/>
                <a:cs typeface="Comic Sans MS"/>
              </a:rPr>
              <a:t>s’engagent dans </a:t>
            </a:r>
            <a:r>
              <a:rPr sz="1200" dirty="0">
                <a:latin typeface="Comic Sans MS"/>
                <a:cs typeface="Comic Sans MS"/>
              </a:rPr>
              <a:t>des associations. La loi </a:t>
            </a:r>
            <a:r>
              <a:rPr sz="1200" spc="-5" dirty="0">
                <a:latin typeface="Comic Sans MS"/>
                <a:cs typeface="Comic Sans MS"/>
              </a:rPr>
              <a:t>relative </a:t>
            </a:r>
            <a:r>
              <a:rPr sz="1200" dirty="0">
                <a:latin typeface="Comic Sans MS"/>
                <a:cs typeface="Comic Sans MS"/>
              </a:rPr>
              <a:t>à </a:t>
            </a:r>
            <a:r>
              <a:rPr sz="1200" spc="-10" dirty="0">
                <a:latin typeface="Comic Sans MS"/>
                <a:cs typeface="Comic Sans MS"/>
              </a:rPr>
              <a:t>l’égalité </a:t>
            </a:r>
            <a:r>
              <a:rPr sz="1200" dirty="0">
                <a:latin typeface="Comic Sans MS"/>
                <a:cs typeface="Comic Sans MS"/>
              </a:rPr>
              <a:t>et à 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 citoyenneté </a:t>
            </a:r>
            <a:r>
              <a:rPr sz="1200" dirty="0">
                <a:latin typeface="Comic Sans MS"/>
                <a:cs typeface="Comic Sans MS"/>
              </a:rPr>
              <a:t>du </a:t>
            </a:r>
            <a:r>
              <a:rPr sz="1200" spc="-5" dirty="0">
                <a:latin typeface="Comic Sans MS"/>
                <a:cs typeface="Comic Sans MS"/>
              </a:rPr>
              <a:t>27 janvier 2017* </a:t>
            </a:r>
            <a:r>
              <a:rPr sz="1200" dirty="0">
                <a:latin typeface="Comic Sans MS"/>
                <a:cs typeface="Comic Sans MS"/>
              </a:rPr>
              <a:t>a </a:t>
            </a:r>
            <a:r>
              <a:rPr sz="1200" spc="-5" dirty="0">
                <a:latin typeface="Comic Sans MS"/>
                <a:cs typeface="Comic Sans MS"/>
              </a:rPr>
              <a:t>généralisé </a:t>
            </a:r>
            <a:r>
              <a:rPr sz="1200" dirty="0">
                <a:latin typeface="Comic Sans MS"/>
                <a:cs typeface="Comic Sans MS"/>
              </a:rPr>
              <a:t>et </a:t>
            </a:r>
            <a:r>
              <a:rPr sz="1200" spc="-5" dirty="0">
                <a:latin typeface="Comic Sans MS"/>
                <a:cs typeface="Comic Sans MS"/>
              </a:rPr>
              <a:t>systématisé ces pratiques </a:t>
            </a:r>
            <a:r>
              <a:rPr sz="1200" dirty="0">
                <a:latin typeface="Comic Sans MS"/>
                <a:cs typeface="Comic Sans MS"/>
              </a:rPr>
              <a:t>en </a:t>
            </a:r>
            <a:r>
              <a:rPr sz="1200" spc="-5" dirty="0">
                <a:latin typeface="Comic Sans MS"/>
                <a:cs typeface="Comic Sans MS"/>
              </a:rPr>
              <a:t>permettant la validation </a:t>
            </a:r>
            <a:r>
              <a:rPr sz="1200" dirty="0">
                <a:latin typeface="Comic Sans MS"/>
                <a:cs typeface="Comic Sans MS"/>
              </a:rPr>
              <a:t>des </a:t>
            </a:r>
            <a:r>
              <a:rPr sz="1200" spc="-5" dirty="0">
                <a:latin typeface="Comic Sans MS"/>
                <a:cs typeface="Comic Sans MS"/>
              </a:rPr>
              <a:t>compétences, </a:t>
            </a:r>
            <a:r>
              <a:rPr sz="1200" dirty="0">
                <a:latin typeface="Comic Sans MS"/>
                <a:cs typeface="Comic Sans MS"/>
              </a:rPr>
              <a:t>connaissances et </a:t>
            </a:r>
            <a:r>
              <a:rPr sz="1200" spc="-5" dirty="0">
                <a:latin typeface="Comic Sans MS"/>
                <a:cs typeface="Comic Sans MS"/>
              </a:rPr>
              <a:t>aptitudes acquises par </a:t>
            </a:r>
            <a:r>
              <a:rPr sz="1200" dirty="0">
                <a:latin typeface="Comic Sans MS"/>
                <a:cs typeface="Comic Sans MS"/>
              </a:rPr>
              <a:t> un</a:t>
            </a:r>
            <a:r>
              <a:rPr sz="1200" spc="-5" dirty="0">
                <a:latin typeface="Comic Sans MS"/>
                <a:cs typeface="Comic Sans MS"/>
              </a:rPr>
              <a:t> étudiant dans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</a:t>
            </a:r>
            <a:r>
              <a:rPr sz="1200" dirty="0">
                <a:latin typeface="Comic Sans MS"/>
                <a:cs typeface="Comic Sans MS"/>
              </a:rPr>
              <a:t> cadre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d’une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activité bénévole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au </a:t>
            </a:r>
            <a:r>
              <a:rPr sz="1200" spc="-5" dirty="0">
                <a:latin typeface="Comic Sans MS"/>
                <a:cs typeface="Comic Sans MS"/>
              </a:rPr>
              <a:t>sein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d’une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association.</a:t>
            </a:r>
            <a:endParaRPr sz="1200">
              <a:latin typeface="Comic Sans MS"/>
              <a:cs typeface="Comic Sans MS"/>
            </a:endParaRPr>
          </a:p>
          <a:p>
            <a:pPr marL="12700" marR="6985" indent="45720">
              <a:lnSpc>
                <a:spcPct val="100000"/>
              </a:lnSpc>
            </a:pPr>
            <a:r>
              <a:rPr sz="1200" dirty="0">
                <a:latin typeface="Comic Sans MS"/>
                <a:cs typeface="Comic Sans MS"/>
              </a:rPr>
              <a:t>Tout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aussi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révélatrice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cette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perception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l’engagement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comme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essentiel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formation</a:t>
            </a:r>
            <a:r>
              <a:rPr sz="1200" spc="-3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d’une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conscience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individuelle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l’intérêt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général est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création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du 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service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civique.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Celui-ci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trouve son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origine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dans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fondation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l’association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Unis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Cité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en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1995,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par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 </a:t>
            </a:r>
            <a:r>
              <a:rPr sz="1200" spc="-5" dirty="0">
                <a:latin typeface="Comic Sans MS"/>
                <a:cs typeface="Comic Sans MS"/>
              </a:rPr>
              <a:t>étudiantes.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Soutenue</a:t>
            </a:r>
            <a:r>
              <a:rPr sz="1200" spc="6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par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collectivités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 des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entreprises 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puis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par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l’État,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Unis-Cité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ouvert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possibilité</a:t>
            </a:r>
            <a:r>
              <a:rPr sz="1200" dirty="0">
                <a:latin typeface="Comic Sans MS"/>
                <a:cs typeface="Comic Sans MS"/>
              </a:rPr>
              <a:t> à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plusieurs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milliers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jeunes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d’agir,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dans </a:t>
            </a:r>
            <a:r>
              <a:rPr sz="1200" dirty="0">
                <a:latin typeface="Comic Sans MS"/>
                <a:cs typeface="Comic Sans MS"/>
              </a:rPr>
              <a:t>un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cadre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associatif</a:t>
            </a:r>
            <a:r>
              <a:rPr sz="1200" dirty="0">
                <a:latin typeface="Comic Sans MS"/>
                <a:cs typeface="Comic Sans MS"/>
              </a:rPr>
              <a:t> ou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dans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celui</a:t>
            </a:r>
            <a:r>
              <a:rPr sz="1200" spc="5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d’institutions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publiques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ou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privées,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en</a:t>
            </a:r>
            <a:endParaRPr sz="1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omic Sans MS"/>
                <a:cs typeface="Comic Sans MS"/>
              </a:rPr>
              <a:t>faveur</a:t>
            </a:r>
            <a:r>
              <a:rPr sz="1200" dirty="0">
                <a:latin typeface="Comic Sans MS"/>
                <a:cs typeface="Comic Sans MS"/>
              </a:rPr>
              <a:t> de </a:t>
            </a:r>
            <a:r>
              <a:rPr sz="1200" spc="-5" dirty="0">
                <a:latin typeface="Comic Sans MS"/>
                <a:cs typeface="Comic Sans MS"/>
              </a:rPr>
              <a:t>populations </a:t>
            </a:r>
            <a:r>
              <a:rPr sz="1200" dirty="0">
                <a:latin typeface="Comic Sans MS"/>
                <a:cs typeface="Comic Sans MS"/>
              </a:rPr>
              <a:t>défavorisées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ou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missions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 service</a:t>
            </a:r>
            <a:r>
              <a:rPr sz="1200" spc="-5" dirty="0">
                <a:latin typeface="Comic Sans MS"/>
                <a:cs typeface="Comic Sans MS"/>
              </a:rPr>
              <a:t> public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faire ainsi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l’expérience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mixité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sociale.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L’objectif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était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de</a:t>
            </a:r>
            <a:r>
              <a:rPr sz="1200" dirty="0">
                <a:latin typeface="Comic Sans MS"/>
                <a:cs typeface="Comic Sans MS"/>
              </a:rPr>
              <a:t> permettre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ces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jeunes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endParaRPr sz="1200">
              <a:latin typeface="Comic Sans MS"/>
              <a:cs typeface="Comic Sans MS"/>
            </a:endParaRPr>
          </a:p>
          <a:p>
            <a:pPr marL="12700" marR="53340">
              <a:lnSpc>
                <a:spcPct val="100000"/>
              </a:lnSpc>
            </a:pPr>
            <a:r>
              <a:rPr sz="1200" dirty="0">
                <a:latin typeface="Comic Sans MS"/>
                <a:cs typeface="Comic Sans MS"/>
              </a:rPr>
              <a:t>« </a:t>
            </a:r>
            <a:r>
              <a:rPr sz="1200" spc="-5" dirty="0">
                <a:latin typeface="Comic Sans MS"/>
                <a:cs typeface="Comic Sans MS"/>
              </a:rPr>
              <a:t>consacrer </a:t>
            </a:r>
            <a:r>
              <a:rPr sz="1200" dirty="0">
                <a:latin typeface="Comic Sans MS"/>
                <a:cs typeface="Comic Sans MS"/>
              </a:rPr>
              <a:t>une </a:t>
            </a:r>
            <a:r>
              <a:rPr sz="1200" spc="-5" dirty="0">
                <a:latin typeface="Comic Sans MS"/>
                <a:cs typeface="Comic Sans MS"/>
              </a:rPr>
              <a:t>étape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leur vie </a:t>
            </a:r>
            <a:r>
              <a:rPr sz="1200" dirty="0">
                <a:latin typeface="Comic Sans MS"/>
                <a:cs typeface="Comic Sans MS"/>
              </a:rPr>
              <a:t>à </a:t>
            </a:r>
            <a:r>
              <a:rPr sz="1200" spc="-5" dirty="0">
                <a:latin typeface="Comic Sans MS"/>
                <a:cs typeface="Comic Sans MS"/>
              </a:rPr>
              <a:t>la collectivité </a:t>
            </a:r>
            <a:r>
              <a:rPr sz="1200" dirty="0">
                <a:latin typeface="Comic Sans MS"/>
                <a:cs typeface="Comic Sans MS"/>
              </a:rPr>
              <a:t>», de </a:t>
            </a:r>
            <a:r>
              <a:rPr sz="1200" spc="-5" dirty="0">
                <a:latin typeface="Comic Sans MS"/>
                <a:cs typeface="Comic Sans MS"/>
              </a:rPr>
              <a:t>faire l’expérience concrète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la participation </a:t>
            </a:r>
            <a:r>
              <a:rPr sz="1200" dirty="0">
                <a:latin typeface="Comic Sans MS"/>
                <a:cs typeface="Comic Sans MS"/>
              </a:rPr>
              <a:t>à </a:t>
            </a:r>
            <a:r>
              <a:rPr sz="1200" spc="-5" dirty="0">
                <a:latin typeface="Comic Sans MS"/>
                <a:cs typeface="Comic Sans MS"/>
              </a:rPr>
              <a:t>la vie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la cité </a:t>
            </a:r>
            <a:r>
              <a:rPr sz="1200" dirty="0">
                <a:latin typeface="Comic Sans MS"/>
                <a:cs typeface="Comic Sans MS"/>
              </a:rPr>
              <a:t>et </a:t>
            </a:r>
            <a:r>
              <a:rPr sz="1200" spc="-5" dirty="0">
                <a:latin typeface="Comic Sans MS"/>
                <a:cs typeface="Comic Sans MS"/>
              </a:rPr>
              <a:t>donc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la citoyenneté. </a:t>
            </a:r>
            <a:r>
              <a:rPr sz="1200" dirty="0">
                <a:latin typeface="Comic Sans MS"/>
                <a:cs typeface="Comic Sans MS"/>
              </a:rPr>
              <a:t>La </a:t>
            </a:r>
            <a:r>
              <a:rPr sz="1200" spc="-5" dirty="0">
                <a:latin typeface="Comic Sans MS"/>
                <a:cs typeface="Comic Sans MS"/>
              </a:rPr>
              <a:t>mobilisation 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d’Unis-Cité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pour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création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d’un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service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civique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national </a:t>
            </a:r>
            <a:r>
              <a:rPr sz="1200" dirty="0">
                <a:latin typeface="Comic Sans MS"/>
                <a:cs typeface="Comic Sans MS"/>
              </a:rPr>
              <a:t>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trouvé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son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aboutissement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dans la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loi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du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10</a:t>
            </a:r>
            <a:r>
              <a:rPr sz="1200" dirty="0">
                <a:latin typeface="Comic Sans MS"/>
                <a:cs typeface="Comic Sans MS"/>
              </a:rPr>
              <a:t> mars</a:t>
            </a:r>
            <a:r>
              <a:rPr sz="1200" spc="-5" dirty="0">
                <a:latin typeface="Comic Sans MS"/>
                <a:cs typeface="Comic Sans MS"/>
              </a:rPr>
              <a:t> 2010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créant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5" dirty="0">
                <a:latin typeface="Comic Sans MS"/>
                <a:cs typeface="Comic Sans MS"/>
              </a:rPr>
              <a:t>service</a:t>
            </a:r>
            <a:r>
              <a:rPr sz="1200" spc="-5" dirty="0">
                <a:latin typeface="Comic Sans MS"/>
                <a:cs typeface="Comic Sans MS"/>
              </a:rPr>
              <a:t> civique.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Ouvert aux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jeunes</a:t>
            </a:r>
            <a:r>
              <a:rPr sz="1200" spc="3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-5" dirty="0">
                <a:latin typeface="Comic Sans MS"/>
                <a:cs typeface="Comic Sans MS"/>
              </a:rPr>
              <a:t> 16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 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24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ans,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celui-ci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leur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offre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possibilité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d’exercer </a:t>
            </a:r>
            <a:r>
              <a:rPr sz="1200" dirty="0">
                <a:latin typeface="Comic Sans MS"/>
                <a:cs typeface="Comic Sans MS"/>
              </a:rPr>
              <a:t>soit</a:t>
            </a:r>
            <a:r>
              <a:rPr sz="1200" spc="-5" dirty="0">
                <a:latin typeface="Comic Sans MS"/>
                <a:cs typeface="Comic Sans MS"/>
              </a:rPr>
              <a:t> une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période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volontariat</a:t>
            </a:r>
            <a:r>
              <a:rPr sz="1200" spc="-3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service </a:t>
            </a:r>
            <a:r>
              <a:rPr sz="1200" spc="-5" dirty="0">
                <a:latin typeface="Comic Sans MS"/>
                <a:cs typeface="Comic Sans MS"/>
              </a:rPr>
              <a:t>civique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dans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une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association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10" dirty="0">
                <a:latin typeface="Comic Sans MS"/>
                <a:cs typeface="Comic Sans MS"/>
              </a:rPr>
              <a:t>agréée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par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l’Agence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du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service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civique,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soit </a:t>
            </a:r>
            <a:r>
              <a:rPr sz="1200" dirty="0">
                <a:latin typeface="Comic Sans MS"/>
                <a:cs typeface="Comic Sans MS"/>
              </a:rPr>
              <a:t> un </a:t>
            </a:r>
            <a:r>
              <a:rPr sz="1200" spc="-5" dirty="0">
                <a:latin typeface="Comic Sans MS"/>
                <a:cs typeface="Comic Sans MS"/>
              </a:rPr>
              <a:t>volontariat </a:t>
            </a:r>
            <a:r>
              <a:rPr sz="1200" dirty="0">
                <a:latin typeface="Comic Sans MS"/>
                <a:cs typeface="Comic Sans MS"/>
              </a:rPr>
              <a:t>en </a:t>
            </a:r>
            <a:r>
              <a:rPr sz="1200" spc="-5" dirty="0">
                <a:latin typeface="Comic Sans MS"/>
                <a:cs typeface="Comic Sans MS"/>
              </a:rPr>
              <a:t>administration </a:t>
            </a:r>
            <a:r>
              <a:rPr sz="1200" dirty="0">
                <a:latin typeface="Comic Sans MS"/>
                <a:cs typeface="Comic Sans MS"/>
              </a:rPr>
              <a:t>ou un </a:t>
            </a:r>
            <a:r>
              <a:rPr sz="1200" spc="-5" dirty="0">
                <a:latin typeface="Comic Sans MS"/>
                <a:cs typeface="Comic Sans MS"/>
              </a:rPr>
              <a:t>volontariat international. </a:t>
            </a:r>
            <a:r>
              <a:rPr sz="1200" dirty="0">
                <a:latin typeface="Comic Sans MS"/>
                <a:cs typeface="Comic Sans MS"/>
              </a:rPr>
              <a:t>Le </a:t>
            </a:r>
            <a:r>
              <a:rPr sz="1200" spc="-5" dirty="0">
                <a:latin typeface="Comic Sans MS"/>
                <a:cs typeface="Comic Sans MS"/>
              </a:rPr>
              <a:t>dispositif connaît </a:t>
            </a:r>
            <a:r>
              <a:rPr sz="1200" dirty="0">
                <a:latin typeface="Comic Sans MS"/>
                <a:cs typeface="Comic Sans MS"/>
              </a:rPr>
              <a:t>un réel </a:t>
            </a:r>
            <a:r>
              <a:rPr sz="1200" spc="-5" dirty="0">
                <a:latin typeface="Comic Sans MS"/>
                <a:cs typeface="Comic Sans MS"/>
              </a:rPr>
              <a:t>succès </a:t>
            </a:r>
            <a:r>
              <a:rPr sz="1200" dirty="0">
                <a:latin typeface="Comic Sans MS"/>
                <a:cs typeface="Comic Sans MS"/>
              </a:rPr>
              <a:t>: </a:t>
            </a:r>
            <a:r>
              <a:rPr sz="1200" spc="-5" dirty="0">
                <a:latin typeface="Comic Sans MS"/>
                <a:cs typeface="Comic Sans MS"/>
              </a:rPr>
              <a:t>le </a:t>
            </a:r>
            <a:r>
              <a:rPr sz="1200" dirty="0">
                <a:latin typeface="Comic Sans MS"/>
                <a:cs typeface="Comic Sans MS"/>
              </a:rPr>
              <a:t>nombre </a:t>
            </a:r>
            <a:r>
              <a:rPr sz="1200" spc="-5" dirty="0">
                <a:latin typeface="Comic Sans MS"/>
                <a:cs typeface="Comic Sans MS"/>
              </a:rPr>
              <a:t>annuel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jeunes volontaires </a:t>
            </a:r>
            <a:r>
              <a:rPr sz="1200" dirty="0">
                <a:latin typeface="Comic Sans MS"/>
                <a:cs typeface="Comic Sans MS"/>
              </a:rPr>
              <a:t>est </a:t>
            </a:r>
            <a:r>
              <a:rPr sz="1200" spc="-5" dirty="0">
                <a:latin typeface="Comic Sans MS"/>
                <a:cs typeface="Comic Sans MS"/>
              </a:rPr>
              <a:t>passé </a:t>
            </a:r>
            <a:r>
              <a:rPr sz="1200" dirty="0">
                <a:latin typeface="Comic Sans MS"/>
                <a:cs typeface="Comic Sans MS"/>
              </a:rPr>
              <a:t>de 6 </a:t>
            </a:r>
            <a:r>
              <a:rPr sz="1200" spc="-5" dirty="0">
                <a:latin typeface="Comic Sans MS"/>
                <a:cs typeface="Comic Sans MS"/>
              </a:rPr>
              <a:t>000 </a:t>
            </a:r>
            <a:r>
              <a:rPr sz="1200" dirty="0">
                <a:latin typeface="Comic Sans MS"/>
                <a:cs typeface="Comic Sans MS"/>
              </a:rPr>
              <a:t>en 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2010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135</a:t>
            </a:r>
            <a:r>
              <a:rPr sz="1200" spc="-1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000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en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2017.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La progression</a:t>
            </a:r>
            <a:r>
              <a:rPr sz="1200" spc="-4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est </a:t>
            </a:r>
            <a:r>
              <a:rPr sz="1200" spc="-5" dirty="0">
                <a:latin typeface="Comic Sans MS"/>
                <a:cs typeface="Comic Sans MS"/>
              </a:rPr>
              <a:t>telle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offres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volontariat</a:t>
            </a:r>
            <a:r>
              <a:rPr sz="1200" spc="-3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ne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suffisent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satisfaire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totalité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demandes.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10" dirty="0">
                <a:latin typeface="Comic Sans MS"/>
                <a:cs typeface="Comic Sans MS"/>
              </a:rPr>
              <a:t>Dans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perspective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endParaRPr sz="1200">
              <a:latin typeface="Comic Sans MS"/>
              <a:cs typeface="Comic Sans MS"/>
            </a:endParaRPr>
          </a:p>
          <a:p>
            <a:pPr marL="12700" marR="55244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omic Sans MS"/>
                <a:cs typeface="Comic Sans MS"/>
              </a:rPr>
              <a:t>«</a:t>
            </a:r>
            <a:r>
              <a:rPr sz="1200" spc="-114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généralisation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d’une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culture</a:t>
            </a:r>
            <a:r>
              <a:rPr sz="1200" dirty="0">
                <a:latin typeface="Comic Sans MS"/>
                <a:cs typeface="Comic Sans MS"/>
              </a:rPr>
              <a:t> 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l’engagement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citoyen</a:t>
            </a:r>
            <a:r>
              <a:rPr sz="1200" spc="-10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»,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loi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relative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10" dirty="0">
                <a:latin typeface="Comic Sans MS"/>
                <a:cs typeface="Comic Sans MS"/>
              </a:rPr>
              <a:t>l’égalité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citoyenneté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2017</a:t>
            </a:r>
            <a:r>
              <a:rPr sz="1200" spc="3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ouvert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possibilité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d’exercer</a:t>
            </a:r>
            <a:r>
              <a:rPr sz="1200" dirty="0">
                <a:latin typeface="Comic Sans MS"/>
                <a:cs typeface="Comic Sans MS"/>
              </a:rPr>
              <a:t> un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service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civique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dans </a:t>
            </a:r>
            <a:r>
              <a:rPr sz="1200" dirty="0">
                <a:latin typeface="Comic Sans MS"/>
                <a:cs typeface="Comic Sans MS"/>
              </a:rPr>
              <a:t> 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nouvelles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structures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élargi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possibilités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 mise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disposition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volontaires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auprès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personnes </a:t>
            </a:r>
            <a:r>
              <a:rPr sz="1200" spc="-5" dirty="0">
                <a:latin typeface="Comic Sans MS"/>
                <a:cs typeface="Comic Sans MS"/>
              </a:rPr>
              <a:t>publiques,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en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permettant</a:t>
            </a:r>
            <a:r>
              <a:rPr sz="1200" spc="-5" dirty="0">
                <a:latin typeface="Comic Sans MS"/>
                <a:cs typeface="Comic Sans MS"/>
              </a:rPr>
              <a:t> également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d’effectuer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 </a:t>
            </a:r>
            <a:r>
              <a:rPr sz="1200" dirty="0">
                <a:latin typeface="Comic Sans MS"/>
                <a:cs typeface="Comic Sans MS"/>
              </a:rPr>
              <a:t> service</a:t>
            </a:r>
            <a:r>
              <a:rPr sz="1200" spc="-5" dirty="0">
                <a:latin typeface="Comic Sans MS"/>
                <a:cs typeface="Comic Sans MS"/>
              </a:rPr>
              <a:t> civique</a:t>
            </a:r>
            <a:r>
              <a:rPr sz="1200" dirty="0">
                <a:latin typeface="Comic Sans MS"/>
                <a:cs typeface="Comic Sans MS"/>
              </a:rPr>
              <a:t> en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tant </a:t>
            </a:r>
            <a:r>
              <a:rPr sz="1200" dirty="0">
                <a:latin typeface="Comic Sans MS"/>
                <a:cs typeface="Comic Sans MS"/>
              </a:rPr>
              <a:t>que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sapeur-pompier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volontaire.</a:t>
            </a:r>
            <a:endParaRPr sz="1200">
              <a:latin typeface="Comic Sans MS"/>
              <a:cs typeface="Comic Sans MS"/>
            </a:endParaRPr>
          </a:p>
          <a:p>
            <a:pPr marL="12700" marR="5080" indent="45720">
              <a:lnSpc>
                <a:spcPct val="100000"/>
              </a:lnSpc>
            </a:pPr>
            <a:r>
              <a:rPr sz="1200" dirty="0">
                <a:latin typeface="Comic Sans MS"/>
                <a:cs typeface="Comic Sans MS"/>
              </a:rPr>
              <a:t>Les retours </a:t>
            </a:r>
            <a:r>
              <a:rPr sz="1200" spc="-5" dirty="0">
                <a:latin typeface="Comic Sans MS"/>
                <a:cs typeface="Comic Sans MS"/>
              </a:rPr>
              <a:t>d’expérience </a:t>
            </a:r>
            <a:r>
              <a:rPr sz="1200" dirty="0">
                <a:latin typeface="Comic Sans MS"/>
                <a:cs typeface="Comic Sans MS"/>
              </a:rPr>
              <a:t>sont </a:t>
            </a:r>
            <a:r>
              <a:rPr sz="1200" spc="-5" dirty="0">
                <a:latin typeface="Comic Sans MS"/>
                <a:cs typeface="Comic Sans MS"/>
              </a:rPr>
              <a:t>particulièrement satisfaisants </a:t>
            </a:r>
            <a:r>
              <a:rPr sz="1200" dirty="0">
                <a:latin typeface="Comic Sans MS"/>
                <a:cs typeface="Comic Sans MS"/>
              </a:rPr>
              <a:t>: </a:t>
            </a:r>
            <a:r>
              <a:rPr sz="1200" spc="-5" dirty="0">
                <a:latin typeface="Comic Sans MS"/>
                <a:cs typeface="Comic Sans MS"/>
              </a:rPr>
              <a:t>94 </a:t>
            </a:r>
            <a:r>
              <a:rPr sz="1200" dirty="0">
                <a:latin typeface="Comic Sans MS"/>
                <a:cs typeface="Comic Sans MS"/>
              </a:rPr>
              <a:t>% des </a:t>
            </a:r>
            <a:r>
              <a:rPr sz="1200" spc="-5" dirty="0">
                <a:latin typeface="Comic Sans MS"/>
                <a:cs typeface="Comic Sans MS"/>
              </a:rPr>
              <a:t>anciens volontaires estiment, </a:t>
            </a:r>
            <a:r>
              <a:rPr sz="1200" dirty="0">
                <a:latin typeface="Comic Sans MS"/>
                <a:cs typeface="Comic Sans MS"/>
              </a:rPr>
              <a:t>avec le recul, que </a:t>
            </a:r>
            <a:r>
              <a:rPr sz="1200" spc="-5" dirty="0">
                <a:latin typeface="Comic Sans MS"/>
                <a:cs typeface="Comic Sans MS"/>
              </a:rPr>
              <a:t>la réalisation d’un </a:t>
            </a:r>
            <a:r>
              <a:rPr sz="1200" dirty="0">
                <a:latin typeface="Comic Sans MS"/>
                <a:cs typeface="Comic Sans MS"/>
              </a:rPr>
              <a:t>service </a:t>
            </a:r>
            <a:r>
              <a:rPr sz="1200" spc="-5" dirty="0">
                <a:latin typeface="Comic Sans MS"/>
                <a:cs typeface="Comic Sans MS"/>
              </a:rPr>
              <a:t>civique </a:t>
            </a:r>
            <a:r>
              <a:rPr sz="1200" dirty="0">
                <a:latin typeface="Comic Sans MS"/>
                <a:cs typeface="Comic Sans MS"/>
              </a:rPr>
              <a:t>était </a:t>
            </a:r>
            <a:r>
              <a:rPr sz="1200" spc="-5" dirty="0">
                <a:latin typeface="Comic Sans MS"/>
                <a:cs typeface="Comic Sans MS"/>
              </a:rPr>
              <a:t>une 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bonne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idée.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Il est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certain,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néanmoins,</a:t>
            </a:r>
            <a:r>
              <a:rPr sz="1200" spc="3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les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motifs</a:t>
            </a:r>
            <a:r>
              <a:rPr sz="1200" dirty="0">
                <a:latin typeface="Comic Sans MS"/>
                <a:cs typeface="Comic Sans MS"/>
              </a:rPr>
              <a:t> qui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justifient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cette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appréciation positive,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comme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ceux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qui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conduisent </a:t>
            </a:r>
            <a:r>
              <a:rPr sz="1200" spc="5" dirty="0">
                <a:latin typeface="Comic Sans MS"/>
                <a:cs typeface="Comic Sans MS"/>
              </a:rPr>
              <a:t>les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jeunes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s’engager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dans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volontariat, </a:t>
            </a:r>
            <a:r>
              <a:rPr sz="1200" spc="-34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peuvent </a:t>
            </a:r>
            <a:r>
              <a:rPr sz="1200" dirty="0">
                <a:latin typeface="Comic Sans MS"/>
                <a:cs typeface="Comic Sans MS"/>
              </a:rPr>
              <a:t>être très </a:t>
            </a:r>
            <a:r>
              <a:rPr sz="1200" spc="-5" dirty="0">
                <a:latin typeface="Comic Sans MS"/>
                <a:cs typeface="Comic Sans MS"/>
              </a:rPr>
              <a:t>variés </a:t>
            </a:r>
            <a:r>
              <a:rPr sz="1200" dirty="0">
                <a:latin typeface="Comic Sans MS"/>
                <a:cs typeface="Comic Sans MS"/>
              </a:rPr>
              <a:t>: désir réel d’œuvrer en </a:t>
            </a:r>
            <a:r>
              <a:rPr sz="1200" spc="-5" dirty="0">
                <a:latin typeface="Comic Sans MS"/>
                <a:cs typeface="Comic Sans MS"/>
              </a:rPr>
              <a:t>faveur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la collectivité, </a:t>
            </a:r>
            <a:r>
              <a:rPr sz="1200" dirty="0">
                <a:latin typeface="Comic Sans MS"/>
                <a:cs typeface="Comic Sans MS"/>
              </a:rPr>
              <a:t>première découverte du </a:t>
            </a:r>
            <a:r>
              <a:rPr sz="1200" spc="-5" dirty="0">
                <a:latin typeface="Comic Sans MS"/>
                <a:cs typeface="Comic Sans MS"/>
              </a:rPr>
              <a:t>monde professionnel, </a:t>
            </a:r>
            <a:r>
              <a:rPr sz="1200" dirty="0">
                <a:latin typeface="Comic Sans MS"/>
                <a:cs typeface="Comic Sans MS"/>
              </a:rPr>
              <a:t>souhait de </a:t>
            </a:r>
            <a:r>
              <a:rPr sz="1200" spc="-5" dirty="0">
                <a:latin typeface="Comic Sans MS"/>
                <a:cs typeface="Comic Sans MS"/>
              </a:rPr>
              <a:t>compléter </a:t>
            </a:r>
            <a:r>
              <a:rPr sz="1200" dirty="0">
                <a:latin typeface="Comic Sans MS"/>
                <a:cs typeface="Comic Sans MS"/>
              </a:rPr>
              <a:t>sa </a:t>
            </a:r>
            <a:r>
              <a:rPr sz="1200" spc="5" dirty="0">
                <a:latin typeface="Comic Sans MS"/>
                <a:cs typeface="Comic Sans MS"/>
              </a:rPr>
              <a:t>formation </a:t>
            </a:r>
            <a:r>
              <a:rPr sz="1200" dirty="0">
                <a:latin typeface="Comic Sans MS"/>
                <a:cs typeface="Comic Sans MS"/>
              </a:rPr>
              <a:t>scolaire 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par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une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expérience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concrète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ultérieurement valorisable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auprès </a:t>
            </a:r>
            <a:r>
              <a:rPr sz="1200" spc="-5" dirty="0">
                <a:latin typeface="Comic Sans MS"/>
                <a:cs typeface="Comic Sans MS"/>
              </a:rPr>
              <a:t>d’un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employeur, </a:t>
            </a:r>
            <a:r>
              <a:rPr sz="1200" spc="-5" dirty="0">
                <a:latin typeface="Comic Sans MS"/>
                <a:cs typeface="Comic Sans MS"/>
              </a:rPr>
              <a:t>palliatif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l’absence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d’activité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professionnelle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salariée,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ou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même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simple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recherche 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d’autonomie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personnelle. Il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n’en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reste</a:t>
            </a:r>
            <a:r>
              <a:rPr sz="1200" spc="-5" dirty="0">
                <a:latin typeface="Comic Sans MS"/>
                <a:cs typeface="Comic Sans MS"/>
              </a:rPr>
              <a:t> pas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moins </a:t>
            </a:r>
            <a:r>
              <a:rPr sz="1200" dirty="0">
                <a:latin typeface="Comic Sans MS"/>
                <a:cs typeface="Comic Sans MS"/>
              </a:rPr>
              <a:t>qu’en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raison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modalités 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fonctionnement </a:t>
            </a:r>
            <a:r>
              <a:rPr sz="1200" dirty="0">
                <a:latin typeface="Comic Sans MS"/>
                <a:cs typeface="Comic Sans MS"/>
              </a:rPr>
              <a:t>et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grâce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au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pilotage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l’Agence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du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service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civique,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dispositif</a:t>
            </a:r>
            <a:endParaRPr sz="1200">
              <a:latin typeface="Comic Sans MS"/>
              <a:cs typeface="Comic Sans MS"/>
            </a:endParaRPr>
          </a:p>
          <a:p>
            <a:pPr marL="12700" marR="266700">
              <a:lnSpc>
                <a:spcPct val="100000"/>
              </a:lnSpc>
            </a:pPr>
            <a:r>
              <a:rPr sz="1200" dirty="0">
                <a:latin typeface="Comic Sans MS"/>
                <a:cs typeface="Comic Sans MS"/>
              </a:rPr>
              <a:t>permet</a:t>
            </a:r>
            <a:r>
              <a:rPr sz="1200" spc="-5" dirty="0">
                <a:latin typeface="Comic Sans MS"/>
                <a:cs typeface="Comic Sans MS"/>
              </a:rPr>
              <a:t> effectivement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aux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jeunes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qui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en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sont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bénéficiaires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faire l’expérience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-5" dirty="0">
                <a:latin typeface="Comic Sans MS"/>
                <a:cs typeface="Comic Sans MS"/>
              </a:rPr>
              <a:t> la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mixité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sociale,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-5" dirty="0">
                <a:latin typeface="Comic Sans MS"/>
                <a:cs typeface="Comic Sans MS"/>
              </a:rPr>
              <a:t> l’altérité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et,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in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5" dirty="0">
                <a:latin typeface="Comic Sans MS"/>
                <a:cs typeface="Comic Sans MS"/>
              </a:rPr>
              <a:t>fine,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d’œuvrer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pendant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temps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leur </a:t>
            </a:r>
            <a:r>
              <a:rPr sz="1200" dirty="0">
                <a:latin typeface="Comic Sans MS"/>
                <a:cs typeface="Comic Sans MS"/>
              </a:rPr>
              <a:t> service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l’amélioration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concrète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vie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collectivité.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service </a:t>
            </a:r>
            <a:r>
              <a:rPr sz="1200" spc="-5" dirty="0">
                <a:latin typeface="Comic Sans MS"/>
                <a:cs typeface="Comic Sans MS"/>
              </a:rPr>
              <a:t>civique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contribue </a:t>
            </a:r>
            <a:r>
              <a:rPr sz="1200" dirty="0">
                <a:latin typeface="Comic Sans MS"/>
                <a:cs typeface="Comic Sans MS"/>
              </a:rPr>
              <a:t>aussi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prise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conscience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25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l’existence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d’une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communauté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nationale,</a:t>
            </a:r>
            <a:endParaRPr sz="1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omic Sans MS"/>
                <a:cs typeface="Comic Sans MS"/>
              </a:rPr>
              <a:t>ainsi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objectifs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prévoient</a:t>
            </a:r>
            <a:r>
              <a:rPr sz="1200" spc="-3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*.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Les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jeunes</a:t>
            </a:r>
            <a:r>
              <a:rPr sz="1200" spc="3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ayant</a:t>
            </a:r>
            <a:r>
              <a:rPr sz="1200" dirty="0">
                <a:latin typeface="Comic Sans MS"/>
                <a:cs typeface="Comic Sans MS"/>
              </a:rPr>
              <a:t> réalisé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</a:t>
            </a:r>
            <a:r>
              <a:rPr sz="1200" dirty="0">
                <a:latin typeface="Comic Sans MS"/>
                <a:cs typeface="Comic Sans MS"/>
              </a:rPr>
              <a:t> service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civique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sont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ainsi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beaucoup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plus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largement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</a:t>
            </a:r>
            <a:r>
              <a:rPr sz="1200" spc="5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reste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population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française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du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même</a:t>
            </a:r>
            <a:endParaRPr sz="1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omic Sans MS"/>
                <a:cs typeface="Comic Sans MS"/>
              </a:rPr>
              <a:t>âge,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désireux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d’œuvrer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des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fins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collectives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-5" dirty="0">
                <a:latin typeface="Comic Sans MS"/>
                <a:cs typeface="Comic Sans MS"/>
              </a:rPr>
              <a:t> s’engager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pour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«</a:t>
            </a:r>
            <a:r>
              <a:rPr sz="1200" spc="-8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changer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choses</a:t>
            </a:r>
            <a:r>
              <a:rPr sz="1200" spc="-1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».</a:t>
            </a:r>
            <a:endParaRPr sz="1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Comic Sans MS"/>
              <a:cs typeface="Comic Sans MS"/>
            </a:endParaRPr>
          </a:p>
          <a:p>
            <a:pPr marL="187960" indent="-175260">
              <a:lnSpc>
                <a:spcPct val="100000"/>
              </a:lnSpc>
              <a:buFont typeface="Comic Sans MS"/>
              <a:buChar char="*"/>
              <a:tabLst>
                <a:tab pos="187960" algn="l"/>
              </a:tabLst>
            </a:pPr>
            <a:r>
              <a:rPr sz="1050" spc="-40" dirty="0">
                <a:latin typeface="Verdana"/>
                <a:cs typeface="Verdana"/>
              </a:rPr>
              <a:t>Loi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spc="-85" dirty="0">
                <a:latin typeface="Verdana"/>
                <a:cs typeface="Verdana"/>
              </a:rPr>
              <a:t>n°</a:t>
            </a:r>
            <a:r>
              <a:rPr sz="1050" spc="-160" dirty="0">
                <a:latin typeface="Verdana"/>
                <a:cs typeface="Verdana"/>
              </a:rPr>
              <a:t> </a:t>
            </a:r>
            <a:r>
              <a:rPr sz="1050" spc="-90" dirty="0">
                <a:latin typeface="Verdana"/>
                <a:cs typeface="Verdana"/>
              </a:rPr>
              <a:t>2017-86</a:t>
            </a:r>
            <a:r>
              <a:rPr sz="1050" spc="-85" dirty="0">
                <a:latin typeface="Verdana"/>
                <a:cs typeface="Verdana"/>
              </a:rPr>
              <a:t> </a:t>
            </a:r>
            <a:r>
              <a:rPr sz="1050" spc="20" dirty="0">
                <a:latin typeface="Verdana"/>
                <a:cs typeface="Verdana"/>
              </a:rPr>
              <a:t>du</a:t>
            </a:r>
            <a:r>
              <a:rPr sz="1050" spc="-80" dirty="0">
                <a:latin typeface="Verdana"/>
                <a:cs typeface="Verdana"/>
              </a:rPr>
              <a:t> </a:t>
            </a:r>
            <a:r>
              <a:rPr sz="1050" spc="-85" dirty="0">
                <a:latin typeface="Verdana"/>
                <a:cs typeface="Verdana"/>
              </a:rPr>
              <a:t>27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40" dirty="0">
                <a:latin typeface="Verdana"/>
                <a:cs typeface="Verdana"/>
              </a:rPr>
              <a:t>janvier</a:t>
            </a:r>
            <a:r>
              <a:rPr sz="1050" spc="-114" dirty="0">
                <a:latin typeface="Verdana"/>
                <a:cs typeface="Verdana"/>
              </a:rPr>
              <a:t> </a:t>
            </a:r>
            <a:r>
              <a:rPr sz="1050" spc="-85" dirty="0">
                <a:latin typeface="Verdana"/>
                <a:cs typeface="Verdana"/>
              </a:rPr>
              <a:t>2017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25" dirty="0">
                <a:latin typeface="Verdana"/>
                <a:cs typeface="Verdana"/>
              </a:rPr>
              <a:t>relative</a:t>
            </a:r>
            <a:r>
              <a:rPr sz="1050" spc="-120" dirty="0">
                <a:latin typeface="Verdana"/>
                <a:cs typeface="Verdana"/>
              </a:rPr>
              <a:t> </a:t>
            </a:r>
            <a:r>
              <a:rPr sz="1050" spc="90" dirty="0">
                <a:latin typeface="Verdana"/>
                <a:cs typeface="Verdana"/>
              </a:rPr>
              <a:t>à</a:t>
            </a:r>
            <a:r>
              <a:rPr sz="1050" spc="-95" dirty="0">
                <a:latin typeface="Verdana"/>
                <a:cs typeface="Verdana"/>
              </a:rPr>
              <a:t> </a:t>
            </a:r>
            <a:r>
              <a:rPr sz="1050" spc="5" dirty="0">
                <a:latin typeface="Verdana"/>
                <a:cs typeface="Verdana"/>
              </a:rPr>
              <a:t>l’égalité</a:t>
            </a:r>
            <a:r>
              <a:rPr sz="1050" spc="-114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et</a:t>
            </a:r>
            <a:r>
              <a:rPr sz="1050" spc="-85" dirty="0">
                <a:latin typeface="Verdana"/>
                <a:cs typeface="Verdana"/>
              </a:rPr>
              <a:t> </a:t>
            </a:r>
            <a:r>
              <a:rPr sz="1050" spc="90" dirty="0">
                <a:latin typeface="Verdana"/>
                <a:cs typeface="Verdana"/>
              </a:rPr>
              <a:t>à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10" dirty="0">
                <a:latin typeface="Verdana"/>
                <a:cs typeface="Verdana"/>
              </a:rPr>
              <a:t>la</a:t>
            </a:r>
            <a:r>
              <a:rPr sz="1050" spc="-11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citoyenneté,</a:t>
            </a:r>
            <a:r>
              <a:rPr sz="1050" spc="-95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article</a:t>
            </a:r>
            <a:r>
              <a:rPr sz="1050" spc="-120" dirty="0">
                <a:latin typeface="Verdana"/>
                <a:cs typeface="Verdana"/>
              </a:rPr>
              <a:t> </a:t>
            </a:r>
            <a:r>
              <a:rPr sz="1050" spc="-85" dirty="0">
                <a:latin typeface="Verdana"/>
                <a:cs typeface="Verdana"/>
              </a:rPr>
              <a:t>29</a:t>
            </a:r>
            <a:r>
              <a:rPr sz="1050" spc="-125" dirty="0">
                <a:latin typeface="Verdana"/>
                <a:cs typeface="Verdana"/>
              </a:rPr>
              <a:t> </a:t>
            </a:r>
            <a:r>
              <a:rPr sz="1050" spc="-185" dirty="0">
                <a:latin typeface="Verdana"/>
                <a:cs typeface="Verdana"/>
              </a:rPr>
              <a:t>;</a:t>
            </a:r>
            <a:r>
              <a:rPr sz="1050" spc="-85" dirty="0">
                <a:latin typeface="Verdana"/>
                <a:cs typeface="Verdana"/>
              </a:rPr>
              <a:t> </a:t>
            </a:r>
            <a:r>
              <a:rPr sz="1050" spc="20" dirty="0">
                <a:latin typeface="Verdana"/>
                <a:cs typeface="Verdana"/>
              </a:rPr>
              <a:t>décret</a:t>
            </a:r>
            <a:r>
              <a:rPr sz="1050" spc="-95" dirty="0">
                <a:latin typeface="Verdana"/>
                <a:cs typeface="Verdana"/>
              </a:rPr>
              <a:t> </a:t>
            </a:r>
            <a:r>
              <a:rPr sz="1050" spc="-85" dirty="0">
                <a:latin typeface="Verdana"/>
                <a:cs typeface="Verdana"/>
              </a:rPr>
              <a:t>n°</a:t>
            </a:r>
            <a:r>
              <a:rPr sz="1050" spc="-80" dirty="0">
                <a:latin typeface="Verdana"/>
                <a:cs typeface="Verdana"/>
              </a:rPr>
              <a:t> </a:t>
            </a:r>
            <a:r>
              <a:rPr sz="1050" spc="-90" dirty="0">
                <a:latin typeface="Verdana"/>
                <a:cs typeface="Verdana"/>
              </a:rPr>
              <a:t>2017-962</a:t>
            </a:r>
            <a:endParaRPr sz="1050">
              <a:latin typeface="Verdana"/>
              <a:cs typeface="Verdana"/>
            </a:endParaRPr>
          </a:p>
          <a:p>
            <a:pPr marL="12700" marR="177165">
              <a:lnSpc>
                <a:spcPct val="100000"/>
              </a:lnSpc>
              <a:buFont typeface="Comic Sans MS"/>
              <a:buChar char="*"/>
              <a:tabLst>
                <a:tab pos="187960" algn="l"/>
              </a:tabLst>
            </a:pPr>
            <a:r>
              <a:rPr sz="1050" spc="-65" dirty="0">
                <a:latin typeface="Verdana"/>
                <a:cs typeface="Verdana"/>
              </a:rPr>
              <a:t>Art.</a:t>
            </a:r>
            <a:r>
              <a:rPr sz="1050" spc="-80" dirty="0">
                <a:latin typeface="Verdana"/>
                <a:cs typeface="Verdana"/>
              </a:rPr>
              <a:t> </a:t>
            </a:r>
            <a:r>
              <a:rPr sz="1050" spc="-95" dirty="0">
                <a:latin typeface="Verdana"/>
                <a:cs typeface="Verdana"/>
              </a:rPr>
              <a:t>120-1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15" dirty="0">
                <a:latin typeface="Verdana"/>
                <a:cs typeface="Verdana"/>
              </a:rPr>
              <a:t>du</a:t>
            </a:r>
            <a:r>
              <a:rPr sz="1050" spc="-70" dirty="0">
                <a:latin typeface="Verdana"/>
                <a:cs typeface="Verdana"/>
              </a:rPr>
              <a:t> </a:t>
            </a:r>
            <a:r>
              <a:rPr sz="1050" spc="75" dirty="0">
                <a:latin typeface="Verdana"/>
                <a:cs typeface="Verdana"/>
              </a:rPr>
              <a:t>code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20" dirty="0">
                <a:latin typeface="Verdana"/>
                <a:cs typeface="Verdana"/>
              </a:rPr>
              <a:t>du</a:t>
            </a:r>
            <a:r>
              <a:rPr sz="1050" spc="-80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service</a:t>
            </a:r>
            <a:r>
              <a:rPr sz="1050" spc="-85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national</a:t>
            </a:r>
            <a:r>
              <a:rPr sz="1050" spc="-135" dirty="0">
                <a:latin typeface="Verdana"/>
                <a:cs typeface="Verdana"/>
              </a:rPr>
              <a:t> </a:t>
            </a:r>
            <a:r>
              <a:rPr sz="1050" spc="-185" dirty="0">
                <a:latin typeface="Verdana"/>
                <a:cs typeface="Verdana"/>
              </a:rPr>
              <a:t>:</a:t>
            </a:r>
            <a:r>
              <a:rPr sz="1050" spc="-114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le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service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5" dirty="0">
                <a:latin typeface="Verdana"/>
                <a:cs typeface="Verdana"/>
              </a:rPr>
              <a:t>civique</a:t>
            </a:r>
            <a:r>
              <a:rPr sz="1050" spc="-110" dirty="0">
                <a:latin typeface="Verdana"/>
                <a:cs typeface="Verdana"/>
              </a:rPr>
              <a:t> </a:t>
            </a:r>
            <a:r>
              <a:rPr sz="1050" spc="-229" dirty="0">
                <a:latin typeface="Verdana"/>
                <a:cs typeface="Verdana"/>
              </a:rPr>
              <a:t>«</a:t>
            </a:r>
            <a:r>
              <a:rPr sz="1050" spc="-145" dirty="0">
                <a:latin typeface="Verdana"/>
                <a:cs typeface="Verdana"/>
              </a:rPr>
              <a:t> </a:t>
            </a:r>
            <a:r>
              <a:rPr sz="1050" spc="-25" dirty="0">
                <a:latin typeface="Verdana"/>
                <a:cs typeface="Verdana"/>
              </a:rPr>
              <a:t>offre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spc="90" dirty="0">
                <a:latin typeface="Verdana"/>
                <a:cs typeface="Verdana"/>
              </a:rPr>
              <a:t>à</a:t>
            </a:r>
            <a:r>
              <a:rPr sz="1050" spc="-85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toute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personne</a:t>
            </a:r>
            <a:r>
              <a:rPr sz="1050" spc="-100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volontaire</a:t>
            </a:r>
            <a:r>
              <a:rPr sz="1050" spc="-114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l’opportunité</a:t>
            </a:r>
            <a:r>
              <a:rPr sz="1050" spc="-110" dirty="0">
                <a:latin typeface="Verdana"/>
                <a:cs typeface="Verdana"/>
              </a:rPr>
              <a:t> </a:t>
            </a:r>
            <a:r>
              <a:rPr sz="1050" spc="60" dirty="0">
                <a:latin typeface="Verdana"/>
                <a:cs typeface="Verdana"/>
              </a:rPr>
              <a:t>de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-80" dirty="0">
                <a:latin typeface="Verdana"/>
                <a:cs typeface="Verdana"/>
              </a:rPr>
              <a:t>servir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-50" dirty="0">
                <a:latin typeface="Verdana"/>
                <a:cs typeface="Verdana"/>
              </a:rPr>
              <a:t>les</a:t>
            </a:r>
            <a:r>
              <a:rPr sz="1050" spc="-90" dirty="0">
                <a:latin typeface="Verdana"/>
                <a:cs typeface="Verdana"/>
              </a:rPr>
              <a:t> </a:t>
            </a:r>
            <a:r>
              <a:rPr sz="1050" spc="-40" dirty="0">
                <a:latin typeface="Verdana"/>
                <a:cs typeface="Verdana"/>
              </a:rPr>
              <a:t>valeurs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spc="60" dirty="0">
                <a:latin typeface="Verdana"/>
                <a:cs typeface="Verdana"/>
              </a:rPr>
              <a:t>de</a:t>
            </a:r>
            <a:r>
              <a:rPr sz="1050" spc="-65" dirty="0">
                <a:latin typeface="Verdana"/>
                <a:cs typeface="Verdana"/>
              </a:rPr>
              <a:t> </a:t>
            </a:r>
            <a:r>
              <a:rPr sz="1050" spc="10" dirty="0">
                <a:latin typeface="Verdana"/>
                <a:cs typeface="Verdana"/>
              </a:rPr>
              <a:t>la</a:t>
            </a:r>
            <a:r>
              <a:rPr sz="1050" spc="-10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République</a:t>
            </a:r>
            <a:r>
              <a:rPr sz="1050" spc="-11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et</a:t>
            </a:r>
            <a:r>
              <a:rPr sz="1050" spc="-75" dirty="0">
                <a:latin typeface="Verdana"/>
                <a:cs typeface="Verdana"/>
              </a:rPr>
              <a:t> </a:t>
            </a:r>
            <a:r>
              <a:rPr sz="1050" spc="60" dirty="0">
                <a:latin typeface="Verdana"/>
                <a:cs typeface="Verdana"/>
              </a:rPr>
              <a:t>de</a:t>
            </a:r>
            <a:r>
              <a:rPr sz="1050" spc="-80" dirty="0">
                <a:latin typeface="Verdana"/>
                <a:cs typeface="Verdana"/>
              </a:rPr>
              <a:t> </a:t>
            </a:r>
            <a:r>
              <a:rPr sz="1050" spc="5" dirty="0">
                <a:latin typeface="Verdana"/>
                <a:cs typeface="Verdana"/>
              </a:rPr>
              <a:t>s’engager</a:t>
            </a:r>
            <a:r>
              <a:rPr sz="1050" spc="-80" dirty="0">
                <a:latin typeface="Verdana"/>
                <a:cs typeface="Verdana"/>
              </a:rPr>
              <a:t> </a:t>
            </a:r>
            <a:r>
              <a:rPr sz="1050" spc="20" dirty="0">
                <a:latin typeface="Verdana"/>
                <a:cs typeface="Verdana"/>
              </a:rPr>
              <a:t>en</a:t>
            </a:r>
            <a:r>
              <a:rPr sz="1050" spc="-85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faveur</a:t>
            </a:r>
            <a:r>
              <a:rPr sz="1050" spc="-105" dirty="0">
                <a:latin typeface="Verdana"/>
                <a:cs typeface="Verdana"/>
              </a:rPr>
              <a:t> </a:t>
            </a:r>
            <a:r>
              <a:rPr sz="1050" spc="25" dirty="0">
                <a:latin typeface="Verdana"/>
                <a:cs typeface="Verdana"/>
              </a:rPr>
              <a:t>d’un </a:t>
            </a:r>
            <a:r>
              <a:rPr sz="1050" spc="30" dirty="0">
                <a:latin typeface="Verdana"/>
                <a:cs typeface="Verdana"/>
              </a:rPr>
              <a:t> </a:t>
            </a:r>
            <a:r>
              <a:rPr sz="1050" spc="-35" dirty="0">
                <a:latin typeface="Verdana"/>
                <a:cs typeface="Verdana"/>
              </a:rPr>
              <a:t>projet</a:t>
            </a:r>
            <a:r>
              <a:rPr sz="1050" spc="-100" dirty="0">
                <a:latin typeface="Verdana"/>
                <a:cs typeface="Verdana"/>
              </a:rPr>
              <a:t> </a:t>
            </a:r>
            <a:r>
              <a:rPr sz="1050" spc="5" dirty="0">
                <a:latin typeface="Verdana"/>
                <a:cs typeface="Verdana"/>
              </a:rPr>
              <a:t>collectif</a:t>
            </a:r>
            <a:r>
              <a:rPr sz="1050" spc="-125" dirty="0">
                <a:latin typeface="Verdana"/>
                <a:cs typeface="Verdana"/>
              </a:rPr>
              <a:t> </a:t>
            </a:r>
            <a:r>
              <a:rPr sz="1050" spc="20" dirty="0">
                <a:latin typeface="Verdana"/>
                <a:cs typeface="Verdana"/>
              </a:rPr>
              <a:t>en</a:t>
            </a:r>
            <a:r>
              <a:rPr sz="1050" spc="-80" dirty="0">
                <a:latin typeface="Verdana"/>
                <a:cs typeface="Verdana"/>
              </a:rPr>
              <a:t> </a:t>
            </a:r>
            <a:r>
              <a:rPr sz="1050" spc="5" dirty="0">
                <a:latin typeface="Verdana"/>
                <a:cs typeface="Verdana"/>
              </a:rPr>
              <a:t>effectuant</a:t>
            </a:r>
            <a:r>
              <a:rPr sz="1050" spc="-114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une</a:t>
            </a:r>
            <a:r>
              <a:rPr sz="1050" spc="-100" dirty="0">
                <a:latin typeface="Verdana"/>
                <a:cs typeface="Verdana"/>
              </a:rPr>
              <a:t> </a:t>
            </a:r>
            <a:r>
              <a:rPr sz="1050" spc="-60" dirty="0">
                <a:latin typeface="Verdana"/>
                <a:cs typeface="Verdana"/>
              </a:rPr>
              <a:t>mission</a:t>
            </a:r>
            <a:r>
              <a:rPr sz="1050" spc="-114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d’intérêt</a:t>
            </a:r>
            <a:r>
              <a:rPr sz="1050" spc="-11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général</a:t>
            </a:r>
            <a:r>
              <a:rPr sz="1050" spc="-125" dirty="0">
                <a:latin typeface="Verdana"/>
                <a:cs typeface="Verdana"/>
              </a:rPr>
              <a:t> </a:t>
            </a:r>
            <a:r>
              <a:rPr sz="1050" spc="-165" dirty="0">
                <a:latin typeface="Verdana"/>
                <a:cs typeface="Verdana"/>
              </a:rPr>
              <a:t>».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59" y="64007"/>
            <a:ext cx="11940540" cy="6347460"/>
          </a:xfrm>
          <a:custGeom>
            <a:avLst/>
            <a:gdLst/>
            <a:ahLst/>
            <a:cxnLst/>
            <a:rect l="l" t="t" r="r" b="b"/>
            <a:pathLst>
              <a:path w="11940540" h="6347460">
                <a:moveTo>
                  <a:pt x="0" y="6347460"/>
                </a:moveTo>
                <a:lnTo>
                  <a:pt x="11940540" y="6347460"/>
                </a:lnTo>
                <a:lnTo>
                  <a:pt x="11940540" y="0"/>
                </a:lnTo>
                <a:lnTo>
                  <a:pt x="0" y="0"/>
                </a:lnTo>
                <a:lnTo>
                  <a:pt x="0" y="6347460"/>
                </a:lnTo>
                <a:close/>
              </a:path>
            </a:pathLst>
          </a:custGeom>
          <a:ln w="15875">
            <a:solidFill>
              <a:srgbClr val="032D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046" y="229361"/>
            <a:ext cx="11842115" cy="661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749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omic Sans MS"/>
                <a:cs typeface="Comic Sans MS"/>
              </a:rPr>
              <a:t>Les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différentes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formes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réserve</a:t>
            </a:r>
            <a:r>
              <a:rPr sz="1200" spc="-5" dirty="0">
                <a:latin typeface="Comic Sans MS"/>
                <a:cs typeface="Comic Sans MS"/>
              </a:rPr>
              <a:t> civique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offrent,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parallèlement,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un cadre</a:t>
            </a:r>
            <a:r>
              <a:rPr sz="1200" spc="-5" dirty="0">
                <a:latin typeface="Comic Sans MS"/>
                <a:cs typeface="Comic Sans MS"/>
              </a:rPr>
              <a:t> d’engagement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qui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connaît,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lui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aussi,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un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réel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succès.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S’appuyant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sur </a:t>
            </a:r>
            <a:r>
              <a:rPr sz="1200" spc="-5" dirty="0">
                <a:latin typeface="Comic Sans MS"/>
                <a:cs typeface="Comic Sans MS"/>
              </a:rPr>
              <a:t>le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rapport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remis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au 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Président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République</a:t>
            </a:r>
            <a:r>
              <a:rPr sz="1200" spc="3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par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MM.</a:t>
            </a:r>
            <a:r>
              <a:rPr sz="1200" spc="4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Claude</a:t>
            </a:r>
            <a:r>
              <a:rPr sz="1200" spc="4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Onesta</a:t>
            </a:r>
            <a:r>
              <a:rPr sz="1200" spc="3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Jean-Marc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Sauvé</a:t>
            </a:r>
            <a:r>
              <a:rPr sz="1200" spc="5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en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juillet</a:t>
            </a:r>
            <a:r>
              <a:rPr sz="1200" spc="5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2015,</a:t>
            </a:r>
            <a:r>
              <a:rPr sz="1200" spc="3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Pour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que</a:t>
            </a:r>
            <a:r>
              <a:rPr sz="1200" spc="3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vive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3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fraternité.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Propositions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pour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une</a:t>
            </a:r>
            <a:r>
              <a:rPr sz="1200" spc="4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réserve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citoyenne,</a:t>
            </a:r>
            <a:r>
              <a:rPr sz="1200" spc="3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la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loi 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n°</a:t>
            </a:r>
            <a:r>
              <a:rPr sz="1200" spc="-1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2017-86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du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27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janvier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2017</a:t>
            </a:r>
            <a:r>
              <a:rPr sz="1200" spc="3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relative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l’égalité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citoyenneté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organisé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réserve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civique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qui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«</a:t>
            </a:r>
            <a:r>
              <a:rPr sz="1200" spc="-7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offre</a:t>
            </a:r>
            <a:r>
              <a:rPr sz="1200" spc="-3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toute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personne volontaire</a:t>
            </a:r>
            <a:r>
              <a:rPr sz="1200" spc="-3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possibilité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servir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les</a:t>
            </a:r>
            <a:endParaRPr sz="1200">
              <a:latin typeface="Comic Sans MS"/>
              <a:cs typeface="Comic Sans MS"/>
            </a:endParaRPr>
          </a:p>
          <a:p>
            <a:pPr marL="12700" marR="41910">
              <a:lnSpc>
                <a:spcPct val="100000"/>
              </a:lnSpc>
            </a:pPr>
            <a:r>
              <a:rPr sz="1200" dirty="0">
                <a:latin typeface="Comic Sans MS"/>
                <a:cs typeface="Comic Sans MS"/>
              </a:rPr>
              <a:t>valeurs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République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en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participant,</a:t>
            </a:r>
            <a:r>
              <a:rPr sz="1200" dirty="0">
                <a:latin typeface="Comic Sans MS"/>
                <a:cs typeface="Comic Sans MS"/>
              </a:rPr>
              <a:t> à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titre bénévole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occasionnel,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réalisation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projets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d’intérêt</a:t>
            </a:r>
            <a:r>
              <a:rPr sz="1200" dirty="0">
                <a:latin typeface="Comic Sans MS"/>
                <a:cs typeface="Comic Sans MS"/>
              </a:rPr>
              <a:t> général</a:t>
            </a:r>
            <a:r>
              <a:rPr sz="1200" spc="-9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». La réserve </a:t>
            </a:r>
            <a:r>
              <a:rPr sz="1200" spc="-5" dirty="0">
                <a:latin typeface="Comic Sans MS"/>
                <a:cs typeface="Comic Sans MS"/>
              </a:rPr>
              <a:t>civique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regroupe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réserve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citoyenne </a:t>
            </a:r>
            <a:r>
              <a:rPr sz="1200" spc="-34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défense et 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sécurité,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régie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par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code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défense,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réserves</a:t>
            </a:r>
            <a:r>
              <a:rPr sz="1200" spc="-5" dirty="0">
                <a:latin typeface="Comic Sans MS"/>
                <a:cs typeface="Comic Sans MS"/>
              </a:rPr>
              <a:t> communales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sécurité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civile,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régies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par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code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6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sécurité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intérieure, la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réserve</a:t>
            </a:r>
            <a:endParaRPr sz="1200">
              <a:latin typeface="Comic Sans MS"/>
              <a:cs typeface="Comic Sans MS"/>
            </a:endParaRPr>
          </a:p>
          <a:p>
            <a:pPr marL="12700" marR="146685" algn="just">
              <a:lnSpc>
                <a:spcPct val="100000"/>
              </a:lnSpc>
            </a:pPr>
            <a:r>
              <a:rPr sz="1200" spc="-5" dirty="0">
                <a:latin typeface="Comic Sans MS"/>
                <a:cs typeface="Comic Sans MS"/>
              </a:rPr>
              <a:t>citoyenne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la police nationale, </a:t>
            </a:r>
            <a:r>
              <a:rPr sz="1200" dirty="0">
                <a:latin typeface="Comic Sans MS"/>
                <a:cs typeface="Comic Sans MS"/>
              </a:rPr>
              <a:t>régie </a:t>
            </a:r>
            <a:r>
              <a:rPr sz="1200" spc="-5" dirty="0">
                <a:latin typeface="Comic Sans MS"/>
                <a:cs typeface="Comic Sans MS"/>
              </a:rPr>
              <a:t>par le code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la sécurité intérieure, </a:t>
            </a:r>
            <a:r>
              <a:rPr sz="1200" dirty="0">
                <a:latin typeface="Comic Sans MS"/>
                <a:cs typeface="Comic Sans MS"/>
              </a:rPr>
              <a:t>et la réserve </a:t>
            </a:r>
            <a:r>
              <a:rPr sz="1200" spc="-5" dirty="0">
                <a:latin typeface="Comic Sans MS"/>
                <a:cs typeface="Comic Sans MS"/>
              </a:rPr>
              <a:t>citoyenne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l’éducation </a:t>
            </a:r>
            <a:r>
              <a:rPr sz="1200" dirty="0">
                <a:latin typeface="Comic Sans MS"/>
                <a:cs typeface="Comic Sans MS"/>
              </a:rPr>
              <a:t>nationale, régie </a:t>
            </a:r>
            <a:r>
              <a:rPr sz="1200" spc="-5" dirty="0">
                <a:latin typeface="Comic Sans MS"/>
                <a:cs typeface="Comic Sans MS"/>
              </a:rPr>
              <a:t>par le code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l’éducation. </a:t>
            </a:r>
            <a:r>
              <a:rPr sz="1200" dirty="0">
                <a:latin typeface="Comic Sans MS"/>
                <a:cs typeface="Comic Sans MS"/>
              </a:rPr>
              <a:t>D’autres 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cadres de réserve </a:t>
            </a:r>
            <a:r>
              <a:rPr sz="1200" spc="-5" dirty="0">
                <a:latin typeface="Comic Sans MS"/>
                <a:cs typeface="Comic Sans MS"/>
              </a:rPr>
              <a:t>permettent </a:t>
            </a:r>
            <a:r>
              <a:rPr sz="1200" dirty="0">
                <a:latin typeface="Comic Sans MS"/>
                <a:cs typeface="Comic Sans MS"/>
              </a:rPr>
              <a:t>à </a:t>
            </a:r>
            <a:r>
              <a:rPr sz="1200" spc="-5" dirty="0">
                <a:latin typeface="Comic Sans MS"/>
                <a:cs typeface="Comic Sans MS"/>
              </a:rPr>
              <a:t>des professionnels </a:t>
            </a:r>
            <a:r>
              <a:rPr sz="1200" dirty="0">
                <a:latin typeface="Comic Sans MS"/>
                <a:cs typeface="Comic Sans MS"/>
              </a:rPr>
              <a:t>en </a:t>
            </a:r>
            <a:r>
              <a:rPr sz="1200" spc="-5" dirty="0">
                <a:latin typeface="Comic Sans MS"/>
                <a:cs typeface="Comic Sans MS"/>
              </a:rPr>
              <a:t>activité </a:t>
            </a:r>
            <a:r>
              <a:rPr sz="1200" dirty="0">
                <a:latin typeface="Comic Sans MS"/>
                <a:cs typeface="Comic Sans MS"/>
              </a:rPr>
              <a:t>ou </a:t>
            </a:r>
            <a:r>
              <a:rPr sz="1200" spc="-5" dirty="0">
                <a:latin typeface="Comic Sans MS"/>
                <a:cs typeface="Comic Sans MS"/>
              </a:rPr>
              <a:t>jeunes </a:t>
            </a:r>
            <a:r>
              <a:rPr sz="1200" dirty="0">
                <a:latin typeface="Comic Sans MS"/>
                <a:cs typeface="Comic Sans MS"/>
              </a:rPr>
              <a:t>retraités de renforcer des </a:t>
            </a:r>
            <a:r>
              <a:rPr sz="1200" spc="-5" dirty="0">
                <a:latin typeface="Comic Sans MS"/>
                <a:cs typeface="Comic Sans MS"/>
              </a:rPr>
              <a:t>services publics (ainsi </a:t>
            </a:r>
            <a:r>
              <a:rPr sz="1200" dirty="0">
                <a:latin typeface="Comic Sans MS"/>
                <a:cs typeface="Comic Sans MS"/>
              </a:rPr>
              <a:t>la </a:t>
            </a:r>
            <a:r>
              <a:rPr sz="1200" spc="-5" dirty="0">
                <a:latin typeface="Comic Sans MS"/>
                <a:cs typeface="Comic Sans MS"/>
              </a:rPr>
              <a:t>loi n° 2009-1436 </a:t>
            </a:r>
            <a:r>
              <a:rPr sz="1200" dirty="0">
                <a:latin typeface="Comic Sans MS"/>
                <a:cs typeface="Comic Sans MS"/>
              </a:rPr>
              <a:t>du </a:t>
            </a:r>
            <a:r>
              <a:rPr sz="1200" spc="-5" dirty="0">
                <a:latin typeface="Comic Sans MS"/>
                <a:cs typeface="Comic Sans MS"/>
              </a:rPr>
              <a:t>24 </a:t>
            </a:r>
            <a:r>
              <a:rPr sz="1200" dirty="0">
                <a:latin typeface="Comic Sans MS"/>
                <a:cs typeface="Comic Sans MS"/>
              </a:rPr>
              <a:t>novembre </a:t>
            </a:r>
            <a:r>
              <a:rPr sz="1200" spc="-5" dirty="0">
                <a:latin typeface="Comic Sans MS"/>
                <a:cs typeface="Comic Sans MS"/>
              </a:rPr>
              <a:t>2009 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pénitentiaire a-t-elle organisé une </a:t>
            </a:r>
            <a:r>
              <a:rPr sz="1200" dirty="0">
                <a:latin typeface="Comic Sans MS"/>
                <a:cs typeface="Comic Sans MS"/>
              </a:rPr>
              <a:t>réserve </a:t>
            </a:r>
            <a:r>
              <a:rPr sz="1200" spc="-5" dirty="0">
                <a:latin typeface="Comic Sans MS"/>
                <a:cs typeface="Comic Sans MS"/>
              </a:rPr>
              <a:t>pénitentiaire) </a:t>
            </a:r>
            <a:r>
              <a:rPr sz="1200" dirty="0">
                <a:latin typeface="Comic Sans MS"/>
                <a:cs typeface="Comic Sans MS"/>
              </a:rPr>
              <a:t>ou </a:t>
            </a:r>
            <a:r>
              <a:rPr sz="1200" spc="-5" dirty="0">
                <a:latin typeface="Comic Sans MS"/>
                <a:cs typeface="Comic Sans MS"/>
              </a:rPr>
              <a:t>de contribuer </a:t>
            </a:r>
            <a:r>
              <a:rPr sz="1200" dirty="0">
                <a:latin typeface="Comic Sans MS"/>
                <a:cs typeface="Comic Sans MS"/>
              </a:rPr>
              <a:t>à </a:t>
            </a:r>
            <a:r>
              <a:rPr sz="1200" spc="-5" dirty="0">
                <a:latin typeface="Comic Sans MS"/>
                <a:cs typeface="Comic Sans MS"/>
              </a:rPr>
              <a:t>faire face </a:t>
            </a:r>
            <a:r>
              <a:rPr sz="1200" dirty="0">
                <a:latin typeface="Comic Sans MS"/>
                <a:cs typeface="Comic Sans MS"/>
              </a:rPr>
              <a:t>à </a:t>
            </a:r>
            <a:r>
              <a:rPr sz="1200" spc="-5" dirty="0">
                <a:latin typeface="Comic Sans MS"/>
                <a:cs typeface="Comic Sans MS"/>
              </a:rPr>
              <a:t>des situations exceptionnelles comme la </a:t>
            </a:r>
            <a:r>
              <a:rPr sz="1200" dirty="0">
                <a:latin typeface="Comic Sans MS"/>
                <a:cs typeface="Comic Sans MS"/>
              </a:rPr>
              <a:t>réserve </a:t>
            </a:r>
            <a:r>
              <a:rPr sz="1200" spc="-5" dirty="0">
                <a:latin typeface="Comic Sans MS"/>
                <a:cs typeface="Comic Sans MS"/>
              </a:rPr>
              <a:t>sanitaire animée par </a:t>
            </a:r>
            <a:r>
              <a:rPr sz="1200" spc="-10" dirty="0">
                <a:latin typeface="Comic Sans MS"/>
                <a:cs typeface="Comic Sans MS"/>
              </a:rPr>
              <a:t>Santé </a:t>
            </a:r>
            <a:r>
              <a:rPr sz="1200" spc="-5" dirty="0">
                <a:latin typeface="Comic Sans MS"/>
                <a:cs typeface="Comic Sans MS"/>
              </a:rPr>
              <a:t> publique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France.</a:t>
            </a:r>
            <a:endParaRPr sz="1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omic Sans MS"/>
                <a:cs typeface="Comic Sans MS"/>
              </a:rPr>
              <a:t>La deuxième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évolution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attestant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renforcement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-5" dirty="0">
                <a:latin typeface="Comic Sans MS"/>
                <a:cs typeface="Comic Sans MS"/>
              </a:rPr>
              <a:t> la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dimension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d’engagement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dans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conception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contemporaine</a:t>
            </a:r>
            <a:r>
              <a:rPr sz="1200" dirty="0">
                <a:latin typeface="Comic Sans MS"/>
                <a:cs typeface="Comic Sans MS"/>
              </a:rPr>
              <a:t> de</a:t>
            </a:r>
            <a:r>
              <a:rPr sz="1200" spc="-5" dirty="0">
                <a:latin typeface="Comic Sans MS"/>
                <a:cs typeface="Comic Sans MS"/>
              </a:rPr>
              <a:t> la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citoyenneté,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est </a:t>
            </a:r>
            <a:r>
              <a:rPr sz="1200" spc="-5" dirty="0">
                <a:latin typeface="Comic Sans MS"/>
                <a:cs typeface="Comic Sans MS"/>
              </a:rPr>
              <a:t>le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développement,</a:t>
            </a:r>
            <a:endParaRPr sz="1200">
              <a:latin typeface="Comic Sans MS"/>
              <a:cs typeface="Comic Sans MS"/>
            </a:endParaRPr>
          </a:p>
          <a:p>
            <a:pPr marL="12700" marR="24130">
              <a:lnSpc>
                <a:spcPct val="100000"/>
              </a:lnSpc>
            </a:pPr>
            <a:r>
              <a:rPr sz="1200" spc="-5" dirty="0">
                <a:latin typeface="Comic Sans MS"/>
                <a:cs typeface="Comic Sans MS"/>
              </a:rPr>
              <a:t>particulièrement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important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au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cours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dernières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années,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sous</a:t>
            </a:r>
            <a:r>
              <a:rPr sz="1200" spc="-5" dirty="0">
                <a:latin typeface="Comic Sans MS"/>
                <a:cs typeface="Comic Sans MS"/>
              </a:rPr>
              <a:t> l’effet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notamment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de la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loi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dite</a:t>
            </a:r>
            <a:r>
              <a:rPr sz="1200" dirty="0">
                <a:latin typeface="Comic Sans MS"/>
                <a:cs typeface="Comic Sans MS"/>
              </a:rPr>
              <a:t> Hamon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du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31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juillet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2014,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dynamique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«</a:t>
            </a:r>
            <a:r>
              <a:rPr sz="1200" spc="-1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l’économie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sociale </a:t>
            </a:r>
            <a:r>
              <a:rPr sz="1200" dirty="0">
                <a:latin typeface="Comic Sans MS"/>
                <a:cs typeface="Comic Sans MS"/>
              </a:rPr>
              <a:t>et 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solidaire</a:t>
            </a:r>
            <a:r>
              <a:rPr sz="1200" spc="-114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»,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selon </a:t>
            </a:r>
            <a:r>
              <a:rPr sz="1200" spc="-5" dirty="0">
                <a:latin typeface="Comic Sans MS"/>
                <a:cs typeface="Comic Sans MS"/>
              </a:rPr>
              <a:t>l’intitulé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même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cette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loi.</a:t>
            </a:r>
            <a:r>
              <a:rPr sz="1200" dirty="0">
                <a:latin typeface="Comic Sans MS"/>
                <a:cs typeface="Comic Sans MS"/>
              </a:rPr>
              <a:t> Cette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dernière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rassemble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fois les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coopératives,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mutuelles,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fondations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</a:t>
            </a:r>
            <a:r>
              <a:rPr sz="1200" spc="6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associations exerçant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une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mission </a:t>
            </a:r>
            <a:r>
              <a:rPr sz="1200" spc="-34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d’intérêt </a:t>
            </a:r>
            <a:r>
              <a:rPr sz="1200" dirty="0">
                <a:latin typeface="Comic Sans MS"/>
                <a:cs typeface="Comic Sans MS"/>
              </a:rPr>
              <a:t>général,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ainsi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entreprises commerciales, quelle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soit</a:t>
            </a:r>
            <a:r>
              <a:rPr sz="1200" spc="-5" dirty="0">
                <a:latin typeface="Comic Sans MS"/>
                <a:cs typeface="Comic Sans MS"/>
              </a:rPr>
              <a:t> leur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forme,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exerçant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leur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activité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dans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un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but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5" dirty="0">
                <a:latin typeface="Comic Sans MS"/>
                <a:cs typeface="Comic Sans MS"/>
              </a:rPr>
              <a:t>autre</a:t>
            </a:r>
            <a:r>
              <a:rPr sz="1200" dirty="0">
                <a:latin typeface="Comic Sans MS"/>
                <a:cs typeface="Comic Sans MS"/>
              </a:rPr>
              <a:t> que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seul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partage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bénéfices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</a:t>
            </a:r>
            <a:endParaRPr sz="1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omic Sans MS"/>
                <a:cs typeface="Comic Sans MS"/>
              </a:rPr>
              <a:t>selon des modes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gestion</a:t>
            </a:r>
            <a:r>
              <a:rPr sz="1200" dirty="0">
                <a:latin typeface="Comic Sans MS"/>
                <a:cs typeface="Comic Sans MS"/>
              </a:rPr>
              <a:t> différents de</a:t>
            </a:r>
            <a:r>
              <a:rPr sz="1200" spc="-5" dirty="0">
                <a:latin typeface="Comic Sans MS"/>
                <a:cs typeface="Comic Sans MS"/>
              </a:rPr>
              <a:t> ceux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entreprises classiques.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Cette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économie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dispose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aujourd’hui</a:t>
            </a:r>
            <a:r>
              <a:rPr sz="1200" spc="-3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nouveaux</a:t>
            </a:r>
            <a:r>
              <a:rPr sz="1200" spc="5" dirty="0">
                <a:latin typeface="Comic Sans MS"/>
                <a:cs typeface="Comic Sans MS"/>
              </a:rPr>
              <a:t> outils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publics,</a:t>
            </a:r>
            <a:r>
              <a:rPr sz="1200" spc="3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tels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l’«</a:t>
            </a:r>
            <a:r>
              <a:rPr sz="1200" spc="-10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accélérateur</a:t>
            </a:r>
            <a:endParaRPr sz="1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omic Sans MS"/>
                <a:cs typeface="Comic Sans MS"/>
              </a:rPr>
              <a:t>national de l’innovation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sociale</a:t>
            </a:r>
            <a:r>
              <a:rPr sz="1200" spc="-10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»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dirty="0">
                <a:latin typeface="Comic Sans MS"/>
                <a:cs typeface="Comic Sans MS"/>
              </a:rPr>
              <a:t> marque à </a:t>
            </a:r>
            <a:r>
              <a:rPr sz="1200" spc="-5" dirty="0">
                <a:latin typeface="Comic Sans MS"/>
                <a:cs typeface="Comic Sans MS"/>
              </a:rPr>
              <a:t>vocation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internationale appelée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«</a:t>
            </a:r>
            <a:r>
              <a:rPr sz="1200" spc="-10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French</a:t>
            </a:r>
            <a:r>
              <a:rPr sz="1200" spc="-3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impact</a:t>
            </a:r>
            <a:r>
              <a:rPr sz="1200" spc="-1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»,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créés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en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janvier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2018,</a:t>
            </a:r>
            <a:r>
              <a:rPr sz="1200" spc="3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qui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visent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 </a:t>
            </a:r>
            <a:r>
              <a:rPr sz="1200" spc="-5" dirty="0">
                <a:latin typeface="Comic Sans MS"/>
                <a:cs typeface="Comic Sans MS"/>
              </a:rPr>
              <a:t>valoriser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initiatives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des</a:t>
            </a:r>
            <a:endParaRPr sz="1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omic Sans MS"/>
                <a:cs typeface="Comic Sans MS"/>
              </a:rPr>
              <a:t>acteurs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l’innovation sociale,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favoriser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simplification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administrative</a:t>
            </a:r>
            <a:r>
              <a:rPr sz="1200" dirty="0">
                <a:latin typeface="Comic Sans MS"/>
                <a:cs typeface="Comic Sans MS"/>
              </a:rPr>
              <a:t> et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adaptations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services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publics.</a:t>
            </a:r>
            <a:endParaRPr sz="1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Comic Sans MS"/>
              <a:cs typeface="Comic Sans MS"/>
            </a:endParaRPr>
          </a:p>
          <a:p>
            <a:pPr marL="12700" marR="131445">
              <a:lnSpc>
                <a:spcPct val="100000"/>
              </a:lnSpc>
            </a:pPr>
            <a:r>
              <a:rPr sz="1200" dirty="0">
                <a:latin typeface="Comic Sans MS"/>
                <a:cs typeface="Comic Sans MS"/>
              </a:rPr>
              <a:t>Le rôle </a:t>
            </a:r>
            <a:r>
              <a:rPr sz="1200" spc="-5" dirty="0">
                <a:latin typeface="Comic Sans MS"/>
                <a:cs typeface="Comic Sans MS"/>
              </a:rPr>
              <a:t>conféré </a:t>
            </a:r>
            <a:r>
              <a:rPr sz="1200" dirty="0">
                <a:latin typeface="Comic Sans MS"/>
                <a:cs typeface="Comic Sans MS"/>
              </a:rPr>
              <a:t>aux </a:t>
            </a:r>
            <a:r>
              <a:rPr sz="1200" spc="-5" dirty="0">
                <a:latin typeface="Comic Sans MS"/>
                <a:cs typeface="Comic Sans MS"/>
              </a:rPr>
              <a:t>associations </a:t>
            </a:r>
            <a:r>
              <a:rPr sz="1200" dirty="0">
                <a:latin typeface="Comic Sans MS"/>
                <a:cs typeface="Comic Sans MS"/>
              </a:rPr>
              <a:t>a </a:t>
            </a:r>
            <a:r>
              <a:rPr sz="1200" spc="-5" dirty="0">
                <a:latin typeface="Comic Sans MS"/>
                <a:cs typeface="Comic Sans MS"/>
              </a:rPr>
              <a:t>des racines anciennes dans notre culture républicaine. </a:t>
            </a:r>
            <a:r>
              <a:rPr sz="1200" dirty="0">
                <a:latin typeface="Comic Sans MS"/>
                <a:cs typeface="Comic Sans MS"/>
              </a:rPr>
              <a:t>Il se retrouve </a:t>
            </a:r>
            <a:r>
              <a:rPr sz="1200" spc="-5" dirty="0">
                <a:latin typeface="Comic Sans MS"/>
                <a:cs typeface="Comic Sans MS"/>
              </a:rPr>
              <a:t>par exemple dans l’« associationnisme </a:t>
            </a:r>
            <a:r>
              <a:rPr sz="1200" dirty="0">
                <a:latin typeface="Comic Sans MS"/>
                <a:cs typeface="Comic Sans MS"/>
              </a:rPr>
              <a:t>solidaire » </a:t>
            </a:r>
            <a:r>
              <a:rPr sz="1200" spc="-5" dirty="0">
                <a:latin typeface="Comic Sans MS"/>
                <a:cs typeface="Comic Sans MS"/>
              </a:rPr>
              <a:t>théorisé par </a:t>
            </a:r>
            <a:r>
              <a:rPr sz="1200" spc="-34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Pierre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Leroux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dans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années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1830-1848,</a:t>
            </a:r>
            <a:r>
              <a:rPr sz="1200" spc="3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ou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dans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l’éducation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populaire encouragée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notamment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par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Ligue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l’enseignement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depuis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sa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création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en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1886.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Celle-ci</a:t>
            </a:r>
            <a:endParaRPr sz="1200">
              <a:latin typeface="Comic Sans MS"/>
              <a:cs typeface="Comic Sans MS"/>
            </a:endParaRPr>
          </a:p>
          <a:p>
            <a:pPr marL="12700" marR="241300">
              <a:lnSpc>
                <a:spcPct val="100000"/>
              </a:lnSpc>
            </a:pPr>
            <a:r>
              <a:rPr sz="1200" dirty="0">
                <a:latin typeface="Comic Sans MS"/>
                <a:cs typeface="Comic Sans MS"/>
              </a:rPr>
              <a:t>rassemble </a:t>
            </a:r>
            <a:r>
              <a:rPr sz="1200" spc="-5" dirty="0">
                <a:latin typeface="Comic Sans MS"/>
                <a:cs typeface="Comic Sans MS"/>
              </a:rPr>
              <a:t>aujourd’hui </a:t>
            </a:r>
            <a:r>
              <a:rPr sz="1200" dirty="0">
                <a:latin typeface="Comic Sans MS"/>
                <a:cs typeface="Comic Sans MS"/>
              </a:rPr>
              <a:t>deux </a:t>
            </a:r>
            <a:r>
              <a:rPr sz="1200" spc="-5" dirty="0">
                <a:latin typeface="Comic Sans MS"/>
                <a:cs typeface="Comic Sans MS"/>
              </a:rPr>
              <a:t>millions d’adhérents </a:t>
            </a:r>
            <a:r>
              <a:rPr sz="1200" dirty="0">
                <a:latin typeface="Comic Sans MS"/>
                <a:cs typeface="Comic Sans MS"/>
              </a:rPr>
              <a:t>et regroupe près de </a:t>
            </a:r>
            <a:r>
              <a:rPr sz="1200" spc="-5" dirty="0">
                <a:latin typeface="Comic Sans MS"/>
                <a:cs typeface="Comic Sans MS"/>
              </a:rPr>
              <a:t>30 000 associations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loisir. </a:t>
            </a:r>
            <a:r>
              <a:rPr sz="1200" dirty="0">
                <a:latin typeface="Comic Sans MS"/>
                <a:cs typeface="Comic Sans MS"/>
              </a:rPr>
              <a:t>Les </a:t>
            </a:r>
            <a:r>
              <a:rPr sz="1200" spc="-5" dirty="0">
                <a:latin typeface="Comic Sans MS"/>
                <a:cs typeface="Comic Sans MS"/>
              </a:rPr>
              <a:t>associations </a:t>
            </a:r>
            <a:r>
              <a:rPr sz="1200" dirty="0">
                <a:latin typeface="Comic Sans MS"/>
                <a:cs typeface="Comic Sans MS"/>
              </a:rPr>
              <a:t>sont </a:t>
            </a:r>
            <a:r>
              <a:rPr sz="1200" spc="-5" dirty="0">
                <a:latin typeface="Comic Sans MS"/>
                <a:cs typeface="Comic Sans MS"/>
              </a:rPr>
              <a:t>aujourd’hui particulièrement actives </a:t>
            </a:r>
            <a:r>
              <a:rPr sz="1200" dirty="0">
                <a:latin typeface="Comic Sans MS"/>
                <a:cs typeface="Comic Sans MS"/>
              </a:rPr>
              <a:t>en 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France,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tel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point </a:t>
            </a:r>
            <a:r>
              <a:rPr sz="1200" dirty="0">
                <a:latin typeface="Comic Sans MS"/>
                <a:cs typeface="Comic Sans MS"/>
              </a:rPr>
              <a:t>que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sociologue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Jean-Louis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Laville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pu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évoquer,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propos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leur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développement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une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«</a:t>
            </a:r>
            <a:r>
              <a:rPr sz="1200" spc="-10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révolution</a:t>
            </a:r>
            <a:r>
              <a:rPr sz="1200" spc="-3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invisible</a:t>
            </a:r>
            <a:r>
              <a:rPr sz="1200" spc="-10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»*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S’agissant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plus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particulièrement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34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celles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exerçant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une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activité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d’intérêt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général,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nombre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bénévoles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associatifs,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c’est-à-dire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-5" dirty="0">
                <a:latin typeface="Comic Sans MS"/>
                <a:cs typeface="Comic Sans MS"/>
              </a:rPr>
              <a:t> personnes donnant </a:t>
            </a:r>
            <a:r>
              <a:rPr sz="1200" dirty="0">
                <a:latin typeface="Comic Sans MS"/>
                <a:cs typeface="Comic Sans MS"/>
              </a:rPr>
              <a:t>du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temps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pour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autres </a:t>
            </a:r>
            <a:r>
              <a:rPr sz="1200" spc="-5" dirty="0">
                <a:latin typeface="Comic Sans MS"/>
                <a:cs typeface="Comic Sans MS"/>
              </a:rPr>
              <a:t>dans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cadre</a:t>
            </a:r>
            <a:r>
              <a:rPr sz="1200" spc="-5" dirty="0">
                <a:latin typeface="Comic Sans MS"/>
                <a:cs typeface="Comic Sans MS"/>
              </a:rPr>
              <a:t> d’une</a:t>
            </a:r>
            <a:endParaRPr sz="12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latin typeface="Comic Sans MS"/>
                <a:cs typeface="Comic Sans MS"/>
              </a:rPr>
              <a:t>association,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était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en</a:t>
            </a:r>
            <a:r>
              <a:rPr sz="1200" spc="3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2016</a:t>
            </a:r>
            <a:r>
              <a:rPr sz="1200" spc="3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d’environ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13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millions,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soit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25</a:t>
            </a:r>
            <a:r>
              <a:rPr sz="1200" spc="-8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%</a:t>
            </a:r>
            <a:r>
              <a:rPr sz="1200" spc="4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3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population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française.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Ce</a:t>
            </a:r>
            <a:r>
              <a:rPr sz="1200" spc="3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pourcentage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était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en</a:t>
            </a:r>
            <a:r>
              <a:rPr sz="1200" spc="3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augmentation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près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deux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points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</a:t>
            </a:r>
            <a:r>
              <a:rPr sz="1200" spc="3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demi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par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rapport 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2010.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Il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est </a:t>
            </a:r>
            <a:r>
              <a:rPr sz="1200" spc="-5" dirty="0">
                <a:latin typeface="Comic Sans MS"/>
                <a:cs typeface="Comic Sans MS"/>
              </a:rPr>
              <a:t>intéressant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d’observer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la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proportion</a:t>
            </a:r>
            <a:r>
              <a:rPr sz="1200" spc="-3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personnes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plus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65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ans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est en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baisse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constante </a:t>
            </a:r>
            <a:r>
              <a:rPr sz="1200" dirty="0">
                <a:latin typeface="Comic Sans MS"/>
                <a:cs typeface="Comic Sans MS"/>
              </a:rPr>
              <a:t>sur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même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5" dirty="0">
                <a:latin typeface="Comic Sans MS"/>
                <a:cs typeface="Comic Sans MS"/>
              </a:rPr>
              <a:t>période91.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Les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Français s’engagent</a:t>
            </a:r>
            <a:r>
              <a:rPr sz="1200" dirty="0">
                <a:latin typeface="Comic Sans MS"/>
                <a:cs typeface="Comic Sans MS"/>
              </a:rPr>
              <a:t> 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plus </a:t>
            </a:r>
            <a:r>
              <a:rPr sz="1200" spc="-34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en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plus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nombreux</a:t>
            </a:r>
            <a:r>
              <a:rPr sz="1200" spc="-5" dirty="0">
                <a:latin typeface="Comic Sans MS"/>
                <a:cs typeface="Comic Sans MS"/>
              </a:rPr>
              <a:t> dans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associations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but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altruiste</a:t>
            </a:r>
            <a:r>
              <a:rPr sz="1200" dirty="0">
                <a:latin typeface="Comic Sans MS"/>
                <a:cs typeface="Comic Sans MS"/>
              </a:rPr>
              <a:t> et </a:t>
            </a:r>
            <a:r>
              <a:rPr sz="1200" spc="-5" dirty="0">
                <a:latin typeface="Comic Sans MS"/>
                <a:cs typeface="Comic Sans MS"/>
              </a:rPr>
              <a:t>cette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évolution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est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encore</a:t>
            </a:r>
            <a:r>
              <a:rPr sz="1200" spc="-5" dirty="0">
                <a:latin typeface="Comic Sans MS"/>
                <a:cs typeface="Comic Sans MS"/>
              </a:rPr>
              <a:t> plus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prononcée chez les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jeunes.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La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reconnaissance</a:t>
            </a:r>
            <a:r>
              <a:rPr sz="1200" spc="-5" dirty="0">
                <a:latin typeface="Comic Sans MS"/>
                <a:cs typeface="Comic Sans MS"/>
              </a:rPr>
              <a:t> par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pouvoirs</a:t>
            </a:r>
            <a:r>
              <a:rPr sz="1200" spc="-3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publics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 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contribution</a:t>
            </a:r>
            <a:r>
              <a:rPr sz="1200" spc="-3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plupart</a:t>
            </a:r>
            <a:r>
              <a:rPr sz="1200" dirty="0">
                <a:latin typeface="Comic Sans MS"/>
                <a:cs typeface="Comic Sans MS"/>
              </a:rPr>
              <a:t> de</a:t>
            </a:r>
            <a:r>
              <a:rPr sz="1200" spc="-5" dirty="0">
                <a:latin typeface="Comic Sans MS"/>
                <a:cs typeface="Comic Sans MS"/>
              </a:rPr>
              <a:t> ces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associations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mise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en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œuvre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l’intérêt </a:t>
            </a:r>
            <a:r>
              <a:rPr sz="1200" dirty="0">
                <a:latin typeface="Comic Sans MS"/>
                <a:cs typeface="Comic Sans MS"/>
              </a:rPr>
              <a:t>général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ou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public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confère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un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tel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engagement</a:t>
            </a:r>
            <a:r>
              <a:rPr sz="1200" spc="5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une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dimension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qui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va au-delà du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pur</a:t>
            </a:r>
            <a:endParaRPr sz="1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omic Sans MS"/>
                <a:cs typeface="Comic Sans MS"/>
              </a:rPr>
              <a:t>altruisme.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Elle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reposé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sur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l’intervention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du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législateur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sur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jurisprudence.</a:t>
            </a:r>
            <a:r>
              <a:rPr sz="1200" dirty="0">
                <a:latin typeface="Comic Sans MS"/>
                <a:cs typeface="Comic Sans MS"/>
              </a:rPr>
              <a:t> Les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articles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200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238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bis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du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code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5" dirty="0">
                <a:latin typeface="Comic Sans MS"/>
                <a:cs typeface="Comic Sans MS"/>
              </a:rPr>
              <a:t>général</a:t>
            </a:r>
            <a:r>
              <a:rPr sz="1200" dirty="0">
                <a:latin typeface="Comic Sans MS"/>
                <a:cs typeface="Comic Sans MS"/>
              </a:rPr>
              <a:t> des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impôts</a:t>
            </a:r>
            <a:r>
              <a:rPr sz="1200" dirty="0">
                <a:latin typeface="Comic Sans MS"/>
                <a:cs typeface="Comic Sans MS"/>
              </a:rPr>
              <a:t> ouvrent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droit</a:t>
            </a:r>
            <a:r>
              <a:rPr sz="1200" spc="-3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une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réduction,</a:t>
            </a:r>
            <a:endParaRPr sz="1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omic Sans MS"/>
                <a:cs typeface="Comic Sans MS"/>
              </a:rPr>
              <a:t>respectivement,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l’impôt </a:t>
            </a:r>
            <a:r>
              <a:rPr sz="1200" dirty="0">
                <a:latin typeface="Comic Sans MS"/>
                <a:cs typeface="Comic Sans MS"/>
              </a:rPr>
              <a:t>sur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revenu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l’impôt </a:t>
            </a:r>
            <a:r>
              <a:rPr sz="1200" dirty="0">
                <a:latin typeface="Comic Sans MS"/>
                <a:cs typeface="Comic Sans MS"/>
              </a:rPr>
              <a:t>sur </a:t>
            </a:r>
            <a:r>
              <a:rPr sz="1200" spc="-5" dirty="0">
                <a:latin typeface="Comic Sans MS"/>
                <a:cs typeface="Comic Sans MS"/>
              </a:rPr>
              <a:t>les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sociétés,</a:t>
            </a:r>
            <a:r>
              <a:rPr sz="1200" dirty="0">
                <a:latin typeface="Comic Sans MS"/>
                <a:cs typeface="Comic Sans MS"/>
              </a:rPr>
              <a:t> sur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les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sommes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versées,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notamment, </a:t>
            </a:r>
            <a:r>
              <a:rPr sz="1200" dirty="0">
                <a:latin typeface="Comic Sans MS"/>
                <a:cs typeface="Comic Sans MS"/>
              </a:rPr>
              <a:t>au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profit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spc="5" dirty="0">
                <a:latin typeface="Comic Sans MS"/>
                <a:cs typeface="Comic Sans MS"/>
              </a:rPr>
              <a:t>d’œuvres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ou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d’organismes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d’intérêt</a:t>
            </a:r>
            <a:r>
              <a:rPr sz="1200" dirty="0">
                <a:latin typeface="Comic Sans MS"/>
                <a:cs typeface="Comic Sans MS"/>
              </a:rPr>
              <a:t> général</a:t>
            </a:r>
            <a:endParaRPr sz="1200">
              <a:latin typeface="Comic Sans MS"/>
              <a:cs typeface="Comic Sans MS"/>
            </a:endParaRPr>
          </a:p>
          <a:p>
            <a:pPr marL="12700" marR="26034">
              <a:lnSpc>
                <a:spcPct val="100000"/>
              </a:lnSpc>
            </a:pPr>
            <a:r>
              <a:rPr sz="1200" spc="-5" dirty="0">
                <a:latin typeface="Comic Sans MS"/>
                <a:cs typeface="Comic Sans MS"/>
              </a:rPr>
              <a:t>exerçant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leur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activité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dans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un </a:t>
            </a:r>
            <a:r>
              <a:rPr sz="1200" spc="-5" dirty="0">
                <a:latin typeface="Comic Sans MS"/>
                <a:cs typeface="Comic Sans MS"/>
              </a:rPr>
              <a:t>nombre </a:t>
            </a:r>
            <a:r>
              <a:rPr sz="1200" dirty="0">
                <a:latin typeface="Comic Sans MS"/>
                <a:cs typeface="Comic Sans MS"/>
              </a:rPr>
              <a:t>très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large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-5" dirty="0">
                <a:latin typeface="Comic Sans MS"/>
                <a:cs typeface="Comic Sans MS"/>
              </a:rPr>
              <a:t> domaines92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ainsi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qu’aux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associations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reconnues</a:t>
            </a:r>
            <a:r>
              <a:rPr sz="1200" spc="-5" dirty="0">
                <a:latin typeface="Comic Sans MS"/>
                <a:cs typeface="Comic Sans MS"/>
              </a:rPr>
              <a:t> d’utilité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publique.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Ces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5" dirty="0">
                <a:latin typeface="Comic Sans MS"/>
                <a:cs typeface="Comic Sans MS"/>
              </a:rPr>
              <a:t>dernières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bénéficient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d’autres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avantages 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fiscaux,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notamment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en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matière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droits</a:t>
            </a:r>
            <a:r>
              <a:rPr sz="1200" spc="-3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succession.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juge</a:t>
            </a:r>
            <a:r>
              <a:rPr sz="1200" spc="3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administratif,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l’occasion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contentieux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posant</a:t>
            </a:r>
            <a:r>
              <a:rPr sz="1200" dirty="0">
                <a:latin typeface="Comic Sans MS"/>
                <a:cs typeface="Comic Sans MS"/>
              </a:rPr>
              <a:t> la </a:t>
            </a:r>
            <a:r>
              <a:rPr sz="1200" spc="-5" dirty="0">
                <a:latin typeface="Comic Sans MS"/>
                <a:cs typeface="Comic Sans MS"/>
              </a:rPr>
              <a:t>question</a:t>
            </a:r>
            <a:r>
              <a:rPr sz="1200" spc="4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-5" dirty="0">
                <a:latin typeface="Comic Sans MS"/>
                <a:cs typeface="Comic Sans MS"/>
              </a:rPr>
              <a:t> l’existence</a:t>
            </a:r>
            <a:r>
              <a:rPr sz="1200" spc="3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ou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non d’un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service public,</a:t>
            </a:r>
            <a:r>
              <a:rPr sz="1200" spc="3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 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par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ailleurs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reconnu</a:t>
            </a:r>
            <a:r>
              <a:rPr sz="1200" spc="-5" dirty="0">
                <a:latin typeface="Comic Sans MS"/>
                <a:cs typeface="Comic Sans MS"/>
              </a:rPr>
              <a:t> le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caractère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d’intérêt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général</a:t>
            </a:r>
            <a:r>
              <a:rPr sz="1200" spc="-5" dirty="0">
                <a:latin typeface="Comic Sans MS"/>
                <a:cs typeface="Comic Sans MS"/>
              </a:rPr>
              <a:t> d’activités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prises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en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charge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par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-5" dirty="0">
                <a:latin typeface="Comic Sans MS"/>
                <a:cs typeface="Comic Sans MS"/>
              </a:rPr>
              <a:t> associations. Ainsi,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par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décision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section</a:t>
            </a:r>
            <a:r>
              <a:rPr sz="1200" dirty="0">
                <a:latin typeface="Comic Sans MS"/>
                <a:cs typeface="Comic Sans MS"/>
              </a:rPr>
              <a:t> du</a:t>
            </a:r>
            <a:r>
              <a:rPr sz="1200" spc="-5" dirty="0">
                <a:latin typeface="Comic Sans MS"/>
                <a:cs typeface="Comic Sans MS"/>
              </a:rPr>
              <a:t> 22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février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2007,</a:t>
            </a:r>
            <a:r>
              <a:rPr sz="1200" spc="3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Association 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personnels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relevant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établissements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pour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inadaptés93,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Conseil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d’État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 </a:t>
            </a:r>
            <a:r>
              <a:rPr sz="1200" spc="-5" dirty="0">
                <a:latin typeface="Comic Sans MS"/>
                <a:cs typeface="Comic Sans MS"/>
              </a:rPr>
              <a:t>jugé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si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cette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association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n’exerçait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pas</a:t>
            </a:r>
            <a:r>
              <a:rPr sz="1200" spc="5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mission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service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spc="-10" dirty="0">
                <a:latin typeface="Comic Sans MS"/>
                <a:cs typeface="Comic Sans MS"/>
              </a:rPr>
              <a:t>public,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mission 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d’insertion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sociale </a:t>
            </a:r>
            <a:r>
              <a:rPr sz="1200" dirty="0">
                <a:latin typeface="Comic Sans MS"/>
                <a:cs typeface="Comic Sans MS"/>
              </a:rPr>
              <a:t>et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professionnelle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personnes </a:t>
            </a:r>
            <a:r>
              <a:rPr sz="1200" spc="-5" dirty="0">
                <a:latin typeface="Comic Sans MS"/>
                <a:cs typeface="Comic Sans MS"/>
              </a:rPr>
              <a:t>handicapées </a:t>
            </a:r>
            <a:r>
              <a:rPr sz="1200" dirty="0">
                <a:latin typeface="Comic Sans MS"/>
                <a:cs typeface="Comic Sans MS"/>
              </a:rPr>
              <a:t>exercée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par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centres </a:t>
            </a:r>
            <a:r>
              <a:rPr sz="1200" spc="-5" dirty="0">
                <a:latin typeface="Comic Sans MS"/>
                <a:cs typeface="Comic Sans MS"/>
              </a:rPr>
              <a:t>d’aide par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travail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–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gérés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par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associations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–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revêtait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bien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caractère 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d’une </a:t>
            </a:r>
            <a:r>
              <a:rPr sz="1200" dirty="0">
                <a:latin typeface="Comic Sans MS"/>
                <a:cs typeface="Comic Sans MS"/>
              </a:rPr>
              <a:t>mission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d’intérêt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général.</a:t>
            </a:r>
            <a:endParaRPr sz="1200">
              <a:latin typeface="Comic Sans MS"/>
              <a:cs typeface="Comic Sans MS"/>
            </a:endParaRPr>
          </a:p>
          <a:p>
            <a:pPr marL="58419">
              <a:lnSpc>
                <a:spcPct val="100000"/>
              </a:lnSpc>
            </a:pPr>
            <a:r>
              <a:rPr sz="1200" dirty="0">
                <a:solidFill>
                  <a:srgbClr val="FF0000"/>
                </a:solidFill>
                <a:latin typeface="Comic Sans MS"/>
                <a:cs typeface="Comic Sans MS"/>
              </a:rPr>
              <a:t>*</a:t>
            </a:r>
            <a:r>
              <a:rPr sz="1200" spc="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200" spc="-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200" spc="-6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re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ie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7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200" spc="9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ns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Le</a:t>
            </a:r>
            <a:r>
              <a:rPr sz="12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2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e,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200" spc="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2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bre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Verdana"/>
                <a:cs typeface="Verdana"/>
              </a:rPr>
              <a:t>2017.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392" y="204215"/>
            <a:ext cx="12015470" cy="6654165"/>
          </a:xfrm>
          <a:custGeom>
            <a:avLst/>
            <a:gdLst/>
            <a:ahLst/>
            <a:cxnLst/>
            <a:rect l="l" t="t" r="r" b="b"/>
            <a:pathLst>
              <a:path w="12015470" h="6654165">
                <a:moveTo>
                  <a:pt x="0" y="6653783"/>
                </a:moveTo>
                <a:lnTo>
                  <a:pt x="12015216" y="6653783"/>
                </a:lnTo>
                <a:lnTo>
                  <a:pt x="12015216" y="0"/>
                </a:lnTo>
                <a:lnTo>
                  <a:pt x="0" y="0"/>
                </a:lnTo>
                <a:lnTo>
                  <a:pt x="0" y="6653783"/>
                </a:lnTo>
                <a:close/>
              </a:path>
            </a:pathLst>
          </a:custGeom>
          <a:ln w="15875">
            <a:solidFill>
              <a:srgbClr val="032D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740" y="226821"/>
            <a:ext cx="11673205" cy="5878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omic Sans MS"/>
                <a:cs typeface="Comic Sans MS"/>
              </a:rPr>
              <a:t>Ainsi,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côté</a:t>
            </a:r>
            <a:r>
              <a:rPr sz="1200" dirty="0">
                <a:latin typeface="Comic Sans MS"/>
                <a:cs typeface="Comic Sans MS"/>
              </a:rPr>
              <a:t> des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missions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relevant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du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service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public,</a:t>
            </a:r>
            <a:r>
              <a:rPr sz="1200" spc="3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certaines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missions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prises </a:t>
            </a:r>
            <a:r>
              <a:rPr sz="1200" dirty="0">
                <a:latin typeface="Comic Sans MS"/>
                <a:cs typeface="Comic Sans MS"/>
              </a:rPr>
              <a:t>en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charge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par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secteur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associatif</a:t>
            </a:r>
            <a:r>
              <a:rPr sz="1200" dirty="0">
                <a:latin typeface="Comic Sans MS"/>
                <a:cs typeface="Comic Sans MS"/>
              </a:rPr>
              <a:t> sont</a:t>
            </a:r>
            <a:r>
              <a:rPr sz="1200" spc="3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explicitement</a:t>
            </a:r>
            <a:r>
              <a:rPr sz="1200" spc="3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– et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anciennement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–</a:t>
            </a:r>
            <a:endParaRPr sz="1200">
              <a:latin typeface="Comic Sans MS"/>
              <a:cs typeface="Comic Sans MS"/>
            </a:endParaRPr>
          </a:p>
          <a:p>
            <a:pPr marL="12700" marR="114300">
              <a:lnSpc>
                <a:spcPct val="100000"/>
              </a:lnSpc>
            </a:pPr>
            <a:r>
              <a:rPr sz="1200" dirty="0">
                <a:latin typeface="Comic Sans MS"/>
                <a:cs typeface="Comic Sans MS"/>
              </a:rPr>
              <a:t>regardées comme </a:t>
            </a:r>
            <a:r>
              <a:rPr sz="1200" spc="-5" dirty="0">
                <a:latin typeface="Comic Sans MS"/>
                <a:cs typeface="Comic Sans MS"/>
              </a:rPr>
              <a:t>contribuant </a:t>
            </a:r>
            <a:r>
              <a:rPr sz="1200" dirty="0">
                <a:latin typeface="Comic Sans MS"/>
                <a:cs typeface="Comic Sans MS"/>
              </a:rPr>
              <a:t>à </a:t>
            </a:r>
            <a:r>
              <a:rPr sz="1200" spc="-5" dirty="0">
                <a:latin typeface="Comic Sans MS"/>
                <a:cs typeface="Comic Sans MS"/>
              </a:rPr>
              <a:t>l’intérêt </a:t>
            </a:r>
            <a:r>
              <a:rPr sz="1200" dirty="0">
                <a:latin typeface="Comic Sans MS"/>
                <a:cs typeface="Comic Sans MS"/>
              </a:rPr>
              <a:t>général, </a:t>
            </a:r>
            <a:r>
              <a:rPr sz="1200" spc="-5" dirty="0">
                <a:latin typeface="Comic Sans MS"/>
                <a:cs typeface="Comic Sans MS"/>
              </a:rPr>
              <a:t>c’est-à-dire </a:t>
            </a:r>
            <a:r>
              <a:rPr sz="1200" dirty="0">
                <a:latin typeface="Comic Sans MS"/>
                <a:cs typeface="Comic Sans MS"/>
              </a:rPr>
              <a:t>à </a:t>
            </a:r>
            <a:r>
              <a:rPr sz="1200" spc="-5" dirty="0">
                <a:latin typeface="Comic Sans MS"/>
                <a:cs typeface="Comic Sans MS"/>
              </a:rPr>
              <a:t>l’équilibre </a:t>
            </a:r>
            <a:r>
              <a:rPr sz="1200" dirty="0">
                <a:latin typeface="Comic Sans MS"/>
                <a:cs typeface="Comic Sans MS"/>
              </a:rPr>
              <a:t>et au progrès de </a:t>
            </a:r>
            <a:r>
              <a:rPr sz="1200" spc="-5" dirty="0">
                <a:latin typeface="Comic Sans MS"/>
                <a:cs typeface="Comic Sans MS"/>
              </a:rPr>
              <a:t>la communauté nationale. Si l’adjectif </a:t>
            </a:r>
            <a:r>
              <a:rPr sz="1200" dirty="0">
                <a:latin typeface="Comic Sans MS"/>
                <a:cs typeface="Comic Sans MS"/>
              </a:rPr>
              <a:t>« </a:t>
            </a:r>
            <a:r>
              <a:rPr sz="1200" spc="-5" dirty="0">
                <a:latin typeface="Comic Sans MS"/>
                <a:cs typeface="Comic Sans MS"/>
              </a:rPr>
              <a:t>citoyen </a:t>
            </a:r>
            <a:r>
              <a:rPr sz="1200" dirty="0">
                <a:latin typeface="Comic Sans MS"/>
                <a:cs typeface="Comic Sans MS"/>
              </a:rPr>
              <a:t>» </a:t>
            </a:r>
            <a:r>
              <a:rPr sz="1200" spc="-5" dirty="0">
                <a:latin typeface="Comic Sans MS"/>
                <a:cs typeface="Comic Sans MS"/>
              </a:rPr>
              <a:t>n’a </a:t>
            </a:r>
            <a:r>
              <a:rPr sz="1200" dirty="0">
                <a:latin typeface="Comic Sans MS"/>
                <a:cs typeface="Comic Sans MS"/>
              </a:rPr>
              <a:t>été </a:t>
            </a:r>
            <a:r>
              <a:rPr sz="1200" spc="-5" dirty="0">
                <a:latin typeface="Comic Sans MS"/>
                <a:cs typeface="Comic Sans MS"/>
              </a:rPr>
              <a:t>accolé </a:t>
            </a:r>
            <a:r>
              <a:rPr sz="1200" dirty="0">
                <a:latin typeface="Comic Sans MS"/>
                <a:cs typeface="Comic Sans MS"/>
              </a:rPr>
              <a:t>que très </a:t>
            </a:r>
            <a:r>
              <a:rPr sz="1200" spc="-34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récemment à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activités,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l’engagement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individuel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dans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ces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associations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est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un</a:t>
            </a:r>
            <a:r>
              <a:rPr sz="1200" spc="-5" dirty="0">
                <a:latin typeface="Comic Sans MS"/>
                <a:cs typeface="Comic Sans MS"/>
              </a:rPr>
              <a:t> pilier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vie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citoyenne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(…)</a:t>
            </a:r>
            <a:endParaRPr sz="1200">
              <a:latin typeface="Comic Sans MS"/>
              <a:cs typeface="Comic Sans MS"/>
            </a:endParaRPr>
          </a:p>
          <a:p>
            <a:pPr marL="12700" marR="351790">
              <a:lnSpc>
                <a:spcPct val="100000"/>
              </a:lnSpc>
            </a:pP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plus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en </a:t>
            </a:r>
            <a:r>
              <a:rPr sz="1200" spc="-5" dirty="0">
                <a:latin typeface="Comic Sans MS"/>
                <a:cs typeface="Comic Sans MS"/>
              </a:rPr>
              <a:t>plus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d’associations</a:t>
            </a:r>
            <a:r>
              <a:rPr sz="1200" spc="-3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œuvrant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dans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champ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cherchent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apporter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des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publics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défavorisés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ou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marginalisés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un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5" dirty="0">
                <a:latin typeface="Comic Sans MS"/>
                <a:cs typeface="Comic Sans MS"/>
              </a:rPr>
              <a:t>soutien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ou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une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formation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en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matière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34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compréhension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-5" dirty="0">
                <a:latin typeface="Comic Sans MS"/>
                <a:cs typeface="Comic Sans MS"/>
              </a:rPr>
              <a:t> la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vie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civique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d’accès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leurs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droits.</a:t>
            </a:r>
            <a:r>
              <a:rPr sz="1200" spc="-3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C’est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cas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grandes</a:t>
            </a:r>
            <a:r>
              <a:rPr sz="1200" spc="-5" dirty="0">
                <a:latin typeface="Comic Sans MS"/>
                <a:cs typeface="Comic Sans MS"/>
              </a:rPr>
              <a:t> associations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caritatives,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telles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5" dirty="0">
                <a:latin typeface="Comic Sans MS"/>
                <a:cs typeface="Comic Sans MS"/>
              </a:rPr>
              <a:t>Secours</a:t>
            </a:r>
            <a:r>
              <a:rPr sz="1200" spc="-5" dirty="0">
                <a:latin typeface="Comic Sans MS"/>
                <a:cs typeface="Comic Sans MS"/>
              </a:rPr>
              <a:t> populaire français, le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Secours 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catholique-Caritas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France </a:t>
            </a:r>
            <a:r>
              <a:rPr sz="1200" dirty="0">
                <a:latin typeface="Comic Sans MS"/>
                <a:cs typeface="Comic Sans MS"/>
              </a:rPr>
              <a:t>ou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ATD</a:t>
            </a:r>
            <a:r>
              <a:rPr sz="1200" dirty="0">
                <a:latin typeface="Comic Sans MS"/>
                <a:cs typeface="Comic Sans MS"/>
              </a:rPr>
              <a:t> Quart-monde,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ou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d’associations</a:t>
            </a:r>
            <a:r>
              <a:rPr sz="1200" spc="-3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plus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spécifiques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telles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celles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qui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sont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regroupées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au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sein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15" dirty="0">
                <a:latin typeface="Comic Sans MS"/>
                <a:cs typeface="Comic Sans MS"/>
              </a:rPr>
              <a:t>de</a:t>
            </a:r>
            <a:r>
              <a:rPr sz="1200" spc="-5" dirty="0">
                <a:latin typeface="Comic Sans MS"/>
                <a:cs typeface="Comic Sans MS"/>
              </a:rPr>
              <a:t> la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Fédération</a:t>
            </a:r>
            <a:r>
              <a:rPr sz="1200" spc="-3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nationale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endParaRPr sz="1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omic Sans MS"/>
                <a:cs typeface="Comic Sans MS"/>
              </a:rPr>
              <a:t>associations </a:t>
            </a:r>
            <a:r>
              <a:rPr sz="1200" dirty="0">
                <a:latin typeface="Comic Sans MS"/>
                <a:cs typeface="Comic Sans MS"/>
              </a:rPr>
              <a:t>solidaires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d’action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avec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Tsiganes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gens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du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voyage.</a:t>
            </a:r>
            <a:r>
              <a:rPr sz="1200" dirty="0">
                <a:latin typeface="Comic Sans MS"/>
                <a:cs typeface="Comic Sans MS"/>
              </a:rPr>
              <a:t> Des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associations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plus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récentes </a:t>
            </a:r>
            <a:r>
              <a:rPr sz="1200" dirty="0">
                <a:latin typeface="Comic Sans MS"/>
                <a:cs typeface="Comic Sans MS"/>
              </a:rPr>
              <a:t>se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spécialisent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dans</a:t>
            </a:r>
            <a:r>
              <a:rPr sz="1200" spc="5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formation</a:t>
            </a:r>
            <a:r>
              <a:rPr sz="1200" spc="-3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citoyenneté.</a:t>
            </a:r>
            <a:endParaRPr sz="1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omic Sans MS"/>
                <a:cs typeface="Comic Sans MS"/>
              </a:rPr>
              <a:t>Ainsi,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outre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Unis-Cité,</a:t>
            </a:r>
            <a:r>
              <a:rPr sz="1200" spc="3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précédemment</a:t>
            </a:r>
            <a:r>
              <a:rPr sz="1200" spc="-5" dirty="0">
                <a:latin typeface="Comic Sans MS"/>
                <a:cs typeface="Comic Sans MS"/>
              </a:rPr>
              <a:t> mentionnée,</a:t>
            </a:r>
            <a:r>
              <a:rPr sz="1200" spc="3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l’association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Éveil,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qui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travaille</a:t>
            </a:r>
            <a:r>
              <a:rPr sz="1200" dirty="0">
                <a:latin typeface="Comic Sans MS"/>
                <a:cs typeface="Comic Sans MS"/>
              </a:rPr>
              <a:t> en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lien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étroit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avec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l’éducation nationale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</a:t>
            </a:r>
            <a:r>
              <a:rPr sz="1200" spc="4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propose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matériels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pédagogiques</a:t>
            </a:r>
            <a:endParaRPr sz="1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omic Sans MS"/>
                <a:cs typeface="Comic Sans MS"/>
              </a:rPr>
              <a:t>destinés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notamment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 la formation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au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débat,</a:t>
            </a:r>
            <a:r>
              <a:rPr sz="1200" dirty="0">
                <a:latin typeface="Comic Sans MS"/>
                <a:cs typeface="Comic Sans MS"/>
              </a:rPr>
              <a:t> ou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l’École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nouvelle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-5" dirty="0">
                <a:latin typeface="Comic Sans MS"/>
                <a:cs typeface="Comic Sans MS"/>
              </a:rPr>
              <a:t> la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citoyenneté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(ENCit)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qui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s’appuie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elle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aussi sur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une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pédagogie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-5" dirty="0">
                <a:latin typeface="Comic Sans MS"/>
                <a:cs typeface="Comic Sans MS"/>
              </a:rPr>
              <a:t> participation </a:t>
            </a:r>
            <a:r>
              <a:rPr sz="1200" dirty="0">
                <a:latin typeface="Comic Sans MS"/>
                <a:cs typeface="Comic Sans MS"/>
              </a:rPr>
              <a:t>au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débat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destinée</a:t>
            </a:r>
            <a:endParaRPr sz="1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sortir</a:t>
            </a:r>
            <a:r>
              <a:rPr sz="1200" spc="-3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jeunes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ghettos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géographiques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ou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culturels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dans</a:t>
            </a:r>
            <a:r>
              <a:rPr sz="1200" dirty="0">
                <a:latin typeface="Comic Sans MS"/>
                <a:cs typeface="Comic Sans MS"/>
              </a:rPr>
              <a:t> lesquels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ils</a:t>
            </a:r>
            <a:r>
              <a:rPr sz="1200" dirty="0">
                <a:latin typeface="Comic Sans MS"/>
                <a:cs typeface="Comic Sans MS"/>
              </a:rPr>
              <a:t> sont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enfermés.</a:t>
            </a:r>
            <a:endParaRPr sz="1200">
              <a:latin typeface="Comic Sans MS"/>
              <a:cs typeface="Comic Sans MS"/>
            </a:endParaRPr>
          </a:p>
          <a:p>
            <a:pPr marL="12700" marR="177800" indent="45720">
              <a:lnSpc>
                <a:spcPct val="100000"/>
              </a:lnSpc>
            </a:pPr>
            <a:r>
              <a:rPr sz="1200" dirty="0">
                <a:latin typeface="Comic Sans MS"/>
                <a:cs typeface="Comic Sans MS"/>
              </a:rPr>
              <a:t>D’autres</a:t>
            </a:r>
            <a:r>
              <a:rPr sz="1200" spc="-5" dirty="0">
                <a:latin typeface="Comic Sans MS"/>
                <a:cs typeface="Comic Sans MS"/>
              </a:rPr>
              <a:t> associations </a:t>
            </a:r>
            <a:r>
              <a:rPr sz="1200" dirty="0">
                <a:latin typeface="Comic Sans MS"/>
                <a:cs typeface="Comic Sans MS"/>
              </a:rPr>
              <a:t>encore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interviennent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dans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domaine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l’aide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l’insertion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professionnelle, telle</a:t>
            </a:r>
            <a:r>
              <a:rPr sz="1200" spc="4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MozaïkRH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qui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bénéficie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l’aide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-5" dirty="0">
                <a:latin typeface="Comic Sans MS"/>
                <a:cs typeface="Comic Sans MS"/>
              </a:rPr>
              <a:t> grandes </a:t>
            </a:r>
            <a:r>
              <a:rPr sz="1200" dirty="0">
                <a:latin typeface="Comic Sans MS"/>
                <a:cs typeface="Comic Sans MS"/>
              </a:rPr>
              <a:t>entreprises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 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d’un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partenariat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avec</a:t>
            </a:r>
            <a:r>
              <a:rPr sz="1200" spc="-5" dirty="0">
                <a:latin typeface="Comic Sans MS"/>
                <a:cs typeface="Comic Sans MS"/>
              </a:rPr>
              <a:t> Pôle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emploi,</a:t>
            </a:r>
            <a:r>
              <a:rPr sz="1200" dirty="0">
                <a:latin typeface="Comic Sans MS"/>
                <a:cs typeface="Comic Sans MS"/>
              </a:rPr>
              <a:t> en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aidant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jeunes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 surmonter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leur</a:t>
            </a:r>
            <a:r>
              <a:rPr sz="1200" dirty="0">
                <a:latin typeface="Comic Sans MS"/>
                <a:cs typeface="Comic Sans MS"/>
              </a:rPr>
              <a:t> manque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 maîtrise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-5" dirty="0">
                <a:latin typeface="Comic Sans MS"/>
                <a:cs typeface="Comic Sans MS"/>
              </a:rPr>
              <a:t> codes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société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du</a:t>
            </a:r>
            <a:r>
              <a:rPr sz="1200" spc="5" dirty="0">
                <a:latin typeface="Comic Sans MS"/>
                <a:cs typeface="Comic Sans MS"/>
              </a:rPr>
              <a:t> monde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du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travail.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La Ligue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endParaRPr sz="1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omic Sans MS"/>
                <a:cs typeface="Comic Sans MS"/>
              </a:rPr>
              <a:t>l’enseignement,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qui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fédère </a:t>
            </a:r>
            <a:r>
              <a:rPr sz="1200" spc="-5" dirty="0">
                <a:latin typeface="Comic Sans MS"/>
                <a:cs typeface="Comic Sans MS"/>
              </a:rPr>
              <a:t>plus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25</a:t>
            </a:r>
            <a:r>
              <a:rPr sz="1200" spc="-10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000</a:t>
            </a:r>
            <a:r>
              <a:rPr sz="1200" spc="4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associations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locales,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développe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tout </a:t>
            </a:r>
            <a:r>
              <a:rPr sz="1200" dirty="0">
                <a:latin typeface="Comic Sans MS"/>
                <a:cs typeface="Comic Sans MS"/>
              </a:rPr>
              <a:t>un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éventail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d’activités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ayant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vocation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accompagner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l’émancipation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jeunes</a:t>
            </a:r>
            <a:endParaRPr sz="12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latin typeface="Comic Sans MS"/>
                <a:cs typeface="Comic Sans MS"/>
              </a:rPr>
              <a:t>citoyens.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initiatives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associatives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méritent incontestablement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un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soutien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des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pouvoirs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publics.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L’engagement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associatif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</a:t>
            </a:r>
            <a:r>
              <a:rPr sz="1200" spc="4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bénéficié,</a:t>
            </a:r>
            <a:r>
              <a:rPr sz="1200" spc="3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en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2014,</a:t>
            </a:r>
            <a:r>
              <a:rPr sz="1200" spc="3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du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label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officiel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grande cause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nationale.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soutien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nécessite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aussi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moyens </a:t>
            </a:r>
            <a:r>
              <a:rPr sz="1200" spc="-5" dirty="0">
                <a:latin typeface="Comic Sans MS"/>
                <a:cs typeface="Comic Sans MS"/>
              </a:rPr>
              <a:t>matériels.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débat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contemporain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sur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pertinence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subventions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publiques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au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secteur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associatif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 </a:t>
            </a:r>
            <a:r>
              <a:rPr sz="1200" spc="-34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sur </a:t>
            </a:r>
            <a:r>
              <a:rPr sz="1200" spc="-5" dirty="0">
                <a:latin typeface="Comic Sans MS"/>
                <a:cs typeface="Comic Sans MS"/>
              </a:rPr>
              <a:t>l’encouragement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du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mécénat,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en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plein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développement,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sur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fond</a:t>
            </a:r>
            <a:r>
              <a:rPr sz="1200" dirty="0">
                <a:latin typeface="Comic Sans MS"/>
                <a:cs typeface="Comic Sans MS"/>
              </a:rPr>
              <a:t> 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crise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finances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publiques,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doit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être</a:t>
            </a:r>
            <a:r>
              <a:rPr sz="1200" spc="-5" dirty="0">
                <a:latin typeface="Comic Sans MS"/>
                <a:cs typeface="Comic Sans MS"/>
              </a:rPr>
              <a:t> appréhendé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l’aune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-5" dirty="0">
                <a:latin typeface="Comic Sans MS"/>
                <a:cs typeface="Comic Sans MS"/>
              </a:rPr>
              <a:t> l’utilité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sociale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-5" dirty="0">
                <a:latin typeface="Comic Sans MS"/>
                <a:cs typeface="Comic Sans MS"/>
              </a:rPr>
              <a:t> actions 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conduites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par ces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associations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ou </a:t>
            </a:r>
            <a:r>
              <a:rPr sz="1200" spc="-5" dirty="0">
                <a:latin typeface="Comic Sans MS"/>
                <a:cs typeface="Comic Sans MS"/>
              </a:rPr>
              <a:t>par les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fondations.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actions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ne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peuvent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pas</a:t>
            </a:r>
            <a:r>
              <a:rPr sz="1200" dirty="0">
                <a:latin typeface="Comic Sans MS"/>
                <a:cs typeface="Comic Sans MS"/>
              </a:rPr>
              <a:t> reposer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sur</a:t>
            </a:r>
            <a:r>
              <a:rPr sz="1200" spc="-5" dirty="0">
                <a:latin typeface="Comic Sans MS"/>
                <a:cs typeface="Comic Sans MS"/>
              </a:rPr>
              <a:t> le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seul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bénévolat(…)</a:t>
            </a:r>
            <a:endParaRPr sz="1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Comic Sans MS"/>
              <a:cs typeface="Comic Sans MS"/>
            </a:endParaRPr>
          </a:p>
          <a:p>
            <a:pPr marL="12700" marR="61594">
              <a:lnSpc>
                <a:spcPct val="100000"/>
              </a:lnSpc>
            </a:pPr>
            <a:r>
              <a:rPr sz="1200" dirty="0">
                <a:latin typeface="Comic Sans MS"/>
                <a:cs typeface="Comic Sans MS"/>
              </a:rPr>
              <a:t>La </a:t>
            </a:r>
            <a:r>
              <a:rPr sz="1200" spc="-5" dirty="0">
                <a:latin typeface="Comic Sans MS"/>
                <a:cs typeface="Comic Sans MS"/>
              </a:rPr>
              <a:t>troisième </a:t>
            </a:r>
            <a:r>
              <a:rPr sz="1200" dirty="0">
                <a:latin typeface="Comic Sans MS"/>
                <a:cs typeface="Comic Sans MS"/>
              </a:rPr>
              <a:t>évolution</a:t>
            </a:r>
            <a:r>
              <a:rPr sz="1200" spc="-5" dirty="0">
                <a:latin typeface="Comic Sans MS"/>
                <a:cs typeface="Comic Sans MS"/>
              </a:rPr>
              <a:t> sociétale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réside </a:t>
            </a:r>
            <a:r>
              <a:rPr sz="1200" spc="-5" dirty="0">
                <a:latin typeface="Comic Sans MS"/>
                <a:cs typeface="Comic Sans MS"/>
              </a:rPr>
              <a:t>dans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redécouverte,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particulièrement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perceptible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au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cours des</a:t>
            </a:r>
            <a:r>
              <a:rPr sz="1200" spc="-5" dirty="0">
                <a:latin typeface="Comic Sans MS"/>
                <a:cs typeface="Comic Sans MS"/>
              </a:rPr>
              <a:t> années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récentes,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15" dirty="0">
                <a:latin typeface="Comic Sans MS"/>
                <a:cs typeface="Comic Sans MS"/>
              </a:rPr>
              <a:t>la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valeur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l’engagement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militaire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au 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service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-5" dirty="0">
                <a:latin typeface="Comic Sans MS"/>
                <a:cs typeface="Comic Sans MS"/>
              </a:rPr>
              <a:t> la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Nation. </a:t>
            </a:r>
            <a:r>
              <a:rPr sz="1200" dirty="0">
                <a:latin typeface="Comic Sans MS"/>
                <a:cs typeface="Comic Sans MS"/>
              </a:rPr>
              <a:t>Il est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peine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besoin</a:t>
            </a:r>
            <a:r>
              <a:rPr sz="1200" dirty="0">
                <a:latin typeface="Comic Sans MS"/>
                <a:cs typeface="Comic Sans MS"/>
              </a:rPr>
              <a:t> 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rappeler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la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conscription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,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rendue</a:t>
            </a:r>
            <a:r>
              <a:rPr sz="1200" spc="-5" dirty="0">
                <a:latin typeface="Comic Sans MS"/>
                <a:cs typeface="Comic Sans MS"/>
              </a:rPr>
              <a:t> égale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pour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tous par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la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IIIe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République,</a:t>
            </a:r>
            <a:r>
              <a:rPr sz="1200" spc="7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joué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historiquement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un rôle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décisif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dans </a:t>
            </a:r>
            <a:r>
              <a:rPr sz="1200" spc="-34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consolidation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citoyenneté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française.</a:t>
            </a:r>
            <a:r>
              <a:rPr sz="1200" dirty="0">
                <a:latin typeface="Comic Sans MS"/>
                <a:cs typeface="Comic Sans MS"/>
              </a:rPr>
              <a:t> La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suspension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du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service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national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actif*,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décidée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pour tirer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conséquences</a:t>
            </a:r>
            <a:r>
              <a:rPr sz="1200" spc="15" dirty="0">
                <a:latin typeface="Comic Sans MS"/>
                <a:cs typeface="Comic Sans MS"/>
              </a:rPr>
              <a:t> 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professionnalisation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nos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armées 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qui rendait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l’appel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au </a:t>
            </a:r>
            <a:r>
              <a:rPr sz="1200" spc="-5" dirty="0">
                <a:latin typeface="Comic Sans MS"/>
                <a:cs typeface="Comic Sans MS"/>
              </a:rPr>
              <a:t>contingent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inutile,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entériné</a:t>
            </a:r>
            <a:r>
              <a:rPr sz="1200" dirty="0">
                <a:latin typeface="Comic Sans MS"/>
                <a:cs typeface="Comic Sans MS"/>
              </a:rPr>
              <a:t> 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facto,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fin d’un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piliers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formation</a:t>
            </a:r>
            <a:r>
              <a:rPr sz="1200" spc="-3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civique.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dispositifs </a:t>
            </a:r>
            <a:r>
              <a:rPr sz="1200" spc="-5" dirty="0">
                <a:latin typeface="Comic Sans MS"/>
                <a:cs typeface="Comic Sans MS"/>
              </a:rPr>
              <a:t>tels</a:t>
            </a:r>
            <a:r>
              <a:rPr sz="1200" dirty="0">
                <a:latin typeface="Comic Sans MS"/>
                <a:cs typeface="Comic Sans MS"/>
              </a:rPr>
              <a:t> que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</a:t>
            </a:r>
            <a:r>
              <a:rPr sz="1200" dirty="0">
                <a:latin typeface="Comic Sans MS"/>
                <a:cs typeface="Comic Sans MS"/>
              </a:rPr>
              <a:t> service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militaire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adapté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(SMA) </a:t>
            </a:r>
            <a:r>
              <a:rPr sz="1200" dirty="0">
                <a:latin typeface="Comic Sans MS"/>
                <a:cs typeface="Comic Sans MS"/>
              </a:rPr>
              <a:t> et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service </a:t>
            </a:r>
            <a:r>
              <a:rPr sz="1200" spc="-5" dirty="0">
                <a:latin typeface="Comic Sans MS"/>
                <a:cs typeface="Comic Sans MS"/>
              </a:rPr>
              <a:t>militaire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volontaire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(SMV),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ou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celui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établissements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pour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l’insertion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dans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l’emploi</a:t>
            </a:r>
            <a:r>
              <a:rPr sz="1200" dirty="0">
                <a:latin typeface="Comic Sans MS"/>
                <a:cs typeface="Comic Sans MS"/>
              </a:rPr>
              <a:t> ont </a:t>
            </a:r>
            <a:r>
              <a:rPr sz="1200" spc="-5" dirty="0">
                <a:latin typeface="Comic Sans MS"/>
                <a:cs typeface="Comic Sans MS"/>
              </a:rPr>
              <a:t>fait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preuve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5" dirty="0">
                <a:latin typeface="Comic Sans MS"/>
                <a:cs typeface="Comic Sans MS"/>
              </a:rPr>
              <a:t>leur </a:t>
            </a:r>
            <a:r>
              <a:rPr sz="1200" spc="-5" dirty="0">
                <a:latin typeface="Comic Sans MS"/>
                <a:cs typeface="Comic Sans MS"/>
              </a:rPr>
              <a:t>efficacité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pour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faire découvrir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des 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jeunes l’appartenance citoyenne. </a:t>
            </a:r>
            <a:r>
              <a:rPr sz="1200" dirty="0">
                <a:latin typeface="Comic Sans MS"/>
                <a:cs typeface="Comic Sans MS"/>
              </a:rPr>
              <a:t>Leur </a:t>
            </a:r>
            <a:r>
              <a:rPr sz="1200" spc="-5" dirty="0">
                <a:latin typeface="Comic Sans MS"/>
                <a:cs typeface="Comic Sans MS"/>
              </a:rPr>
              <a:t>vocation </a:t>
            </a:r>
            <a:r>
              <a:rPr sz="1200" dirty="0">
                <a:latin typeface="Comic Sans MS"/>
                <a:cs typeface="Comic Sans MS"/>
              </a:rPr>
              <a:t>première est </a:t>
            </a:r>
            <a:r>
              <a:rPr sz="1200" spc="-5" dirty="0">
                <a:latin typeface="Comic Sans MS"/>
                <a:cs typeface="Comic Sans MS"/>
              </a:rPr>
              <a:t>certes sociale </a:t>
            </a:r>
            <a:r>
              <a:rPr sz="1200" dirty="0">
                <a:latin typeface="Comic Sans MS"/>
                <a:cs typeface="Comic Sans MS"/>
              </a:rPr>
              <a:t>: permettre </a:t>
            </a:r>
            <a:r>
              <a:rPr sz="1200" spc="-5" dirty="0">
                <a:latin typeface="Comic Sans MS"/>
                <a:cs typeface="Comic Sans MS"/>
              </a:rPr>
              <a:t>la </a:t>
            </a:r>
            <a:r>
              <a:rPr sz="1200" dirty="0">
                <a:latin typeface="Comic Sans MS"/>
                <a:cs typeface="Comic Sans MS"/>
              </a:rPr>
              <a:t>réinsertion et le retour à </a:t>
            </a:r>
            <a:r>
              <a:rPr sz="1200" spc="-5" dirty="0">
                <a:latin typeface="Comic Sans MS"/>
                <a:cs typeface="Comic Sans MS"/>
              </a:rPr>
              <a:t>l’emploi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jeunes </a:t>
            </a:r>
            <a:r>
              <a:rPr sz="1200" dirty="0">
                <a:latin typeface="Comic Sans MS"/>
                <a:cs typeface="Comic Sans MS"/>
              </a:rPr>
              <a:t>en situation de décrochage 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scolaire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ou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social.</a:t>
            </a:r>
            <a:endParaRPr sz="1200">
              <a:latin typeface="Comic Sans MS"/>
              <a:cs typeface="Comic Sans MS"/>
            </a:endParaRPr>
          </a:p>
          <a:p>
            <a:pPr marL="5778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omic Sans MS"/>
                <a:cs typeface="Comic Sans MS"/>
              </a:rPr>
              <a:t>Néanmoins,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au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travers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l’application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discipline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méthodes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d’entraînement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militaires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ou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inspirées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celles-ci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,une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part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substantielle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du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travail de</a:t>
            </a:r>
            <a:endParaRPr sz="1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omic Sans MS"/>
                <a:cs typeface="Comic Sans MS"/>
              </a:rPr>
              <a:t>réinsertion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porte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sur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l’acquisition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savoir-être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qui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permettent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aux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jeunes</a:t>
            </a:r>
            <a:r>
              <a:rPr sz="1200" spc="3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concernés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d’acquérir les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valeurs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collectives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républicaines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d’y </a:t>
            </a:r>
            <a:r>
              <a:rPr sz="1200" dirty="0">
                <a:latin typeface="Comic Sans MS"/>
                <a:cs typeface="Comic Sans MS"/>
              </a:rPr>
              <a:t>adhérer.</a:t>
            </a:r>
            <a:endParaRPr sz="1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omic Sans MS"/>
                <a:cs typeface="Comic Sans MS"/>
              </a:rPr>
              <a:t>L’engagement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type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militaire,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au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travers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symbolique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qu’il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incarne </a:t>
            </a:r>
            <a:r>
              <a:rPr sz="1200" dirty="0">
                <a:latin typeface="Comic Sans MS"/>
                <a:cs typeface="Comic Sans MS"/>
              </a:rPr>
              <a:t>et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 </a:t>
            </a:r>
            <a:r>
              <a:rPr sz="1200" spc="-5" dirty="0">
                <a:latin typeface="Comic Sans MS"/>
                <a:cs typeface="Comic Sans MS"/>
              </a:rPr>
              <a:t>apprentissages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qu’il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offre,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est un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vecteur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2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reconstruction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du</a:t>
            </a:r>
            <a:r>
              <a:rPr sz="1200" spc="-5" dirty="0">
                <a:latin typeface="Comic Sans MS"/>
                <a:cs typeface="Comic Sans MS"/>
              </a:rPr>
              <a:t> sentiment</a:t>
            </a:r>
            <a:endParaRPr sz="1200">
              <a:latin typeface="Comic Sans MS"/>
              <a:cs typeface="Comic Sans MS"/>
            </a:endParaRPr>
          </a:p>
          <a:p>
            <a:pPr marL="12700" marR="67310">
              <a:lnSpc>
                <a:spcPct val="100000"/>
              </a:lnSpc>
            </a:pPr>
            <a:r>
              <a:rPr sz="1200" spc="-5" dirty="0">
                <a:latin typeface="Comic Sans MS"/>
                <a:cs typeface="Comic Sans MS"/>
              </a:rPr>
              <a:t>d’appartenance </a:t>
            </a:r>
            <a:r>
              <a:rPr sz="1200" dirty="0">
                <a:latin typeface="Comic Sans MS"/>
                <a:cs typeface="Comic Sans MS"/>
              </a:rPr>
              <a:t>à </a:t>
            </a:r>
            <a:r>
              <a:rPr sz="1200" spc="-5" dirty="0">
                <a:latin typeface="Comic Sans MS"/>
                <a:cs typeface="Comic Sans MS"/>
              </a:rPr>
              <a:t>la communauté nationale </a:t>
            </a:r>
            <a:r>
              <a:rPr sz="1200" dirty="0">
                <a:latin typeface="Comic Sans MS"/>
                <a:cs typeface="Comic Sans MS"/>
              </a:rPr>
              <a:t>sans </a:t>
            </a:r>
            <a:r>
              <a:rPr sz="1200" spc="-5" dirty="0">
                <a:latin typeface="Comic Sans MS"/>
                <a:cs typeface="Comic Sans MS"/>
              </a:rPr>
              <a:t>lequel il ne peut </a:t>
            </a:r>
            <a:r>
              <a:rPr sz="1200" dirty="0">
                <a:latin typeface="Comic Sans MS"/>
                <a:cs typeface="Comic Sans MS"/>
              </a:rPr>
              <a:t>y </a:t>
            </a:r>
            <a:r>
              <a:rPr sz="1200" spc="-5" dirty="0">
                <a:latin typeface="Comic Sans MS"/>
                <a:cs typeface="Comic Sans MS"/>
              </a:rPr>
              <a:t>avoir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citoyenneté. </a:t>
            </a:r>
            <a:r>
              <a:rPr sz="1200" dirty="0">
                <a:latin typeface="Comic Sans MS"/>
                <a:cs typeface="Comic Sans MS"/>
              </a:rPr>
              <a:t>La réflexion en cours sur </a:t>
            </a:r>
            <a:r>
              <a:rPr sz="1200" spc="-5" dirty="0">
                <a:latin typeface="Comic Sans MS"/>
                <a:cs typeface="Comic Sans MS"/>
              </a:rPr>
              <a:t>le projet </a:t>
            </a:r>
            <a:r>
              <a:rPr sz="1200" spc="5" dirty="0">
                <a:latin typeface="Comic Sans MS"/>
                <a:cs typeface="Comic Sans MS"/>
              </a:rPr>
              <a:t>d’un </a:t>
            </a:r>
            <a:r>
              <a:rPr sz="1200" spc="-5" dirty="0">
                <a:latin typeface="Comic Sans MS"/>
                <a:cs typeface="Comic Sans MS"/>
              </a:rPr>
              <a:t>nouveau </a:t>
            </a:r>
            <a:r>
              <a:rPr sz="1200" dirty="0">
                <a:latin typeface="Comic Sans MS"/>
                <a:cs typeface="Comic Sans MS"/>
              </a:rPr>
              <a:t>« service </a:t>
            </a:r>
            <a:r>
              <a:rPr sz="1200" spc="-5" dirty="0">
                <a:latin typeface="Comic Sans MS"/>
                <a:cs typeface="Comic Sans MS"/>
              </a:rPr>
              <a:t>national </a:t>
            </a:r>
            <a:r>
              <a:rPr sz="1200" dirty="0">
                <a:latin typeface="Comic Sans MS"/>
                <a:cs typeface="Comic Sans MS"/>
              </a:rPr>
              <a:t>universel » </a:t>
            </a:r>
            <a:r>
              <a:rPr sz="1200" spc="-34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est 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nature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donner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une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beaucoup plus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grande portée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processus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offrir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chaque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génération la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possibilité</a:t>
            </a:r>
            <a:r>
              <a:rPr sz="1200" dirty="0">
                <a:latin typeface="Comic Sans MS"/>
                <a:cs typeface="Comic Sans MS"/>
              </a:rPr>
              <a:t> 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partager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responsabilité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l’avenir</a:t>
            </a:r>
            <a:r>
              <a:rPr sz="1200" dirty="0">
                <a:latin typeface="Comic Sans MS"/>
                <a:cs typeface="Comic Sans MS"/>
              </a:rPr>
              <a:t> 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 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Nation.</a:t>
            </a:r>
            <a:endParaRPr sz="1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200" spc="-50" dirty="0">
                <a:latin typeface="Comic Sans MS"/>
                <a:cs typeface="Comic Sans MS"/>
              </a:rPr>
              <a:t>*</a:t>
            </a:r>
            <a:r>
              <a:rPr sz="1200" spc="-50" dirty="0">
                <a:latin typeface="Verdana"/>
                <a:cs typeface="Verdana"/>
              </a:rPr>
              <a:t>En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-55" dirty="0">
                <a:latin typeface="Verdana"/>
                <a:cs typeface="Verdana"/>
              </a:rPr>
              <a:t>vertu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spc="65" dirty="0">
                <a:latin typeface="Verdana"/>
                <a:cs typeface="Verdana"/>
              </a:rPr>
              <a:t>de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la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-40" dirty="0">
                <a:latin typeface="Verdana"/>
                <a:cs typeface="Verdana"/>
              </a:rPr>
              <a:t>loi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-100" dirty="0">
                <a:latin typeface="Verdana"/>
                <a:cs typeface="Verdana"/>
              </a:rPr>
              <a:t>n°</a:t>
            </a:r>
            <a:r>
              <a:rPr sz="1200" spc="-180" dirty="0">
                <a:latin typeface="Verdana"/>
                <a:cs typeface="Verdana"/>
              </a:rPr>
              <a:t> </a:t>
            </a:r>
            <a:r>
              <a:rPr sz="1200" spc="-110" dirty="0">
                <a:latin typeface="Verdana"/>
                <a:cs typeface="Verdana"/>
              </a:rPr>
              <a:t>97-1019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du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-105" dirty="0">
                <a:latin typeface="Verdana"/>
                <a:cs typeface="Verdana"/>
              </a:rPr>
              <a:t>28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octobre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-105" dirty="0">
                <a:latin typeface="Verdana"/>
                <a:cs typeface="Verdana"/>
              </a:rPr>
              <a:t>1997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portant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spc="-35" dirty="0">
                <a:latin typeface="Verdana"/>
                <a:cs typeface="Verdana"/>
              </a:rPr>
              <a:t>réforme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du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service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national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4695" y="129539"/>
            <a:ext cx="11846560" cy="6225540"/>
          </a:xfrm>
          <a:custGeom>
            <a:avLst/>
            <a:gdLst/>
            <a:ahLst/>
            <a:cxnLst/>
            <a:rect l="l" t="t" r="r" b="b"/>
            <a:pathLst>
              <a:path w="11846560" h="6225540">
                <a:moveTo>
                  <a:pt x="0" y="6225539"/>
                </a:moveTo>
                <a:lnTo>
                  <a:pt x="11846052" y="6225539"/>
                </a:lnTo>
                <a:lnTo>
                  <a:pt x="11846052" y="0"/>
                </a:lnTo>
                <a:lnTo>
                  <a:pt x="0" y="0"/>
                </a:lnTo>
                <a:lnTo>
                  <a:pt x="0" y="6225539"/>
                </a:lnTo>
                <a:close/>
              </a:path>
            </a:pathLst>
          </a:custGeom>
          <a:ln w="15875">
            <a:solidFill>
              <a:srgbClr val="032D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571" y="423164"/>
            <a:ext cx="11452860" cy="3074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omic Sans MS"/>
                <a:cs typeface="Comic Sans MS"/>
              </a:rPr>
              <a:t>La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dynamique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l’engagement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individuel</a:t>
            </a:r>
            <a:r>
              <a:rPr sz="1200" dirty="0">
                <a:latin typeface="Comic Sans MS"/>
                <a:cs typeface="Comic Sans MS"/>
              </a:rPr>
              <a:t> qui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irrigue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notre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société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aujourd’hui,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encouragée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par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politiques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publiques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volontaristes,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contribue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ainsi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au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renouveau</a:t>
            </a:r>
            <a:endParaRPr sz="1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citoyenneté.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Trois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caractéristiques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cette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évolution</a:t>
            </a:r>
            <a:r>
              <a:rPr sz="1200" spc="-5" dirty="0">
                <a:latin typeface="Comic Sans MS"/>
                <a:cs typeface="Comic Sans MS"/>
              </a:rPr>
              <a:t> méritent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d’être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soulignées</a:t>
            </a:r>
            <a:r>
              <a:rPr sz="1200" spc="-8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:</a:t>
            </a:r>
            <a:endParaRPr sz="1200">
              <a:latin typeface="Comic Sans MS"/>
              <a:cs typeface="Comic Sans MS"/>
            </a:endParaRPr>
          </a:p>
          <a:p>
            <a:pPr marL="184785" marR="664210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dirty="0">
                <a:latin typeface="Comic Sans MS"/>
                <a:cs typeface="Comic Sans MS"/>
              </a:rPr>
              <a:t>Les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initiatives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proviennent</a:t>
            </a:r>
            <a:r>
              <a:rPr sz="1200" dirty="0">
                <a:latin typeface="Comic Sans MS"/>
                <a:cs typeface="Comic Sans MS"/>
              </a:rPr>
              <a:t> 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société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civile.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L’intervention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éventuelle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pouvoirs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publics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n’arrive </a:t>
            </a:r>
            <a:r>
              <a:rPr sz="1200" dirty="0">
                <a:latin typeface="Comic Sans MS"/>
                <a:cs typeface="Comic Sans MS"/>
              </a:rPr>
              <a:t>que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dans</a:t>
            </a:r>
            <a:r>
              <a:rPr sz="1200" dirty="0">
                <a:latin typeface="Comic Sans MS"/>
                <a:cs typeface="Comic Sans MS"/>
              </a:rPr>
              <a:t> un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second</a:t>
            </a:r>
            <a:r>
              <a:rPr sz="1200" spc="3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temps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principalement</a:t>
            </a:r>
            <a:r>
              <a:rPr sz="1200" spc="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pour </a:t>
            </a:r>
            <a:r>
              <a:rPr sz="1200" spc="-34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accompagner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dynamiques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existantes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ou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en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corriger</a:t>
            </a:r>
            <a:r>
              <a:rPr sz="1200" spc="-3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les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éventuelles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dérives.</a:t>
            </a:r>
            <a:endParaRPr sz="1200">
              <a:latin typeface="Comic Sans MS"/>
              <a:cs typeface="Comic Sans MS"/>
            </a:endParaRPr>
          </a:p>
          <a:p>
            <a:pPr marL="184785" marR="32194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dirty="0">
                <a:latin typeface="Comic Sans MS"/>
                <a:cs typeface="Comic Sans MS"/>
              </a:rPr>
              <a:t>Cette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citoyenneté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l’engagement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est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une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citoyenneté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vécue</a:t>
            </a:r>
            <a:r>
              <a:rPr sz="1200" spc="-1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: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la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participation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aux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destinées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cité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se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traduit</a:t>
            </a:r>
            <a:r>
              <a:rPr sz="1200" spc="-5" dirty="0">
                <a:latin typeface="Comic Sans MS"/>
                <a:cs typeface="Comic Sans MS"/>
              </a:rPr>
              <a:t> prioritairement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dans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l’expérience</a:t>
            </a:r>
            <a:r>
              <a:rPr sz="1200" spc="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active, </a:t>
            </a:r>
            <a:r>
              <a:rPr sz="1200" spc="-34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hors</a:t>
            </a:r>
            <a:r>
              <a:rPr sz="1200" spc="-3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du </a:t>
            </a:r>
            <a:r>
              <a:rPr sz="1200" spc="-5" dirty="0">
                <a:latin typeface="Comic Sans MS"/>
                <a:cs typeface="Comic Sans MS"/>
              </a:rPr>
              <a:t>milieu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d’origine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 </a:t>
            </a:r>
            <a:r>
              <a:rPr sz="1200" spc="-5" dirty="0">
                <a:latin typeface="Comic Sans MS"/>
                <a:cs typeface="Comic Sans MS"/>
              </a:rPr>
              <a:t>dans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partage</a:t>
            </a:r>
            <a:r>
              <a:rPr sz="1200" dirty="0">
                <a:latin typeface="Comic Sans MS"/>
                <a:cs typeface="Comic Sans MS"/>
              </a:rPr>
              <a:t> avec </a:t>
            </a:r>
            <a:r>
              <a:rPr sz="1200" spc="-5" dirty="0">
                <a:latin typeface="Comic Sans MS"/>
                <a:cs typeface="Comic Sans MS"/>
              </a:rPr>
              <a:t>d’autres.</a:t>
            </a:r>
            <a:endParaRPr sz="1200">
              <a:latin typeface="Comic Sans MS"/>
              <a:cs typeface="Comic Sans MS"/>
            </a:endParaRPr>
          </a:p>
          <a:p>
            <a:pPr marL="230504" indent="-218440">
              <a:lnSpc>
                <a:spcPct val="100000"/>
              </a:lnSpc>
              <a:buFont typeface="Arial MT"/>
              <a:buChar char="•"/>
              <a:tabLst>
                <a:tab pos="230504" algn="l"/>
                <a:tab pos="231140" algn="l"/>
              </a:tabLst>
            </a:pPr>
            <a:r>
              <a:rPr sz="1200" dirty="0">
                <a:latin typeface="Comic Sans MS"/>
                <a:cs typeface="Comic Sans MS"/>
              </a:rPr>
              <a:t>Cette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citoyenneté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révèle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et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s’exprime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travers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des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parcours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adaptés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chacun,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laissant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à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l’individu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une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grande autonomie</a:t>
            </a:r>
            <a:r>
              <a:rPr sz="1200" spc="3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dans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choix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ses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engagements</a:t>
            </a:r>
            <a:endParaRPr sz="1200">
              <a:latin typeface="Comic Sans MS"/>
              <a:cs typeface="Comic Sans MS"/>
            </a:endParaRPr>
          </a:p>
          <a:p>
            <a:pPr marL="184785">
              <a:lnSpc>
                <a:spcPct val="100000"/>
              </a:lnSpc>
            </a:pPr>
            <a:r>
              <a:rPr sz="1200" dirty="0">
                <a:latin typeface="Comic Sans MS"/>
                <a:cs typeface="Comic Sans MS"/>
              </a:rPr>
              <a:t>au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service </a:t>
            </a:r>
            <a:r>
              <a:rPr sz="1200" dirty="0">
                <a:latin typeface="Comic Sans MS"/>
                <a:cs typeface="Comic Sans MS"/>
              </a:rPr>
              <a:t>du</a:t>
            </a:r>
            <a:r>
              <a:rPr sz="1200" spc="-5" dirty="0">
                <a:latin typeface="Comic Sans MS"/>
                <a:cs typeface="Comic Sans MS"/>
              </a:rPr>
              <a:t> bien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commun. </a:t>
            </a:r>
            <a:r>
              <a:rPr sz="1200" dirty="0">
                <a:latin typeface="Comic Sans MS"/>
                <a:cs typeface="Comic Sans MS"/>
              </a:rPr>
              <a:t>»</a:t>
            </a:r>
            <a:endParaRPr sz="1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950">
              <a:latin typeface="Comic Sans MS"/>
              <a:cs typeface="Comic Sans MS"/>
            </a:endParaRPr>
          </a:p>
          <a:p>
            <a:pPr marL="1991995">
              <a:lnSpc>
                <a:spcPct val="100000"/>
              </a:lnSpc>
            </a:pPr>
            <a:r>
              <a:rPr sz="3200" spc="-5" dirty="0">
                <a:latin typeface="Comic Sans MS"/>
                <a:cs typeface="Comic Sans MS"/>
              </a:rPr>
              <a:t>Bibliographie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et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sitographie</a:t>
            </a:r>
            <a:endParaRPr sz="3200">
              <a:latin typeface="Comic Sans MS"/>
              <a:cs typeface="Comic Sans MS"/>
            </a:endParaRPr>
          </a:p>
          <a:p>
            <a:pPr marL="184785" indent="-172720">
              <a:lnSpc>
                <a:spcPct val="100000"/>
              </a:lnSpc>
              <a:spcBef>
                <a:spcPts val="2985"/>
              </a:spcBef>
              <a:buFont typeface="Wingdings"/>
              <a:buChar char=""/>
              <a:tabLst>
                <a:tab pos="185420" algn="l"/>
              </a:tabLst>
            </a:pPr>
            <a:r>
              <a:rPr sz="1200" dirty="0">
                <a:latin typeface="Comic Sans MS"/>
                <a:cs typeface="Comic Sans MS"/>
              </a:rPr>
              <a:t>Lire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la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retranscription</a:t>
            </a:r>
            <a:r>
              <a:rPr sz="1200" spc="-2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de </a:t>
            </a:r>
            <a:r>
              <a:rPr sz="1200" spc="-5" dirty="0">
                <a:latin typeface="Comic Sans MS"/>
                <a:cs typeface="Comic Sans MS"/>
              </a:rPr>
              <a:t>l’intervention </a:t>
            </a:r>
            <a:r>
              <a:rPr sz="1200" dirty="0">
                <a:latin typeface="Comic Sans MS"/>
                <a:cs typeface="Comic Sans MS"/>
              </a:rPr>
              <a:t>de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Jean-Paul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RIOUX (1999)</a:t>
            </a:r>
            <a:endParaRPr sz="1200">
              <a:latin typeface="Comic Sans MS"/>
              <a:cs typeface="Comic Sans MS"/>
            </a:endParaRPr>
          </a:p>
          <a:p>
            <a:pPr marL="103505">
              <a:lnSpc>
                <a:spcPct val="100000"/>
              </a:lnSpc>
            </a:pPr>
            <a:r>
              <a:rPr sz="1200" dirty="0">
                <a:latin typeface="Comic Sans MS"/>
                <a:cs typeface="Comic Sans MS"/>
              </a:rPr>
              <a:t>« </a:t>
            </a:r>
            <a:r>
              <a:rPr sz="1200" spc="-5" dirty="0">
                <a:latin typeface="Comic Sans MS"/>
                <a:cs typeface="Comic Sans MS"/>
              </a:rPr>
              <a:t>Militer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sans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doute,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s’engager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peut-être,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s’associer </a:t>
            </a:r>
            <a:r>
              <a:rPr sz="1200" dirty="0">
                <a:latin typeface="Comic Sans MS"/>
                <a:cs typeface="Comic Sans MS"/>
              </a:rPr>
              <a:t>assurément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»</a:t>
            </a:r>
            <a:endParaRPr sz="12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0" y="3043427"/>
            <a:ext cx="914400" cy="7711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5571" y="4495292"/>
            <a:ext cx="5236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299720" algn="l"/>
              </a:tabLst>
            </a:pPr>
            <a:r>
              <a:rPr sz="1800" spc="-5" dirty="0">
                <a:solidFill>
                  <a:srgbClr val="001F5F"/>
                </a:solidFill>
                <a:latin typeface="Comic Sans MS"/>
                <a:cs typeface="Comic Sans MS"/>
              </a:rPr>
              <a:t>S'engager</a:t>
            </a:r>
            <a:r>
              <a:rPr sz="1800" spc="-3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1F5F"/>
                </a:solidFill>
                <a:latin typeface="Comic Sans MS"/>
                <a:cs typeface="Comic Sans MS"/>
              </a:rPr>
              <a:t>pour</a:t>
            </a:r>
            <a:r>
              <a:rPr sz="1800" spc="-1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1F5F"/>
                </a:solidFill>
                <a:latin typeface="Comic Sans MS"/>
                <a:cs typeface="Comic Sans MS"/>
              </a:rPr>
              <a:t>un monde</a:t>
            </a:r>
            <a:r>
              <a:rPr sz="1800" spc="-2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1F5F"/>
                </a:solidFill>
                <a:latin typeface="Comic Sans MS"/>
                <a:cs typeface="Comic Sans MS"/>
              </a:rPr>
              <a:t>positif</a:t>
            </a:r>
            <a:r>
              <a:rPr sz="1800" spc="-2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1F5F"/>
                </a:solidFill>
                <a:latin typeface="Comic Sans MS"/>
                <a:cs typeface="Comic Sans MS"/>
              </a:rPr>
              <a:t>selon</a:t>
            </a:r>
            <a:r>
              <a:rPr sz="1800" spc="-1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omic Sans MS"/>
                <a:cs typeface="Comic Sans MS"/>
              </a:rPr>
              <a:t>Cynthia </a:t>
            </a:r>
            <a:r>
              <a:rPr sz="1800" spc="-52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omic Sans MS"/>
                <a:cs typeface="Comic Sans MS"/>
              </a:rPr>
              <a:t>Fleury,</a:t>
            </a:r>
            <a:r>
              <a:rPr sz="180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omic Sans MS"/>
                <a:cs typeface="Comic Sans MS"/>
              </a:rPr>
              <a:t>Philosophe </a:t>
            </a:r>
            <a:r>
              <a:rPr sz="1800" dirty="0">
                <a:solidFill>
                  <a:srgbClr val="001F5F"/>
                </a:solidFill>
                <a:latin typeface="Comic Sans MS"/>
                <a:cs typeface="Comic Sans MS"/>
              </a:rPr>
              <a:t>&amp; </a:t>
            </a:r>
            <a:r>
              <a:rPr sz="1800" spc="-5" dirty="0">
                <a:solidFill>
                  <a:srgbClr val="001F5F"/>
                </a:solidFill>
                <a:latin typeface="Comic Sans MS"/>
                <a:cs typeface="Comic Sans MS"/>
              </a:rPr>
              <a:t>psychanalyste</a:t>
            </a:r>
            <a:r>
              <a:rPr sz="1800" spc="-2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1F5F"/>
                </a:solidFill>
                <a:latin typeface="Comic Sans MS"/>
                <a:cs typeface="Comic Sans MS"/>
              </a:rPr>
              <a:t>-</a:t>
            </a:r>
            <a:r>
              <a:rPr sz="1800" spc="1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1F5F"/>
                </a:solidFill>
                <a:latin typeface="Comic Sans MS"/>
                <a:cs typeface="Comic Sans MS"/>
              </a:rPr>
              <a:t>GPF</a:t>
            </a:r>
            <a:r>
              <a:rPr sz="1800" spc="-1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1F5F"/>
                </a:solidFill>
                <a:latin typeface="Comic Sans MS"/>
                <a:cs typeface="Comic Sans MS"/>
              </a:rPr>
              <a:t>2019</a:t>
            </a:r>
            <a:endParaRPr sz="1800">
              <a:latin typeface="Comic Sans MS"/>
              <a:cs typeface="Comic Sans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2280" y="4277867"/>
            <a:ext cx="2540000" cy="19050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707136" y="304800"/>
            <a:ext cx="11485245" cy="1905000"/>
          </a:xfrm>
          <a:custGeom>
            <a:avLst/>
            <a:gdLst/>
            <a:ahLst/>
            <a:cxnLst/>
            <a:rect l="l" t="t" r="r" b="b"/>
            <a:pathLst>
              <a:path w="11485245" h="1905000">
                <a:moveTo>
                  <a:pt x="0" y="1905000"/>
                </a:moveTo>
                <a:lnTo>
                  <a:pt x="11484864" y="1905000"/>
                </a:lnTo>
                <a:lnTo>
                  <a:pt x="11484864" y="0"/>
                </a:lnTo>
                <a:lnTo>
                  <a:pt x="0" y="0"/>
                </a:lnTo>
                <a:lnTo>
                  <a:pt x="0" y="1905000"/>
                </a:lnTo>
                <a:close/>
              </a:path>
            </a:pathLst>
          </a:custGeom>
          <a:ln w="15875">
            <a:solidFill>
              <a:srgbClr val="032D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5630</Words>
  <Application>Microsoft Office PowerPoint</Application>
  <PresentationFormat>Grand écran</PresentationFormat>
  <Paragraphs>329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6" baseType="lpstr">
      <vt:lpstr>Arial</vt:lpstr>
      <vt:lpstr>Arial MT</vt:lpstr>
      <vt:lpstr>Calibri</vt:lpstr>
      <vt:lpstr>Comic Sans MS</vt:lpstr>
      <vt:lpstr>Microsoft Sans Serif</vt:lpstr>
      <vt:lpstr>Segoe UI</vt:lpstr>
      <vt:lpstr>Segoe UI Symbol</vt:lpstr>
      <vt:lpstr>Times New Roman</vt:lpstr>
      <vt:lpstr>Verdana</vt:lpstr>
      <vt:lpstr>Wingdings</vt:lpstr>
      <vt:lpstr>Office Theme</vt:lpstr>
      <vt:lpstr>EMC :Espace public, engagement et  culture du débat démocratique.</vt:lpstr>
      <vt:lpstr>Présentation PowerPoint</vt:lpstr>
      <vt:lpstr>Définition de l'engagement</vt:lpstr>
      <vt:lpstr>Les apports scientifiques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Capacités et activités</vt:lpstr>
      <vt:lpstr>Présentation PowerPoint</vt:lpstr>
      <vt:lpstr>Proposition  de découpage  en séances</vt:lpstr>
      <vt:lpstr>Genially EMC Terminale Bac Pro.</vt:lpstr>
      <vt:lpstr>Evaluation finale</vt:lpstr>
      <vt:lpstr>Présentation PowerPoint</vt:lpstr>
      <vt:lpstr>Compléments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Brigitte</dc:creator>
  <cp:lastModifiedBy>WELYKYJ</cp:lastModifiedBy>
  <cp:revision>1</cp:revision>
  <dcterms:created xsi:type="dcterms:W3CDTF">2021-04-02T21:11:18Z</dcterms:created>
  <dcterms:modified xsi:type="dcterms:W3CDTF">2021-04-09T07:16:15Z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2021-04-02T00:00:00Z</vt:filetime>
  </property>
</Properties>
</file>