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309" r:id="rId4"/>
    <p:sldId id="281" r:id="rId5"/>
    <p:sldId id="284" r:id="rId6"/>
    <p:sldId id="316" r:id="rId7"/>
    <p:sldId id="259" r:id="rId8"/>
    <p:sldId id="310" r:id="rId9"/>
    <p:sldId id="313" r:id="rId10"/>
    <p:sldId id="258" r:id="rId11"/>
    <p:sldId id="273" r:id="rId12"/>
    <p:sldId id="277" r:id="rId13"/>
    <p:sldId id="279" r:id="rId14"/>
    <p:sldId id="280" r:id="rId15"/>
    <p:sldId id="318" r:id="rId16"/>
    <p:sldId id="282" r:id="rId17"/>
    <p:sldId id="319" r:id="rId18"/>
    <p:sldId id="314" r:id="rId19"/>
    <p:sldId id="286" r:id="rId20"/>
    <p:sldId id="285" r:id="rId21"/>
    <p:sldId id="315" r:id="rId22"/>
    <p:sldId id="302" r:id="rId23"/>
    <p:sldId id="294" r:id="rId24"/>
    <p:sldId id="295" r:id="rId25"/>
    <p:sldId id="290" r:id="rId26"/>
    <p:sldId id="296" r:id="rId27"/>
    <p:sldId id="289" r:id="rId28"/>
    <p:sldId id="297" r:id="rId29"/>
    <p:sldId id="291" r:id="rId30"/>
    <p:sldId id="308" r:id="rId31"/>
    <p:sldId id="288" r:id="rId32"/>
    <p:sldId id="298" r:id="rId33"/>
    <p:sldId id="292" r:id="rId34"/>
    <p:sldId id="322" r:id="rId35"/>
    <p:sldId id="321" r:id="rId36"/>
    <p:sldId id="260" r:id="rId37"/>
    <p:sldId id="270" r:id="rId38"/>
    <p:sldId id="261" r:id="rId39"/>
    <p:sldId id="317" r:id="rId40"/>
    <p:sldId id="262"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ivier Cossart" initials="O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00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90F1F2-633F-47F4-93CA-423666A7114F}" type="datetimeFigureOut">
              <a:rPr lang="fr-FR" smtClean="0"/>
              <a:pPr/>
              <a:t>09/04/2021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947741-F8AC-441C-A638-471487B4B261}" type="slidenum">
              <a:rPr lang="fr-FR" smtClean="0"/>
              <a:pPr/>
              <a:t>‹N°›</a:t>
            </a:fld>
            <a:endParaRPr lang="fr-FR"/>
          </a:p>
        </p:txBody>
      </p:sp>
    </p:spTree>
    <p:extLst>
      <p:ext uri="{BB962C8B-B14F-4D97-AF65-F5344CB8AC3E}">
        <p14:creationId xmlns:p14="http://schemas.microsoft.com/office/powerpoint/2010/main" val="831697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partie EMC est en troisième</a:t>
            </a:r>
            <a:r>
              <a:rPr lang="fr-FR" baseline="0" dirty="0" smtClean="0"/>
              <a:t> partie. Elle compte pour 6 points. L’EMC comptait pour 4 points lors des examens du programme précédent. Par ailleurs, les attendus du sujet d’EMC sont beaucoup plus importants que précédemment.</a:t>
            </a:r>
            <a:endParaRPr lang="fr-FR" dirty="0"/>
          </a:p>
        </p:txBody>
      </p:sp>
      <p:sp>
        <p:nvSpPr>
          <p:cNvPr id="4" name="Espace réservé du numéro de diapositive 3"/>
          <p:cNvSpPr>
            <a:spLocks noGrp="1"/>
          </p:cNvSpPr>
          <p:nvPr>
            <p:ph type="sldNum" sz="quarter" idx="10"/>
          </p:nvPr>
        </p:nvSpPr>
        <p:spPr/>
        <p:txBody>
          <a:bodyPr/>
          <a:lstStyle/>
          <a:p>
            <a:fld id="{24947741-F8AC-441C-A638-471487B4B261}" type="slidenum">
              <a:rPr lang="fr-FR" smtClean="0"/>
              <a:pPr/>
              <a:t>5</a:t>
            </a:fld>
            <a:endParaRPr lang="fr-FR"/>
          </a:p>
        </p:txBody>
      </p:sp>
    </p:spTree>
    <p:extLst>
      <p:ext uri="{BB962C8B-B14F-4D97-AF65-F5344CB8AC3E}">
        <p14:creationId xmlns:p14="http://schemas.microsoft.com/office/powerpoint/2010/main" val="606115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 Un court texte présente la situation</a:t>
            </a:r>
            <a:r>
              <a:rPr lang="fr-FR" baseline="0" dirty="0" smtClean="0"/>
              <a:t> étudiée et son contexte. Il ne pose pas les termes du débat puisque ce sera aux candidats de le découvrir.</a:t>
            </a:r>
            <a:endParaRPr lang="fr-FR" dirty="0"/>
          </a:p>
        </p:txBody>
      </p:sp>
      <p:sp>
        <p:nvSpPr>
          <p:cNvPr id="4" name="Espace réservé du numéro de diapositive 3"/>
          <p:cNvSpPr>
            <a:spLocks noGrp="1"/>
          </p:cNvSpPr>
          <p:nvPr>
            <p:ph type="sldNum" sz="quarter" idx="10"/>
          </p:nvPr>
        </p:nvSpPr>
        <p:spPr/>
        <p:txBody>
          <a:bodyPr/>
          <a:lstStyle/>
          <a:p>
            <a:fld id="{24947741-F8AC-441C-A638-471487B4B261}" type="slidenum">
              <a:rPr lang="fr-FR" smtClean="0"/>
              <a:pPr/>
              <a:t>17</a:t>
            </a:fld>
            <a:endParaRPr lang="fr-FR"/>
          </a:p>
        </p:txBody>
      </p:sp>
    </p:spTree>
    <p:extLst>
      <p:ext uri="{BB962C8B-B14F-4D97-AF65-F5344CB8AC3E}">
        <p14:creationId xmlns:p14="http://schemas.microsoft.com/office/powerpoint/2010/main" val="1886122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Deux</a:t>
            </a:r>
            <a:r>
              <a:rPr lang="fr-FR" baseline="0" dirty="0" smtClean="0"/>
              <a:t> documents sont proposés. Le premier (iconographique) explique le fonctionnement et l’utilité de l’application. Le second (un article publié sur le site internet de « </a:t>
            </a:r>
            <a:r>
              <a:rPr lang="fr-FR" baseline="0" dirty="0" err="1" smtClean="0"/>
              <a:t>PublicSénat</a:t>
            </a:r>
            <a:r>
              <a:rPr lang="fr-FR" baseline="0" dirty="0" smtClean="0"/>
              <a:t>) présente les termes du débat.</a:t>
            </a:r>
            <a:endParaRPr lang="fr-FR" dirty="0"/>
          </a:p>
        </p:txBody>
      </p:sp>
      <p:sp>
        <p:nvSpPr>
          <p:cNvPr id="4" name="Espace réservé du numéro de diapositive 3"/>
          <p:cNvSpPr>
            <a:spLocks noGrp="1"/>
          </p:cNvSpPr>
          <p:nvPr>
            <p:ph type="sldNum" sz="quarter" idx="10"/>
          </p:nvPr>
        </p:nvSpPr>
        <p:spPr/>
        <p:txBody>
          <a:bodyPr/>
          <a:lstStyle/>
          <a:p>
            <a:fld id="{24947741-F8AC-441C-A638-471487B4B261}" type="slidenum">
              <a:rPr lang="fr-FR" smtClean="0"/>
              <a:pPr/>
              <a:t>19</a:t>
            </a:fld>
            <a:endParaRPr lang="fr-FR"/>
          </a:p>
        </p:txBody>
      </p:sp>
    </p:spTree>
    <p:extLst>
      <p:ext uri="{BB962C8B-B14F-4D97-AF65-F5344CB8AC3E}">
        <p14:creationId xmlns:p14="http://schemas.microsoft.com/office/powerpoint/2010/main" val="2728081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deux documents ne</a:t>
            </a:r>
            <a:r>
              <a:rPr lang="fr-FR" baseline="0" dirty="0" smtClean="0"/>
              <a:t> traitent pas du climat mais du fonctionnement de la démocratie face à l’enjeu climatique. Si le premier document présente la Convention Citoyenne comme un organisme citoyen qui est force de proposition, le second rappelle le rôle des assemblées d’élus et l’intérêt de la Convention Citoyenne.</a:t>
            </a:r>
            <a:endParaRPr lang="fr-FR" dirty="0"/>
          </a:p>
        </p:txBody>
      </p:sp>
      <p:sp>
        <p:nvSpPr>
          <p:cNvPr id="4" name="Espace réservé du numéro de diapositive 3"/>
          <p:cNvSpPr>
            <a:spLocks noGrp="1"/>
          </p:cNvSpPr>
          <p:nvPr>
            <p:ph type="sldNum" sz="quarter" idx="10"/>
          </p:nvPr>
        </p:nvSpPr>
        <p:spPr/>
        <p:txBody>
          <a:bodyPr/>
          <a:lstStyle/>
          <a:p>
            <a:fld id="{24947741-F8AC-441C-A638-471487B4B261}" type="slidenum">
              <a:rPr lang="fr-FR" smtClean="0"/>
              <a:pPr/>
              <a:t>20</a:t>
            </a:fld>
            <a:endParaRPr lang="fr-FR"/>
          </a:p>
        </p:txBody>
      </p:sp>
    </p:spTree>
    <p:extLst>
      <p:ext uri="{BB962C8B-B14F-4D97-AF65-F5344CB8AC3E}">
        <p14:creationId xmlns:p14="http://schemas.microsoft.com/office/powerpoint/2010/main" val="3248758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L’utilisation de ces verbes d’action permettent</a:t>
            </a:r>
            <a:r>
              <a:rPr lang="fr-FR" baseline="0" dirty="0" smtClean="0"/>
              <a:t> l’évaluation du candidat qui doit </a:t>
            </a:r>
            <a:r>
              <a:rPr lang="fr-FR" i="0" dirty="0" smtClean="0"/>
              <a:t>identifier les </a:t>
            </a:r>
            <a:r>
              <a:rPr lang="fr-FR" i="0" dirty="0" smtClean="0">
                <a:solidFill>
                  <a:srgbClr val="FF0000"/>
                </a:solidFill>
              </a:rPr>
              <a:t>enjeux</a:t>
            </a:r>
            <a:r>
              <a:rPr lang="fr-FR" i="0" dirty="0" smtClean="0"/>
              <a:t> de la situation, mobiliser ses connaissances et formuler une </a:t>
            </a:r>
            <a:r>
              <a:rPr lang="fr-FR" i="0" dirty="0" smtClean="0">
                <a:solidFill>
                  <a:srgbClr val="FF0000"/>
                </a:solidFill>
              </a:rPr>
              <a:t>position personnelle argumentée</a:t>
            </a:r>
            <a:endParaRPr lang="fr-FR" i="0" dirty="0"/>
          </a:p>
        </p:txBody>
      </p:sp>
      <p:sp>
        <p:nvSpPr>
          <p:cNvPr id="4" name="Espace réservé du numéro de diapositive 3"/>
          <p:cNvSpPr>
            <a:spLocks noGrp="1"/>
          </p:cNvSpPr>
          <p:nvPr>
            <p:ph type="sldNum" sz="quarter" idx="10"/>
          </p:nvPr>
        </p:nvSpPr>
        <p:spPr/>
        <p:txBody>
          <a:bodyPr/>
          <a:lstStyle/>
          <a:p>
            <a:fld id="{24947741-F8AC-441C-A638-471487B4B261}" type="slidenum">
              <a:rPr lang="fr-FR" smtClean="0"/>
              <a:pPr/>
              <a:t>22</a:t>
            </a:fld>
            <a:endParaRPr lang="fr-FR"/>
          </a:p>
        </p:txBody>
      </p:sp>
    </p:spTree>
    <p:extLst>
      <p:ext uri="{BB962C8B-B14F-4D97-AF65-F5344CB8AC3E}">
        <p14:creationId xmlns:p14="http://schemas.microsoft.com/office/powerpoint/2010/main" val="2534425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i="0" dirty="0" smtClean="0"/>
              <a:t>identifier les </a:t>
            </a:r>
            <a:r>
              <a:rPr lang="fr-FR" i="0" dirty="0" smtClean="0">
                <a:solidFill>
                  <a:srgbClr val="FF0000"/>
                </a:solidFill>
              </a:rPr>
              <a:t>enjeux</a:t>
            </a:r>
            <a:r>
              <a:rPr lang="fr-FR" i="0" dirty="0" smtClean="0"/>
              <a:t> de la situation</a:t>
            </a:r>
            <a:endParaRPr lang="fr-FR" dirty="0"/>
          </a:p>
        </p:txBody>
      </p:sp>
      <p:sp>
        <p:nvSpPr>
          <p:cNvPr id="4" name="Espace réservé du numéro de diapositive 3"/>
          <p:cNvSpPr>
            <a:spLocks noGrp="1"/>
          </p:cNvSpPr>
          <p:nvPr>
            <p:ph type="sldNum" sz="quarter" idx="10"/>
          </p:nvPr>
        </p:nvSpPr>
        <p:spPr/>
        <p:txBody>
          <a:bodyPr/>
          <a:lstStyle/>
          <a:p>
            <a:fld id="{24947741-F8AC-441C-A638-471487B4B261}" type="slidenum">
              <a:rPr lang="fr-FR" smtClean="0"/>
              <a:pPr/>
              <a:t>23</a:t>
            </a:fld>
            <a:endParaRPr lang="fr-FR"/>
          </a:p>
        </p:txBody>
      </p:sp>
    </p:spTree>
    <p:extLst>
      <p:ext uri="{BB962C8B-B14F-4D97-AF65-F5344CB8AC3E}">
        <p14:creationId xmlns:p14="http://schemas.microsoft.com/office/powerpoint/2010/main" val="1864068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Mobiliser les connaissances (</a:t>
            </a:r>
            <a:r>
              <a:rPr lang="fr-FR" baseline="0" dirty="0" smtClean="0"/>
              <a:t>« Assemblée », « démocratie représentative » sont des notions du programme)  </a:t>
            </a:r>
            <a:r>
              <a:rPr lang="fr-FR" dirty="0" smtClean="0"/>
              <a:t>et </a:t>
            </a:r>
            <a:r>
              <a:rPr lang="fr-FR" i="0" dirty="0" smtClean="0"/>
              <a:t>identifier les </a:t>
            </a:r>
            <a:r>
              <a:rPr lang="fr-FR" i="0" dirty="0" smtClean="0">
                <a:solidFill>
                  <a:srgbClr val="FF0000"/>
                </a:solidFill>
              </a:rPr>
              <a:t>enjeux</a:t>
            </a:r>
            <a:r>
              <a:rPr lang="fr-FR" i="0" dirty="0" smtClean="0"/>
              <a:t> de la situation</a:t>
            </a:r>
            <a:endParaRPr lang="fr-FR" dirty="0"/>
          </a:p>
        </p:txBody>
      </p:sp>
      <p:sp>
        <p:nvSpPr>
          <p:cNvPr id="4" name="Espace réservé du numéro de diapositive 3"/>
          <p:cNvSpPr>
            <a:spLocks noGrp="1"/>
          </p:cNvSpPr>
          <p:nvPr>
            <p:ph type="sldNum" sz="quarter" idx="10"/>
          </p:nvPr>
        </p:nvSpPr>
        <p:spPr/>
        <p:txBody>
          <a:bodyPr/>
          <a:lstStyle/>
          <a:p>
            <a:fld id="{24947741-F8AC-441C-A638-471487B4B261}" type="slidenum">
              <a:rPr lang="fr-FR" smtClean="0"/>
              <a:pPr/>
              <a:t>24</a:t>
            </a:fld>
            <a:endParaRPr lang="fr-FR"/>
          </a:p>
        </p:txBody>
      </p:sp>
    </p:spTree>
    <p:extLst>
      <p:ext uri="{BB962C8B-B14F-4D97-AF65-F5344CB8AC3E}">
        <p14:creationId xmlns:p14="http://schemas.microsoft.com/office/powerpoint/2010/main" val="1450470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i="0" dirty="0" smtClean="0"/>
              <a:t>identifier les </a:t>
            </a:r>
            <a:r>
              <a:rPr lang="fr-FR" i="0" dirty="0" smtClean="0">
                <a:solidFill>
                  <a:srgbClr val="FF0000"/>
                </a:solidFill>
              </a:rPr>
              <a:t>enjeux</a:t>
            </a:r>
            <a:r>
              <a:rPr lang="fr-FR" i="0" dirty="0" smtClean="0"/>
              <a:t> de la situation</a:t>
            </a:r>
            <a:endParaRPr lang="fr-FR" dirty="0"/>
          </a:p>
        </p:txBody>
      </p:sp>
      <p:sp>
        <p:nvSpPr>
          <p:cNvPr id="4" name="Espace réservé du numéro de diapositive 3"/>
          <p:cNvSpPr>
            <a:spLocks noGrp="1"/>
          </p:cNvSpPr>
          <p:nvPr>
            <p:ph type="sldNum" sz="quarter" idx="10"/>
          </p:nvPr>
        </p:nvSpPr>
        <p:spPr/>
        <p:txBody>
          <a:bodyPr/>
          <a:lstStyle/>
          <a:p>
            <a:fld id="{24947741-F8AC-441C-A638-471487B4B261}" type="slidenum">
              <a:rPr lang="fr-FR" smtClean="0"/>
              <a:pPr/>
              <a:t>25</a:t>
            </a:fld>
            <a:endParaRPr lang="fr-FR"/>
          </a:p>
        </p:txBody>
      </p:sp>
    </p:spTree>
    <p:extLst>
      <p:ext uri="{BB962C8B-B14F-4D97-AF65-F5344CB8AC3E}">
        <p14:creationId xmlns:p14="http://schemas.microsoft.com/office/powerpoint/2010/main" val="380172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i="0" dirty="0" smtClean="0"/>
              <a:t>identifier les </a:t>
            </a:r>
            <a:r>
              <a:rPr lang="fr-FR" i="0" dirty="0" smtClean="0">
                <a:solidFill>
                  <a:srgbClr val="FF0000"/>
                </a:solidFill>
              </a:rPr>
              <a:t>enjeux</a:t>
            </a:r>
            <a:r>
              <a:rPr lang="fr-FR" i="0" dirty="0" smtClean="0"/>
              <a:t> de la situation</a:t>
            </a:r>
            <a:endParaRPr lang="fr-FR" dirty="0"/>
          </a:p>
        </p:txBody>
      </p:sp>
      <p:sp>
        <p:nvSpPr>
          <p:cNvPr id="4" name="Espace réservé du numéro de diapositive 3"/>
          <p:cNvSpPr>
            <a:spLocks noGrp="1"/>
          </p:cNvSpPr>
          <p:nvPr>
            <p:ph type="sldNum" sz="quarter" idx="10"/>
          </p:nvPr>
        </p:nvSpPr>
        <p:spPr/>
        <p:txBody>
          <a:bodyPr/>
          <a:lstStyle/>
          <a:p>
            <a:fld id="{24947741-F8AC-441C-A638-471487B4B261}" type="slidenum">
              <a:rPr lang="fr-FR" smtClean="0"/>
              <a:pPr/>
              <a:t>26</a:t>
            </a:fld>
            <a:endParaRPr lang="fr-FR"/>
          </a:p>
        </p:txBody>
      </p:sp>
    </p:spTree>
    <p:extLst>
      <p:ext uri="{BB962C8B-B14F-4D97-AF65-F5344CB8AC3E}">
        <p14:creationId xmlns:p14="http://schemas.microsoft.com/office/powerpoint/2010/main" val="1592407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i="0" dirty="0" smtClean="0"/>
              <a:t>identifier les </a:t>
            </a:r>
            <a:r>
              <a:rPr lang="fr-FR" i="0" dirty="0" smtClean="0">
                <a:solidFill>
                  <a:srgbClr val="FF0000"/>
                </a:solidFill>
              </a:rPr>
              <a:t>enjeux</a:t>
            </a:r>
            <a:r>
              <a:rPr lang="fr-FR" i="0" dirty="0" smtClean="0"/>
              <a:t> de la situation</a:t>
            </a:r>
            <a:endParaRPr lang="fr-FR" dirty="0"/>
          </a:p>
        </p:txBody>
      </p:sp>
      <p:sp>
        <p:nvSpPr>
          <p:cNvPr id="4" name="Espace réservé du numéro de diapositive 3"/>
          <p:cNvSpPr>
            <a:spLocks noGrp="1"/>
          </p:cNvSpPr>
          <p:nvPr>
            <p:ph type="sldNum" sz="quarter" idx="10"/>
          </p:nvPr>
        </p:nvSpPr>
        <p:spPr/>
        <p:txBody>
          <a:bodyPr/>
          <a:lstStyle/>
          <a:p>
            <a:fld id="{24947741-F8AC-441C-A638-471487B4B261}" type="slidenum">
              <a:rPr lang="fr-FR" smtClean="0"/>
              <a:pPr/>
              <a:t>27</a:t>
            </a:fld>
            <a:endParaRPr lang="fr-FR"/>
          </a:p>
        </p:txBody>
      </p:sp>
    </p:spTree>
    <p:extLst>
      <p:ext uri="{BB962C8B-B14F-4D97-AF65-F5344CB8AC3E}">
        <p14:creationId xmlns:p14="http://schemas.microsoft.com/office/powerpoint/2010/main" val="4207695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i="0" dirty="0" smtClean="0"/>
              <a:t>identifier les </a:t>
            </a:r>
            <a:r>
              <a:rPr lang="fr-FR" i="0" dirty="0" smtClean="0">
                <a:solidFill>
                  <a:srgbClr val="FF0000"/>
                </a:solidFill>
              </a:rPr>
              <a:t>enjeux</a:t>
            </a:r>
            <a:r>
              <a:rPr lang="fr-FR" i="0" dirty="0" smtClean="0"/>
              <a:t> de la situation</a:t>
            </a:r>
            <a:endParaRPr lang="fr-FR" dirty="0"/>
          </a:p>
        </p:txBody>
      </p:sp>
      <p:sp>
        <p:nvSpPr>
          <p:cNvPr id="4" name="Espace réservé du numéro de diapositive 3"/>
          <p:cNvSpPr>
            <a:spLocks noGrp="1"/>
          </p:cNvSpPr>
          <p:nvPr>
            <p:ph type="sldNum" sz="quarter" idx="10"/>
          </p:nvPr>
        </p:nvSpPr>
        <p:spPr/>
        <p:txBody>
          <a:bodyPr/>
          <a:lstStyle/>
          <a:p>
            <a:fld id="{24947741-F8AC-441C-A638-471487B4B261}" type="slidenum">
              <a:rPr lang="fr-FR" smtClean="0"/>
              <a:pPr/>
              <a:t>28</a:t>
            </a:fld>
            <a:endParaRPr lang="fr-FR"/>
          </a:p>
        </p:txBody>
      </p:sp>
    </p:spTree>
    <p:extLst>
      <p:ext uri="{BB962C8B-B14F-4D97-AF65-F5344CB8AC3E}">
        <p14:creationId xmlns:p14="http://schemas.microsoft.com/office/powerpoint/2010/main" val="3396981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L’annexe</a:t>
            </a:r>
            <a:r>
              <a:rPr lang="fr-FR" baseline="0" dirty="0" smtClean="0"/>
              <a:t> II de l’arrêté du 17 juin 2020 présente l’épreuve d’Histoire-Géographie-EMC. Il indique les éléments constitutifs de l’épreuve qui consistera à analyser une situation concrète à partir d’un dossier documentaire. Ce dossier devra comporter un enjeu; le candidat devra donc identifier un problème, un dilemme, l’analyser et se positionner par rapport à ce dilemme en apportant des arguments.</a:t>
            </a:r>
            <a:endParaRPr lang="fr-FR" dirty="0"/>
          </a:p>
        </p:txBody>
      </p:sp>
      <p:sp>
        <p:nvSpPr>
          <p:cNvPr id="4" name="Espace réservé du numéro de diapositive 3"/>
          <p:cNvSpPr>
            <a:spLocks noGrp="1"/>
          </p:cNvSpPr>
          <p:nvPr>
            <p:ph type="sldNum" sz="quarter" idx="10"/>
          </p:nvPr>
        </p:nvSpPr>
        <p:spPr/>
        <p:txBody>
          <a:bodyPr/>
          <a:lstStyle/>
          <a:p>
            <a:fld id="{24947741-F8AC-441C-A638-471487B4B261}" type="slidenum">
              <a:rPr lang="fr-FR" smtClean="0"/>
              <a:pPr/>
              <a:t>6</a:t>
            </a:fld>
            <a:endParaRPr lang="fr-FR"/>
          </a:p>
        </p:txBody>
      </p:sp>
    </p:spTree>
    <p:extLst>
      <p:ext uri="{BB962C8B-B14F-4D97-AF65-F5344CB8AC3E}">
        <p14:creationId xmlns:p14="http://schemas.microsoft.com/office/powerpoint/2010/main" val="3926611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Mobiliser les connaissances (</a:t>
            </a:r>
            <a:r>
              <a:rPr lang="fr-FR" baseline="0" dirty="0" smtClean="0"/>
              <a:t>« Assemblée », « démocratie représentative » sont des notions du programme)  </a:t>
            </a:r>
            <a:r>
              <a:rPr lang="fr-FR" dirty="0" smtClean="0"/>
              <a:t>et </a:t>
            </a:r>
            <a:r>
              <a:rPr lang="fr-FR" i="0" dirty="0" smtClean="0"/>
              <a:t>identifier les </a:t>
            </a:r>
            <a:r>
              <a:rPr lang="fr-FR" i="0" dirty="0" smtClean="0">
                <a:solidFill>
                  <a:srgbClr val="FF0000"/>
                </a:solidFill>
              </a:rPr>
              <a:t>enjeux</a:t>
            </a:r>
            <a:r>
              <a:rPr lang="fr-FR" i="0" dirty="0" smtClean="0"/>
              <a:t> de la situation</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4947741-F8AC-441C-A638-471487B4B261}" type="slidenum">
              <a:rPr lang="fr-FR" smtClean="0"/>
              <a:pPr/>
              <a:t>29</a:t>
            </a:fld>
            <a:endParaRPr lang="fr-FR"/>
          </a:p>
        </p:txBody>
      </p:sp>
    </p:spTree>
    <p:extLst>
      <p:ext uri="{BB962C8B-B14F-4D97-AF65-F5344CB8AC3E}">
        <p14:creationId xmlns:p14="http://schemas.microsoft.com/office/powerpoint/2010/main" val="184607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Cette</a:t>
            </a:r>
            <a:r>
              <a:rPr lang="fr-FR" baseline="0" dirty="0" smtClean="0"/>
              <a:t> question propose aux candidats de poser les termes du débat et de présenter (et donc de réinvestir les réponses précédentes), </a:t>
            </a:r>
            <a:endParaRPr lang="fr-FR" dirty="0"/>
          </a:p>
        </p:txBody>
      </p:sp>
      <p:sp>
        <p:nvSpPr>
          <p:cNvPr id="4" name="Espace réservé du numéro de diapositive 3"/>
          <p:cNvSpPr>
            <a:spLocks noGrp="1"/>
          </p:cNvSpPr>
          <p:nvPr>
            <p:ph type="sldNum" sz="quarter" idx="10"/>
          </p:nvPr>
        </p:nvSpPr>
        <p:spPr/>
        <p:txBody>
          <a:bodyPr/>
          <a:lstStyle/>
          <a:p>
            <a:fld id="{24947741-F8AC-441C-A638-471487B4B261}" type="slidenum">
              <a:rPr lang="fr-FR" smtClean="0"/>
              <a:pPr/>
              <a:t>31</a:t>
            </a:fld>
            <a:endParaRPr lang="fr-FR"/>
          </a:p>
        </p:txBody>
      </p:sp>
    </p:spTree>
    <p:extLst>
      <p:ext uri="{BB962C8B-B14F-4D97-AF65-F5344CB8AC3E}">
        <p14:creationId xmlns:p14="http://schemas.microsoft.com/office/powerpoint/2010/main" val="4010693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4947741-F8AC-441C-A638-471487B4B261}" type="slidenum">
              <a:rPr lang="fr-FR" smtClean="0"/>
              <a:pPr/>
              <a:t>7</a:t>
            </a:fld>
            <a:endParaRPr lang="fr-FR"/>
          </a:p>
        </p:txBody>
      </p:sp>
    </p:spTree>
    <p:extLst>
      <p:ext uri="{BB962C8B-B14F-4D97-AF65-F5344CB8AC3E}">
        <p14:creationId xmlns:p14="http://schemas.microsoft.com/office/powerpoint/2010/main" val="4095441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 S’engager et débattre en démocratie autour des défis de société » est le seul thème à étudier en classe de Terminale. Ce thème est à la fois un titre et une indication d’étude. Mais il peut être vu comme l’indication d’une compétence que l’élève doit avoir acquis pour l’examen : L’élève doit en effet être capable de s’engager (prendre position est un engagement) et de débattre (argumenter en prenant en compte les arguments d’autrui)</a:t>
            </a:r>
            <a:endParaRPr lang="fr-FR" dirty="0"/>
          </a:p>
        </p:txBody>
      </p:sp>
      <p:sp>
        <p:nvSpPr>
          <p:cNvPr id="4" name="Espace réservé du numéro de diapositive 3"/>
          <p:cNvSpPr>
            <a:spLocks noGrp="1"/>
          </p:cNvSpPr>
          <p:nvPr>
            <p:ph type="sldNum" sz="quarter" idx="10"/>
          </p:nvPr>
        </p:nvSpPr>
        <p:spPr/>
        <p:txBody>
          <a:bodyPr/>
          <a:lstStyle/>
          <a:p>
            <a:fld id="{24947741-F8AC-441C-A638-471487B4B261}" type="slidenum">
              <a:rPr lang="fr-FR" smtClean="0"/>
              <a:pPr/>
              <a:t>11</a:t>
            </a:fld>
            <a:endParaRPr lang="fr-FR"/>
          </a:p>
        </p:txBody>
      </p:sp>
    </p:spTree>
    <p:extLst>
      <p:ext uri="{BB962C8B-B14F-4D97-AF65-F5344CB8AC3E}">
        <p14:creationId xmlns:p14="http://schemas.microsoft.com/office/powerpoint/2010/main" val="688589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a:t>
            </a:r>
            <a:r>
              <a:rPr lang="fr-FR" baseline="0" dirty="0" smtClean="0"/>
              <a:t> retrouve les mêmes compétences dans les deux sujets; elles apparaissent dans les programmes de seconde, première et terminale. Si un certain nombre de compétences ne peuvent être évaluées dans le cadre d’un examen en mode ponctuel terminal (comme « S’impliquer dans un travail et coopérer ») elles restent complémentaires à celles évaluables à l’examen.</a:t>
            </a:r>
            <a:endParaRPr lang="fr-FR" dirty="0"/>
          </a:p>
        </p:txBody>
      </p:sp>
      <p:sp>
        <p:nvSpPr>
          <p:cNvPr id="4" name="Espace réservé du numéro de diapositive 3"/>
          <p:cNvSpPr>
            <a:spLocks noGrp="1"/>
          </p:cNvSpPr>
          <p:nvPr>
            <p:ph type="sldNum" sz="quarter" idx="10"/>
          </p:nvPr>
        </p:nvSpPr>
        <p:spPr/>
        <p:txBody>
          <a:bodyPr/>
          <a:lstStyle/>
          <a:p>
            <a:fld id="{24947741-F8AC-441C-A638-471487B4B261}" type="slidenum">
              <a:rPr lang="fr-FR" smtClean="0"/>
              <a:pPr/>
              <a:t>12</a:t>
            </a:fld>
            <a:endParaRPr lang="fr-FR"/>
          </a:p>
        </p:txBody>
      </p:sp>
    </p:spTree>
    <p:extLst>
      <p:ext uri="{BB962C8B-B14F-4D97-AF65-F5344CB8AC3E}">
        <p14:creationId xmlns:p14="http://schemas.microsoft.com/office/powerpoint/2010/main" val="558630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 Assemblée », « démocratie représentative », « liberté d’expression » « parti politique » « pluralisme » et « responsabilité » sont mobilisés pour les deux sujets. Ce sont des notions qui sont prescrites par le programme. En revanche, d’autres notions indiquées n’apparaissent pas dans le programme mais elles sont assimilées lors de l’étude des entrées.</a:t>
            </a:r>
            <a:endParaRPr lang="fr-FR" dirty="0"/>
          </a:p>
        </p:txBody>
      </p:sp>
      <p:sp>
        <p:nvSpPr>
          <p:cNvPr id="4" name="Espace réservé du numéro de diapositive 3"/>
          <p:cNvSpPr>
            <a:spLocks noGrp="1"/>
          </p:cNvSpPr>
          <p:nvPr>
            <p:ph type="sldNum" sz="quarter" idx="10"/>
          </p:nvPr>
        </p:nvSpPr>
        <p:spPr/>
        <p:txBody>
          <a:bodyPr/>
          <a:lstStyle/>
          <a:p>
            <a:fld id="{24947741-F8AC-441C-A638-471487B4B261}" type="slidenum">
              <a:rPr lang="fr-FR" smtClean="0"/>
              <a:pPr/>
              <a:t>13</a:t>
            </a:fld>
            <a:endParaRPr lang="fr-FR"/>
          </a:p>
        </p:txBody>
      </p:sp>
    </p:spTree>
    <p:extLst>
      <p:ext uri="{BB962C8B-B14F-4D97-AF65-F5344CB8AC3E}">
        <p14:creationId xmlns:p14="http://schemas.microsoft.com/office/powerpoint/2010/main" val="2957857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a:t>
            </a:r>
            <a:r>
              <a:rPr lang="fr-FR" baseline="0" dirty="0" smtClean="0"/>
              <a:t> deux dossiers documentaires comportent deux documents. Toutefois, les modalités d’examen ne précisent pas de nombre précis.</a:t>
            </a:r>
            <a:endParaRPr lang="fr-FR" dirty="0"/>
          </a:p>
        </p:txBody>
      </p:sp>
      <p:sp>
        <p:nvSpPr>
          <p:cNvPr id="4" name="Espace réservé du numéro de diapositive 3"/>
          <p:cNvSpPr>
            <a:spLocks noGrp="1"/>
          </p:cNvSpPr>
          <p:nvPr>
            <p:ph type="sldNum" sz="quarter" idx="10"/>
          </p:nvPr>
        </p:nvSpPr>
        <p:spPr/>
        <p:txBody>
          <a:bodyPr/>
          <a:lstStyle/>
          <a:p>
            <a:fld id="{24947741-F8AC-441C-A638-471487B4B261}" type="slidenum">
              <a:rPr lang="fr-FR" smtClean="0"/>
              <a:pPr/>
              <a:t>14</a:t>
            </a:fld>
            <a:endParaRPr lang="fr-FR"/>
          </a:p>
        </p:txBody>
      </p:sp>
    </p:spTree>
    <p:extLst>
      <p:ext uri="{BB962C8B-B14F-4D97-AF65-F5344CB8AC3E}">
        <p14:creationId xmlns:p14="http://schemas.microsoft.com/office/powerpoint/2010/main" val="1144066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sujet se compose</a:t>
            </a:r>
            <a:r>
              <a:rPr lang="fr-FR" baseline="0" dirty="0" smtClean="0"/>
              <a:t> de deux parties :</a:t>
            </a:r>
          </a:p>
          <a:p>
            <a:r>
              <a:rPr lang="fr-FR" baseline="0" dirty="0" smtClean="0"/>
              <a:t>1) Une transformation majeure étudiée. 2) La présentation du sujet d’étude</a:t>
            </a:r>
            <a:endParaRPr lang="fr-FR" dirty="0"/>
          </a:p>
        </p:txBody>
      </p:sp>
      <p:sp>
        <p:nvSpPr>
          <p:cNvPr id="4" name="Espace réservé du numéro de diapositive 3"/>
          <p:cNvSpPr>
            <a:spLocks noGrp="1"/>
          </p:cNvSpPr>
          <p:nvPr>
            <p:ph type="sldNum" sz="quarter" idx="10"/>
          </p:nvPr>
        </p:nvSpPr>
        <p:spPr/>
        <p:txBody>
          <a:bodyPr/>
          <a:lstStyle/>
          <a:p>
            <a:fld id="{24947741-F8AC-441C-A638-471487B4B261}" type="slidenum">
              <a:rPr lang="fr-FR" smtClean="0"/>
              <a:pPr/>
              <a:t>15</a:t>
            </a:fld>
            <a:endParaRPr lang="fr-FR"/>
          </a:p>
        </p:txBody>
      </p:sp>
    </p:spTree>
    <p:extLst>
      <p:ext uri="{BB962C8B-B14F-4D97-AF65-F5344CB8AC3E}">
        <p14:creationId xmlns:p14="http://schemas.microsoft.com/office/powerpoint/2010/main" val="2910287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Rappel, le programme ne comporte qu’un thème : « S’engager et débattre en démocratie autour des défis de société ». Cependant, les réflexions autour de ce thème se font au moyen de l’étude de trois transformations que connaît la démocratie : </a:t>
            </a:r>
            <a:r>
              <a:rPr lang="fr-FR" dirty="0" smtClean="0"/>
              <a:t>les changements environnementaux, le développement des biotechnologies et la révolution numérique. Les trois transformations sont obligatoirement</a:t>
            </a:r>
            <a:r>
              <a:rPr lang="fr-FR" baseline="0" dirty="0" smtClean="0"/>
              <a:t> étudiées puisque l’examen ne laisse pas le choix aux candidats qui seront évalués sur l’une d’elles.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4947741-F8AC-441C-A638-471487B4B261}" type="slidenum">
              <a:rPr lang="fr-FR" smtClean="0"/>
              <a:pPr/>
              <a:t>16</a:t>
            </a:fld>
            <a:endParaRPr lang="fr-FR"/>
          </a:p>
        </p:txBody>
      </p:sp>
    </p:spTree>
    <p:extLst>
      <p:ext uri="{BB962C8B-B14F-4D97-AF65-F5344CB8AC3E}">
        <p14:creationId xmlns:p14="http://schemas.microsoft.com/office/powerpoint/2010/main" val="882180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09/04/2021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09/04/2021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09/04/2021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09/04/2021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09/04/2021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09/04/2021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09/04/2021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09/04/2021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09/04/2021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09/04/2021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09/04/2021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09/04/2021</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eduscol.education.fr/1547/les-valeurs-republicaines-l-ecol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eduscol.education.fr/2691/sujets-zero-pour-le-baccalaureat-professionnel-2022"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legifrance.gouv.fr/loda/id/JORFTEXT00004208067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874639"/>
          </a:xfrm>
        </p:spPr>
        <p:txBody>
          <a:bodyPr>
            <a:normAutofit fontScale="90000"/>
          </a:bodyPr>
          <a:lstStyle/>
          <a:p>
            <a:r>
              <a:rPr lang="fr-FR" b="1" dirty="0" smtClean="0"/>
              <a:t>HISTOIRE-GÉOGRAPHIE-EMC</a:t>
            </a:r>
            <a:r>
              <a:rPr lang="fr-FR" dirty="0" smtClean="0"/>
              <a:t/>
            </a:r>
            <a:br>
              <a:rPr lang="fr-FR" dirty="0" smtClean="0"/>
            </a:br>
            <a:r>
              <a:rPr lang="fr-FR" dirty="0" smtClean="0"/>
              <a:t/>
            </a:r>
            <a:br>
              <a:rPr lang="fr-FR" dirty="0" smtClean="0"/>
            </a:br>
            <a:r>
              <a:rPr lang="fr-FR" sz="2200" b="1" dirty="0" smtClean="0"/>
              <a:t>Nouveaux programmes</a:t>
            </a:r>
            <a:br>
              <a:rPr lang="fr-FR" sz="2200" b="1" dirty="0" smtClean="0"/>
            </a:br>
            <a:r>
              <a:rPr lang="fr-FR" sz="2200" b="1" dirty="0" smtClean="0"/>
              <a:t>Baccalauréat professionnel</a:t>
            </a:r>
            <a:br>
              <a:rPr lang="fr-FR" sz="2200" b="1" dirty="0" smtClean="0"/>
            </a:br>
            <a:r>
              <a:rPr lang="fr-FR" sz="2200" b="1" dirty="0" smtClean="0"/>
              <a:t>EMC - Analyse des sujet 0</a:t>
            </a:r>
            <a:endParaRPr lang="fr-FR" sz="2200" b="1" dirty="0"/>
          </a:p>
        </p:txBody>
      </p:sp>
      <p:sp>
        <p:nvSpPr>
          <p:cNvPr id="3" name="Sous-titre 2"/>
          <p:cNvSpPr>
            <a:spLocks noGrp="1"/>
          </p:cNvSpPr>
          <p:nvPr>
            <p:ph type="subTitle" idx="1"/>
          </p:nvPr>
        </p:nvSpPr>
        <p:spPr>
          <a:xfrm>
            <a:off x="1331640" y="4293096"/>
            <a:ext cx="6400800" cy="1752600"/>
          </a:xfrm>
        </p:spPr>
        <p:txBody>
          <a:bodyPr>
            <a:normAutofit/>
          </a:bodyPr>
          <a:lstStyle/>
          <a:p>
            <a:endParaRPr lang="fr-FR" sz="2400" dirty="0" smtClean="0">
              <a:solidFill>
                <a:srgbClr val="FF0000"/>
              </a:solidFill>
            </a:endParaRPr>
          </a:p>
          <a:p>
            <a:r>
              <a:rPr lang="fr-FR" sz="2400" dirty="0" err="1" smtClean="0">
                <a:solidFill>
                  <a:srgbClr val="FF0000"/>
                </a:solidFill>
              </a:rPr>
              <a:t>Cossart</a:t>
            </a:r>
            <a:r>
              <a:rPr lang="fr-FR" sz="2400" dirty="0" smtClean="0">
                <a:solidFill>
                  <a:srgbClr val="FF0000"/>
                </a:solidFill>
              </a:rPr>
              <a:t> Olivier – olivier.cossart@ac-amiens.fr</a:t>
            </a:r>
            <a:endParaRPr lang="fr-FR" sz="2400" dirty="0">
              <a:solidFill>
                <a:srgbClr val="FF0000"/>
              </a:solidFill>
            </a:endParaRPr>
          </a:p>
        </p:txBody>
      </p:sp>
      <p:sp>
        <p:nvSpPr>
          <p:cNvPr id="13314" name="AutoShape 2" descr="Académie : Amiens - éduscol S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 name="Image 4" descr="C:\Users\Olivier\Desktop\unnamed.png"/>
          <p:cNvPicPr/>
          <p:nvPr/>
        </p:nvPicPr>
        <p:blipFill>
          <a:blip r:embed="rId2" cstate="print"/>
          <a:srcRect/>
          <a:stretch>
            <a:fillRect/>
          </a:stretch>
        </p:blipFill>
        <p:spPr bwMode="auto">
          <a:xfrm>
            <a:off x="0" y="0"/>
            <a:ext cx="3635896" cy="1772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Présentation des sujets</a:t>
            </a:r>
            <a:br>
              <a:rPr lang="fr-FR" dirty="0" smtClean="0"/>
            </a:br>
            <a:r>
              <a:rPr lang="fr-FR" dirty="0" smtClean="0"/>
              <a:t>Premier sujet             Second sujet</a:t>
            </a:r>
            <a:endParaRPr lang="fr-FR" dirty="0"/>
          </a:p>
        </p:txBody>
      </p:sp>
      <p:pic>
        <p:nvPicPr>
          <p:cNvPr id="4" name="Picture 2"/>
          <p:cNvPicPr>
            <a:picLocks noGrp="1" noChangeAspect="1" noChangeArrowheads="1"/>
          </p:cNvPicPr>
          <p:nvPr>
            <p:ph idx="1"/>
          </p:nvPr>
        </p:nvPicPr>
        <p:blipFill>
          <a:blip r:embed="rId2" cstate="print"/>
          <a:srcRect l="31890" t="14698" r="33071" b="37445"/>
          <a:stretch>
            <a:fillRect/>
          </a:stretch>
        </p:blipFill>
        <p:spPr bwMode="auto">
          <a:xfrm>
            <a:off x="611560" y="1700808"/>
            <a:ext cx="4217711" cy="3240360"/>
          </a:xfrm>
          <a:prstGeom prst="rect">
            <a:avLst/>
          </a:prstGeom>
          <a:noFill/>
          <a:ln w="9525">
            <a:noFill/>
            <a:miter lim="800000"/>
            <a:headEnd/>
            <a:tailEnd/>
          </a:ln>
        </p:spPr>
      </p:pic>
      <p:pic>
        <p:nvPicPr>
          <p:cNvPr id="5" name="Image 4"/>
          <p:cNvPicPr/>
          <p:nvPr/>
        </p:nvPicPr>
        <p:blipFill>
          <a:blip r:embed="rId3" cstate="print"/>
          <a:srcRect l="31693" t="20297" r="32677" b="10849"/>
          <a:stretch>
            <a:fillRect/>
          </a:stretch>
        </p:blipFill>
        <p:spPr bwMode="auto">
          <a:xfrm>
            <a:off x="4716016" y="1628800"/>
            <a:ext cx="4104456" cy="4752528"/>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35827" t="12248" r="36811" b="75941"/>
          <a:stretch>
            <a:fillRect/>
          </a:stretch>
        </p:blipFill>
        <p:spPr bwMode="auto">
          <a:xfrm>
            <a:off x="395536" y="5085184"/>
            <a:ext cx="4447509" cy="1080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Présentation des sujets</a:t>
            </a:r>
            <a:br>
              <a:rPr lang="fr-FR" dirty="0" smtClean="0"/>
            </a:br>
            <a:r>
              <a:rPr lang="fr-FR" dirty="0" smtClean="0"/>
              <a:t>Premier sujet             Second sujet</a:t>
            </a:r>
            <a:endParaRPr lang="fr-FR" dirty="0"/>
          </a:p>
        </p:txBody>
      </p:sp>
      <p:pic>
        <p:nvPicPr>
          <p:cNvPr id="4" name="Picture 2"/>
          <p:cNvPicPr>
            <a:picLocks noGrp="1" noChangeAspect="1" noChangeArrowheads="1"/>
          </p:cNvPicPr>
          <p:nvPr>
            <p:ph idx="1"/>
          </p:nvPr>
        </p:nvPicPr>
        <p:blipFill>
          <a:blip r:embed="rId3" cstate="print"/>
          <a:srcRect l="31890" t="14698" r="33071" b="37445"/>
          <a:stretch>
            <a:fillRect/>
          </a:stretch>
        </p:blipFill>
        <p:spPr bwMode="auto">
          <a:xfrm>
            <a:off x="539552" y="1700808"/>
            <a:ext cx="4217711" cy="3240360"/>
          </a:xfrm>
          <a:prstGeom prst="rect">
            <a:avLst/>
          </a:prstGeom>
          <a:noFill/>
          <a:ln w="9525">
            <a:noFill/>
            <a:miter lim="800000"/>
            <a:headEnd/>
            <a:tailEnd/>
          </a:ln>
        </p:spPr>
      </p:pic>
      <p:pic>
        <p:nvPicPr>
          <p:cNvPr id="5" name="Image 4"/>
          <p:cNvPicPr/>
          <p:nvPr/>
        </p:nvPicPr>
        <p:blipFill>
          <a:blip r:embed="rId4" cstate="print"/>
          <a:srcRect l="31693" t="20297" r="32677" b="10849"/>
          <a:stretch>
            <a:fillRect/>
          </a:stretch>
        </p:blipFill>
        <p:spPr bwMode="auto">
          <a:xfrm>
            <a:off x="4716016" y="1628800"/>
            <a:ext cx="4104456" cy="4752528"/>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l="35827" t="12248" r="36811" b="75941"/>
          <a:stretch>
            <a:fillRect/>
          </a:stretch>
        </p:blipFill>
        <p:spPr bwMode="auto">
          <a:xfrm>
            <a:off x="395536" y="5085184"/>
            <a:ext cx="4447509" cy="1080120"/>
          </a:xfrm>
          <a:prstGeom prst="rect">
            <a:avLst/>
          </a:prstGeom>
          <a:noFill/>
          <a:ln w="9525">
            <a:noFill/>
            <a:miter lim="800000"/>
            <a:headEnd/>
            <a:tailEnd/>
          </a:ln>
        </p:spPr>
      </p:pic>
      <p:sp>
        <p:nvSpPr>
          <p:cNvPr id="8" name="Rectangle 7"/>
          <p:cNvSpPr/>
          <p:nvPr/>
        </p:nvSpPr>
        <p:spPr>
          <a:xfrm>
            <a:off x="3059832" y="1268760"/>
            <a:ext cx="266429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860032" y="2060848"/>
            <a:ext cx="360040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755576" y="2060848"/>
            <a:ext cx="360040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3203848" y="1268760"/>
            <a:ext cx="2520280" cy="369332"/>
          </a:xfrm>
          <a:prstGeom prst="rect">
            <a:avLst/>
          </a:prstGeom>
          <a:noFill/>
        </p:spPr>
        <p:txBody>
          <a:bodyPr wrap="square" rtlCol="0">
            <a:spAutoFit/>
          </a:bodyPr>
          <a:lstStyle/>
          <a:p>
            <a:pPr algn="ctr"/>
            <a:r>
              <a:rPr lang="fr-FR" dirty="0" smtClean="0">
                <a:solidFill>
                  <a:srgbClr val="FF0000"/>
                </a:solidFill>
              </a:rPr>
              <a:t>Thème du programme</a:t>
            </a:r>
            <a:endParaRPr lang="fr-FR" dirty="0">
              <a:solidFill>
                <a:srgbClr val="FF0000"/>
              </a:solidFill>
            </a:endParaRPr>
          </a:p>
        </p:txBody>
      </p:sp>
      <p:sp>
        <p:nvSpPr>
          <p:cNvPr id="16" name="Flèche vers le bas 15"/>
          <p:cNvSpPr/>
          <p:nvPr/>
        </p:nvSpPr>
        <p:spPr>
          <a:xfrm rot="1992036">
            <a:off x="3698114" y="1702494"/>
            <a:ext cx="369779" cy="337486"/>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e bas 16"/>
          <p:cNvSpPr/>
          <p:nvPr/>
        </p:nvSpPr>
        <p:spPr>
          <a:xfrm rot="19518380">
            <a:off x="4563166" y="1704036"/>
            <a:ext cx="369779" cy="337486"/>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Présentation des sujets</a:t>
            </a:r>
            <a:br>
              <a:rPr lang="fr-FR" dirty="0" smtClean="0"/>
            </a:br>
            <a:r>
              <a:rPr lang="fr-FR" dirty="0" smtClean="0"/>
              <a:t>Premier sujet             Second sujet</a:t>
            </a:r>
            <a:endParaRPr lang="fr-FR" dirty="0"/>
          </a:p>
        </p:txBody>
      </p:sp>
      <p:pic>
        <p:nvPicPr>
          <p:cNvPr id="4" name="Picture 2"/>
          <p:cNvPicPr>
            <a:picLocks noGrp="1" noChangeAspect="1" noChangeArrowheads="1"/>
          </p:cNvPicPr>
          <p:nvPr>
            <p:ph idx="1"/>
          </p:nvPr>
        </p:nvPicPr>
        <p:blipFill>
          <a:blip r:embed="rId3" cstate="print"/>
          <a:srcRect l="31890" t="14698" r="33071" b="37445"/>
          <a:stretch>
            <a:fillRect/>
          </a:stretch>
        </p:blipFill>
        <p:spPr bwMode="auto">
          <a:xfrm>
            <a:off x="539552" y="1700808"/>
            <a:ext cx="4217711" cy="3240360"/>
          </a:xfrm>
          <a:prstGeom prst="rect">
            <a:avLst/>
          </a:prstGeom>
          <a:noFill/>
          <a:ln w="9525">
            <a:noFill/>
            <a:miter lim="800000"/>
            <a:headEnd/>
            <a:tailEnd/>
          </a:ln>
        </p:spPr>
      </p:pic>
      <p:pic>
        <p:nvPicPr>
          <p:cNvPr id="5" name="Image 4"/>
          <p:cNvPicPr/>
          <p:nvPr/>
        </p:nvPicPr>
        <p:blipFill>
          <a:blip r:embed="rId4" cstate="print"/>
          <a:srcRect l="31693" t="20297" r="32677" b="10849"/>
          <a:stretch>
            <a:fillRect/>
          </a:stretch>
        </p:blipFill>
        <p:spPr bwMode="auto">
          <a:xfrm>
            <a:off x="4716016" y="1628800"/>
            <a:ext cx="4104456" cy="4752528"/>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l="35827" t="12248" r="36811" b="75941"/>
          <a:stretch>
            <a:fillRect/>
          </a:stretch>
        </p:blipFill>
        <p:spPr bwMode="auto">
          <a:xfrm>
            <a:off x="395536" y="5085184"/>
            <a:ext cx="4447509" cy="1080120"/>
          </a:xfrm>
          <a:prstGeom prst="rect">
            <a:avLst/>
          </a:prstGeom>
          <a:noFill/>
          <a:ln w="9525">
            <a:noFill/>
            <a:miter lim="800000"/>
            <a:headEnd/>
            <a:tailEnd/>
          </a:ln>
        </p:spPr>
      </p:pic>
      <p:sp>
        <p:nvSpPr>
          <p:cNvPr id="8" name="Rectangle 7"/>
          <p:cNvSpPr/>
          <p:nvPr/>
        </p:nvSpPr>
        <p:spPr>
          <a:xfrm>
            <a:off x="2915816" y="1268760"/>
            <a:ext cx="316835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860032" y="2348880"/>
            <a:ext cx="3600400"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683568" y="2204864"/>
            <a:ext cx="381642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2987824" y="1268760"/>
            <a:ext cx="3024336" cy="369332"/>
          </a:xfrm>
          <a:prstGeom prst="rect">
            <a:avLst/>
          </a:prstGeom>
          <a:noFill/>
        </p:spPr>
        <p:txBody>
          <a:bodyPr wrap="square" rtlCol="0">
            <a:spAutoFit/>
          </a:bodyPr>
          <a:lstStyle/>
          <a:p>
            <a:pPr algn="ctr"/>
            <a:r>
              <a:rPr lang="fr-FR" dirty="0" smtClean="0">
                <a:solidFill>
                  <a:srgbClr val="FF0000"/>
                </a:solidFill>
              </a:rPr>
              <a:t>Compétences du programme</a:t>
            </a:r>
            <a:endParaRPr lang="fr-FR" dirty="0">
              <a:solidFill>
                <a:srgbClr val="FF0000"/>
              </a:solidFill>
            </a:endParaRPr>
          </a:p>
        </p:txBody>
      </p:sp>
      <p:sp>
        <p:nvSpPr>
          <p:cNvPr id="16" name="Flèche vers le bas 15"/>
          <p:cNvSpPr/>
          <p:nvPr/>
        </p:nvSpPr>
        <p:spPr>
          <a:xfrm rot="1992036">
            <a:off x="3986145" y="1846511"/>
            <a:ext cx="369779" cy="337486"/>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e bas 16"/>
          <p:cNvSpPr/>
          <p:nvPr/>
        </p:nvSpPr>
        <p:spPr>
          <a:xfrm rot="19518380">
            <a:off x="4419150" y="1848052"/>
            <a:ext cx="369779" cy="337486"/>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Présentation des sujets</a:t>
            </a:r>
            <a:br>
              <a:rPr lang="fr-FR" dirty="0" smtClean="0"/>
            </a:br>
            <a:r>
              <a:rPr lang="fr-FR" dirty="0" smtClean="0"/>
              <a:t>Premier sujet             Second sujet</a:t>
            </a:r>
            <a:endParaRPr lang="fr-FR" dirty="0"/>
          </a:p>
        </p:txBody>
      </p:sp>
      <p:pic>
        <p:nvPicPr>
          <p:cNvPr id="4" name="Picture 2"/>
          <p:cNvPicPr>
            <a:picLocks noGrp="1" noChangeAspect="1" noChangeArrowheads="1"/>
          </p:cNvPicPr>
          <p:nvPr>
            <p:ph idx="1"/>
          </p:nvPr>
        </p:nvPicPr>
        <p:blipFill>
          <a:blip r:embed="rId3" cstate="print"/>
          <a:srcRect l="31890" t="14698" r="33071" b="37445"/>
          <a:stretch>
            <a:fillRect/>
          </a:stretch>
        </p:blipFill>
        <p:spPr bwMode="auto">
          <a:xfrm>
            <a:off x="539552" y="1700808"/>
            <a:ext cx="4217711" cy="3240360"/>
          </a:xfrm>
          <a:prstGeom prst="rect">
            <a:avLst/>
          </a:prstGeom>
          <a:noFill/>
          <a:ln w="9525">
            <a:noFill/>
            <a:miter lim="800000"/>
            <a:headEnd/>
            <a:tailEnd/>
          </a:ln>
        </p:spPr>
      </p:pic>
      <p:pic>
        <p:nvPicPr>
          <p:cNvPr id="5" name="Image 4"/>
          <p:cNvPicPr/>
          <p:nvPr/>
        </p:nvPicPr>
        <p:blipFill>
          <a:blip r:embed="rId4" cstate="print"/>
          <a:srcRect l="31693" t="20297" r="32677" b="10849"/>
          <a:stretch>
            <a:fillRect/>
          </a:stretch>
        </p:blipFill>
        <p:spPr bwMode="auto">
          <a:xfrm>
            <a:off x="4716016" y="1628800"/>
            <a:ext cx="4104456" cy="4752528"/>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l="35827" t="12248" r="36811" b="75941"/>
          <a:stretch>
            <a:fillRect/>
          </a:stretch>
        </p:blipFill>
        <p:spPr bwMode="auto">
          <a:xfrm>
            <a:off x="395536" y="5085184"/>
            <a:ext cx="4447509" cy="1080120"/>
          </a:xfrm>
          <a:prstGeom prst="rect">
            <a:avLst/>
          </a:prstGeom>
          <a:noFill/>
          <a:ln w="9525">
            <a:noFill/>
            <a:miter lim="800000"/>
            <a:headEnd/>
            <a:tailEnd/>
          </a:ln>
        </p:spPr>
      </p:pic>
      <p:sp>
        <p:nvSpPr>
          <p:cNvPr id="8" name="Rectangle 7"/>
          <p:cNvSpPr/>
          <p:nvPr/>
        </p:nvSpPr>
        <p:spPr>
          <a:xfrm>
            <a:off x="3851920" y="1844824"/>
            <a:ext cx="1224136" cy="36004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932040" y="2996952"/>
            <a:ext cx="37444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683568" y="2780928"/>
            <a:ext cx="3600400"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3923928" y="1844824"/>
            <a:ext cx="1080120" cy="369332"/>
          </a:xfrm>
          <a:prstGeom prst="rect">
            <a:avLst/>
          </a:prstGeom>
          <a:noFill/>
        </p:spPr>
        <p:txBody>
          <a:bodyPr wrap="square" rtlCol="0">
            <a:spAutoFit/>
          </a:bodyPr>
          <a:lstStyle/>
          <a:p>
            <a:pPr algn="ctr"/>
            <a:r>
              <a:rPr lang="fr-FR" dirty="0" smtClean="0">
                <a:solidFill>
                  <a:srgbClr val="FF0000"/>
                </a:solidFill>
              </a:rPr>
              <a:t>Notions</a:t>
            </a:r>
            <a:endParaRPr lang="fr-FR" dirty="0">
              <a:solidFill>
                <a:srgbClr val="FF0000"/>
              </a:solidFill>
            </a:endParaRPr>
          </a:p>
        </p:txBody>
      </p:sp>
      <p:sp>
        <p:nvSpPr>
          <p:cNvPr id="16" name="Flèche vers le bas 15"/>
          <p:cNvSpPr/>
          <p:nvPr/>
        </p:nvSpPr>
        <p:spPr>
          <a:xfrm rot="1992036">
            <a:off x="4058154" y="2422575"/>
            <a:ext cx="369779" cy="337486"/>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e bas 16"/>
          <p:cNvSpPr/>
          <p:nvPr/>
        </p:nvSpPr>
        <p:spPr>
          <a:xfrm rot="19518380">
            <a:off x="4635174" y="2424117"/>
            <a:ext cx="369779" cy="337486"/>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Présentation des sujets</a:t>
            </a:r>
            <a:br>
              <a:rPr lang="fr-FR" dirty="0" smtClean="0"/>
            </a:br>
            <a:r>
              <a:rPr lang="fr-FR" dirty="0" smtClean="0"/>
              <a:t>Premier sujet             Second sujet</a:t>
            </a:r>
            <a:endParaRPr lang="fr-FR" dirty="0"/>
          </a:p>
        </p:txBody>
      </p:sp>
      <p:pic>
        <p:nvPicPr>
          <p:cNvPr id="4" name="Picture 2"/>
          <p:cNvPicPr>
            <a:picLocks noGrp="1" noChangeAspect="1" noChangeArrowheads="1"/>
          </p:cNvPicPr>
          <p:nvPr>
            <p:ph idx="1"/>
          </p:nvPr>
        </p:nvPicPr>
        <p:blipFill>
          <a:blip r:embed="rId3" cstate="print"/>
          <a:srcRect l="31890" t="14698" r="33071" b="37445"/>
          <a:stretch>
            <a:fillRect/>
          </a:stretch>
        </p:blipFill>
        <p:spPr bwMode="auto">
          <a:xfrm>
            <a:off x="539552" y="1700808"/>
            <a:ext cx="4217711" cy="3240360"/>
          </a:xfrm>
          <a:prstGeom prst="rect">
            <a:avLst/>
          </a:prstGeom>
          <a:noFill/>
          <a:ln w="9525">
            <a:noFill/>
            <a:miter lim="800000"/>
            <a:headEnd/>
            <a:tailEnd/>
          </a:ln>
        </p:spPr>
      </p:pic>
      <p:pic>
        <p:nvPicPr>
          <p:cNvPr id="5" name="Image 4"/>
          <p:cNvPicPr/>
          <p:nvPr/>
        </p:nvPicPr>
        <p:blipFill>
          <a:blip r:embed="rId4" cstate="print"/>
          <a:srcRect l="31693" t="20297" r="32677" b="10849"/>
          <a:stretch>
            <a:fillRect/>
          </a:stretch>
        </p:blipFill>
        <p:spPr bwMode="auto">
          <a:xfrm>
            <a:off x="4716016" y="1628800"/>
            <a:ext cx="4104456" cy="4752528"/>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l="35827" t="12248" r="36811" b="75941"/>
          <a:stretch>
            <a:fillRect/>
          </a:stretch>
        </p:blipFill>
        <p:spPr bwMode="auto">
          <a:xfrm>
            <a:off x="395536" y="5085184"/>
            <a:ext cx="4447509" cy="1080120"/>
          </a:xfrm>
          <a:prstGeom prst="rect">
            <a:avLst/>
          </a:prstGeom>
          <a:noFill/>
          <a:ln w="9525">
            <a:noFill/>
            <a:miter lim="800000"/>
            <a:headEnd/>
            <a:tailEnd/>
          </a:ln>
        </p:spPr>
      </p:pic>
      <p:sp>
        <p:nvSpPr>
          <p:cNvPr id="8" name="Rectangle 7"/>
          <p:cNvSpPr/>
          <p:nvPr/>
        </p:nvSpPr>
        <p:spPr>
          <a:xfrm>
            <a:off x="2915816" y="2492896"/>
            <a:ext cx="3168352" cy="36004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860032" y="3573016"/>
            <a:ext cx="3888432" cy="1368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611560" y="3429000"/>
            <a:ext cx="4032448" cy="1224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2987824" y="2492896"/>
            <a:ext cx="3024336" cy="369332"/>
          </a:xfrm>
          <a:prstGeom prst="rect">
            <a:avLst/>
          </a:prstGeom>
          <a:noFill/>
        </p:spPr>
        <p:txBody>
          <a:bodyPr wrap="square" rtlCol="0">
            <a:spAutoFit/>
          </a:bodyPr>
          <a:lstStyle/>
          <a:p>
            <a:pPr algn="ctr"/>
            <a:r>
              <a:rPr lang="fr-FR" dirty="0" smtClean="0">
                <a:solidFill>
                  <a:srgbClr val="FF0000"/>
                </a:solidFill>
              </a:rPr>
              <a:t>Présentation des documents</a:t>
            </a:r>
            <a:endParaRPr lang="fr-FR" dirty="0">
              <a:solidFill>
                <a:srgbClr val="FF0000"/>
              </a:solidFill>
            </a:endParaRPr>
          </a:p>
        </p:txBody>
      </p:sp>
      <p:sp>
        <p:nvSpPr>
          <p:cNvPr id="16" name="Flèche vers le bas 15"/>
          <p:cNvSpPr/>
          <p:nvPr/>
        </p:nvSpPr>
        <p:spPr>
          <a:xfrm rot="1992036">
            <a:off x="4130162" y="2998638"/>
            <a:ext cx="369779" cy="337486"/>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e bas 16"/>
          <p:cNvSpPr/>
          <p:nvPr/>
        </p:nvSpPr>
        <p:spPr>
          <a:xfrm rot="19518380">
            <a:off x="4707182" y="3000179"/>
            <a:ext cx="369779" cy="337486"/>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Présentation des sujets</a:t>
            </a:r>
            <a:br>
              <a:rPr lang="fr-FR" dirty="0" smtClean="0"/>
            </a:br>
            <a:r>
              <a:rPr lang="fr-FR" dirty="0" smtClean="0"/>
              <a:t>Premier sujet             Second sujet</a:t>
            </a:r>
            <a:endParaRPr lang="fr-FR" dirty="0"/>
          </a:p>
        </p:txBody>
      </p:sp>
      <p:pic>
        <p:nvPicPr>
          <p:cNvPr id="4" name="Picture 2"/>
          <p:cNvPicPr>
            <a:picLocks noGrp="1" noChangeAspect="1" noChangeArrowheads="1"/>
          </p:cNvPicPr>
          <p:nvPr>
            <p:ph idx="1"/>
          </p:nvPr>
        </p:nvPicPr>
        <p:blipFill>
          <a:blip r:embed="rId3" cstate="print"/>
          <a:srcRect l="31890" t="14698" r="33071" b="37445"/>
          <a:stretch>
            <a:fillRect/>
          </a:stretch>
        </p:blipFill>
        <p:spPr bwMode="auto">
          <a:xfrm>
            <a:off x="539552" y="1700808"/>
            <a:ext cx="4217711" cy="3240360"/>
          </a:xfrm>
          <a:prstGeom prst="rect">
            <a:avLst/>
          </a:prstGeom>
          <a:noFill/>
          <a:ln w="9525">
            <a:noFill/>
            <a:miter lim="800000"/>
            <a:headEnd/>
            <a:tailEnd/>
          </a:ln>
        </p:spPr>
      </p:pic>
      <p:pic>
        <p:nvPicPr>
          <p:cNvPr id="5" name="Image 4"/>
          <p:cNvPicPr/>
          <p:nvPr/>
        </p:nvPicPr>
        <p:blipFill>
          <a:blip r:embed="rId4" cstate="print"/>
          <a:srcRect l="31693" t="20297" r="32677" b="10849"/>
          <a:stretch>
            <a:fillRect/>
          </a:stretch>
        </p:blipFill>
        <p:spPr bwMode="auto">
          <a:xfrm>
            <a:off x="4716016" y="1628800"/>
            <a:ext cx="4104456" cy="4752528"/>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l="35827" t="12248" r="36811" b="75941"/>
          <a:stretch>
            <a:fillRect/>
          </a:stretch>
        </p:blipFill>
        <p:spPr bwMode="auto">
          <a:xfrm>
            <a:off x="395536" y="5085184"/>
            <a:ext cx="4447509" cy="1080120"/>
          </a:xfrm>
          <a:prstGeom prst="rect">
            <a:avLst/>
          </a:prstGeom>
          <a:noFill/>
          <a:ln w="9525">
            <a:noFill/>
            <a:miter lim="800000"/>
            <a:headEnd/>
            <a:tailEnd/>
          </a:ln>
        </p:spPr>
      </p:pic>
      <p:sp>
        <p:nvSpPr>
          <p:cNvPr id="8" name="Rectangle 7"/>
          <p:cNvSpPr/>
          <p:nvPr/>
        </p:nvSpPr>
        <p:spPr>
          <a:xfrm>
            <a:off x="4283968" y="4077072"/>
            <a:ext cx="720080" cy="36004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860032" y="5013176"/>
            <a:ext cx="3888432" cy="1368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67544" y="4941168"/>
            <a:ext cx="4320480" cy="1440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3923928" y="4077072"/>
            <a:ext cx="1512168" cy="369332"/>
          </a:xfrm>
          <a:prstGeom prst="rect">
            <a:avLst/>
          </a:prstGeom>
          <a:noFill/>
        </p:spPr>
        <p:txBody>
          <a:bodyPr wrap="square" rtlCol="0">
            <a:spAutoFit/>
          </a:bodyPr>
          <a:lstStyle/>
          <a:p>
            <a:pPr algn="ctr"/>
            <a:r>
              <a:rPr lang="fr-FR" dirty="0" smtClean="0">
                <a:solidFill>
                  <a:srgbClr val="FF0000"/>
                </a:solidFill>
              </a:rPr>
              <a:t>Sujet</a:t>
            </a:r>
            <a:endParaRPr lang="fr-FR" dirty="0">
              <a:solidFill>
                <a:srgbClr val="FF0000"/>
              </a:solidFill>
            </a:endParaRPr>
          </a:p>
        </p:txBody>
      </p:sp>
      <p:sp>
        <p:nvSpPr>
          <p:cNvPr id="16" name="Flèche vers le bas 15"/>
          <p:cNvSpPr/>
          <p:nvPr/>
        </p:nvSpPr>
        <p:spPr>
          <a:xfrm rot="1992036">
            <a:off x="4130161" y="4582814"/>
            <a:ext cx="369779" cy="337486"/>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e bas 16"/>
          <p:cNvSpPr/>
          <p:nvPr/>
        </p:nvSpPr>
        <p:spPr>
          <a:xfrm rot="19518380">
            <a:off x="4707184" y="4584355"/>
            <a:ext cx="369779" cy="337486"/>
          </a:xfrm>
          <a:prstGeom prst="downArrow">
            <a:avLst>
              <a:gd name="adj1" fmla="val 42324"/>
              <a:gd name="adj2"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Présentation des sujets</a:t>
            </a:r>
            <a:br>
              <a:rPr lang="fr-FR" dirty="0" smtClean="0"/>
            </a:br>
            <a:r>
              <a:rPr lang="fr-FR" dirty="0" smtClean="0"/>
              <a:t>Premier sujet             Second sujet</a:t>
            </a:r>
            <a:endParaRPr lang="fr-FR" dirty="0"/>
          </a:p>
        </p:txBody>
      </p:sp>
      <p:pic>
        <p:nvPicPr>
          <p:cNvPr id="4" name="Picture 2"/>
          <p:cNvPicPr>
            <a:picLocks noGrp="1" noChangeAspect="1" noChangeArrowheads="1"/>
          </p:cNvPicPr>
          <p:nvPr>
            <p:ph idx="1"/>
          </p:nvPr>
        </p:nvPicPr>
        <p:blipFill>
          <a:blip r:embed="rId3" cstate="print"/>
          <a:srcRect l="31890" t="14698" r="33071" b="37445"/>
          <a:stretch>
            <a:fillRect/>
          </a:stretch>
        </p:blipFill>
        <p:spPr bwMode="auto">
          <a:xfrm>
            <a:off x="539552" y="1700808"/>
            <a:ext cx="4217711" cy="3240360"/>
          </a:xfrm>
          <a:prstGeom prst="rect">
            <a:avLst/>
          </a:prstGeom>
          <a:noFill/>
          <a:ln w="9525">
            <a:noFill/>
            <a:miter lim="800000"/>
            <a:headEnd/>
            <a:tailEnd/>
          </a:ln>
        </p:spPr>
      </p:pic>
      <p:pic>
        <p:nvPicPr>
          <p:cNvPr id="5" name="Image 4"/>
          <p:cNvPicPr/>
          <p:nvPr/>
        </p:nvPicPr>
        <p:blipFill>
          <a:blip r:embed="rId4" cstate="print"/>
          <a:srcRect l="31693" t="20297" r="32677" b="10849"/>
          <a:stretch>
            <a:fillRect/>
          </a:stretch>
        </p:blipFill>
        <p:spPr bwMode="auto">
          <a:xfrm>
            <a:off x="4716016" y="1628800"/>
            <a:ext cx="4104456" cy="4752528"/>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l="35827" t="12248" r="36811" b="75941"/>
          <a:stretch>
            <a:fillRect/>
          </a:stretch>
        </p:blipFill>
        <p:spPr bwMode="auto">
          <a:xfrm>
            <a:off x="395536" y="5085184"/>
            <a:ext cx="4447509" cy="1080120"/>
          </a:xfrm>
          <a:prstGeom prst="rect">
            <a:avLst/>
          </a:prstGeom>
          <a:noFill/>
          <a:ln w="9525">
            <a:noFill/>
            <a:miter lim="800000"/>
            <a:headEnd/>
            <a:tailEnd/>
          </a:ln>
        </p:spPr>
      </p:pic>
      <p:sp>
        <p:nvSpPr>
          <p:cNvPr id="8" name="Rectangle 7"/>
          <p:cNvSpPr/>
          <p:nvPr/>
        </p:nvSpPr>
        <p:spPr>
          <a:xfrm>
            <a:off x="3419872" y="4077072"/>
            <a:ext cx="1872208" cy="64807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860032" y="5013176"/>
            <a:ext cx="244827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67544" y="4941168"/>
            <a:ext cx="331236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3347864" y="4077072"/>
            <a:ext cx="2016224" cy="646331"/>
          </a:xfrm>
          <a:prstGeom prst="rect">
            <a:avLst/>
          </a:prstGeom>
          <a:noFill/>
        </p:spPr>
        <p:txBody>
          <a:bodyPr wrap="square" rtlCol="0">
            <a:spAutoFit/>
          </a:bodyPr>
          <a:lstStyle/>
          <a:p>
            <a:pPr algn="ctr"/>
            <a:r>
              <a:rPr lang="fr-FR" dirty="0" smtClean="0">
                <a:solidFill>
                  <a:srgbClr val="FF0000"/>
                </a:solidFill>
              </a:rPr>
              <a:t>Transformation de la société </a:t>
            </a:r>
            <a:endParaRPr lang="fr-FR" dirty="0">
              <a:solidFill>
                <a:srgbClr val="FF0000"/>
              </a:solidFill>
            </a:endParaRPr>
          </a:p>
        </p:txBody>
      </p:sp>
      <p:sp>
        <p:nvSpPr>
          <p:cNvPr id="16" name="Flèche vers le bas 15"/>
          <p:cNvSpPr/>
          <p:nvPr/>
        </p:nvSpPr>
        <p:spPr>
          <a:xfrm rot="1992036">
            <a:off x="3770122" y="4798839"/>
            <a:ext cx="369779" cy="337486"/>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e bas 16"/>
          <p:cNvSpPr/>
          <p:nvPr/>
        </p:nvSpPr>
        <p:spPr>
          <a:xfrm rot="19518380">
            <a:off x="4491159" y="4800381"/>
            <a:ext cx="369779" cy="337486"/>
          </a:xfrm>
          <a:prstGeom prst="downArrow">
            <a:avLst>
              <a:gd name="adj1" fmla="val 42324"/>
              <a:gd name="adj2"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Présentation des sujets</a:t>
            </a:r>
            <a:br>
              <a:rPr lang="fr-FR" dirty="0" smtClean="0"/>
            </a:br>
            <a:r>
              <a:rPr lang="fr-FR" dirty="0" smtClean="0"/>
              <a:t>Premier sujet             Second sujet</a:t>
            </a:r>
            <a:endParaRPr lang="fr-FR" dirty="0"/>
          </a:p>
        </p:txBody>
      </p:sp>
      <p:pic>
        <p:nvPicPr>
          <p:cNvPr id="4" name="Picture 2"/>
          <p:cNvPicPr>
            <a:picLocks noGrp="1" noChangeAspect="1" noChangeArrowheads="1"/>
          </p:cNvPicPr>
          <p:nvPr>
            <p:ph idx="1"/>
          </p:nvPr>
        </p:nvPicPr>
        <p:blipFill>
          <a:blip r:embed="rId3" cstate="print"/>
          <a:srcRect l="31890" t="14698" r="33071" b="37445"/>
          <a:stretch>
            <a:fillRect/>
          </a:stretch>
        </p:blipFill>
        <p:spPr bwMode="auto">
          <a:xfrm>
            <a:off x="539552" y="1700808"/>
            <a:ext cx="4217711" cy="3240360"/>
          </a:xfrm>
          <a:prstGeom prst="rect">
            <a:avLst/>
          </a:prstGeom>
          <a:noFill/>
          <a:ln w="9525">
            <a:noFill/>
            <a:miter lim="800000"/>
            <a:headEnd/>
            <a:tailEnd/>
          </a:ln>
        </p:spPr>
      </p:pic>
      <p:pic>
        <p:nvPicPr>
          <p:cNvPr id="5" name="Image 4"/>
          <p:cNvPicPr/>
          <p:nvPr/>
        </p:nvPicPr>
        <p:blipFill>
          <a:blip r:embed="rId4" cstate="print"/>
          <a:srcRect l="31693" t="20297" r="32677" b="10849"/>
          <a:stretch>
            <a:fillRect/>
          </a:stretch>
        </p:blipFill>
        <p:spPr bwMode="auto">
          <a:xfrm>
            <a:off x="4716016" y="1628800"/>
            <a:ext cx="4104456" cy="4752528"/>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l="35827" t="12248" r="36811" b="75941"/>
          <a:stretch>
            <a:fillRect/>
          </a:stretch>
        </p:blipFill>
        <p:spPr bwMode="auto">
          <a:xfrm>
            <a:off x="395536" y="5085184"/>
            <a:ext cx="4447509" cy="1080120"/>
          </a:xfrm>
          <a:prstGeom prst="rect">
            <a:avLst/>
          </a:prstGeom>
          <a:noFill/>
          <a:ln w="9525">
            <a:noFill/>
            <a:miter lim="800000"/>
            <a:headEnd/>
            <a:tailEnd/>
          </a:ln>
        </p:spPr>
      </p:pic>
      <p:sp>
        <p:nvSpPr>
          <p:cNvPr id="8" name="Rectangle 7"/>
          <p:cNvSpPr/>
          <p:nvPr/>
        </p:nvSpPr>
        <p:spPr>
          <a:xfrm>
            <a:off x="4211960" y="4509120"/>
            <a:ext cx="936104" cy="36004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860032" y="5445224"/>
            <a:ext cx="3888432"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67544" y="5445224"/>
            <a:ext cx="4320480"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3923928" y="4509120"/>
            <a:ext cx="1512168" cy="369332"/>
          </a:xfrm>
          <a:prstGeom prst="rect">
            <a:avLst/>
          </a:prstGeom>
          <a:noFill/>
        </p:spPr>
        <p:txBody>
          <a:bodyPr wrap="square" rtlCol="0">
            <a:spAutoFit/>
          </a:bodyPr>
          <a:lstStyle/>
          <a:p>
            <a:pPr algn="ctr"/>
            <a:r>
              <a:rPr lang="fr-FR" dirty="0" smtClean="0">
                <a:solidFill>
                  <a:srgbClr val="FF0000"/>
                </a:solidFill>
              </a:rPr>
              <a:t>Situation</a:t>
            </a:r>
            <a:endParaRPr lang="fr-FR" dirty="0">
              <a:solidFill>
                <a:srgbClr val="FF0000"/>
              </a:solidFill>
            </a:endParaRPr>
          </a:p>
        </p:txBody>
      </p:sp>
      <p:sp>
        <p:nvSpPr>
          <p:cNvPr id="16" name="Flèche vers le bas 15"/>
          <p:cNvSpPr/>
          <p:nvPr/>
        </p:nvSpPr>
        <p:spPr>
          <a:xfrm rot="1992036">
            <a:off x="4202169" y="5014862"/>
            <a:ext cx="369779" cy="337486"/>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e bas 16"/>
          <p:cNvSpPr/>
          <p:nvPr/>
        </p:nvSpPr>
        <p:spPr>
          <a:xfrm rot="19518380">
            <a:off x="4707183" y="5016403"/>
            <a:ext cx="369779" cy="337486"/>
          </a:xfrm>
          <a:prstGeom prst="downArrow">
            <a:avLst>
              <a:gd name="adj1" fmla="val 42324"/>
              <a:gd name="adj2"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5865515"/>
          </a:xfrm>
        </p:spPr>
        <p:txBody>
          <a:bodyPr>
            <a:normAutofit/>
          </a:bodyPr>
          <a:lstStyle/>
          <a:p>
            <a:pPr>
              <a:buNone/>
            </a:pPr>
            <a:endParaRPr lang="fr-FR" dirty="0" smtClean="0"/>
          </a:p>
          <a:p>
            <a:pPr>
              <a:buNone/>
            </a:pPr>
            <a:endParaRPr lang="fr-FR" dirty="0" smtClean="0"/>
          </a:p>
          <a:p>
            <a:pPr>
              <a:buNone/>
            </a:pPr>
            <a:endParaRPr lang="fr-FR" dirty="0" smtClean="0"/>
          </a:p>
          <a:p>
            <a:pPr algn="ctr">
              <a:buNone/>
            </a:pPr>
            <a:r>
              <a:rPr lang="fr-FR" sz="4800" dirty="0" smtClean="0">
                <a:solidFill>
                  <a:srgbClr val="FF0000"/>
                </a:solidFill>
              </a:rPr>
              <a:t>LES DOCUMENTS</a:t>
            </a:r>
            <a:endParaRPr lang="fr-FR" sz="4800"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4402832" cy="1143000"/>
          </a:xfrm>
        </p:spPr>
        <p:txBody>
          <a:bodyPr>
            <a:normAutofit/>
          </a:bodyPr>
          <a:lstStyle/>
          <a:p>
            <a:r>
              <a:rPr lang="fr-FR" sz="2400" dirty="0" smtClean="0"/>
              <a:t>LES DOCUMENTS</a:t>
            </a:r>
            <a:br>
              <a:rPr lang="fr-FR" sz="2400" dirty="0" smtClean="0"/>
            </a:br>
            <a:r>
              <a:rPr lang="fr-FR" sz="2400" dirty="0" smtClean="0"/>
              <a:t>(Corpus du premier sujet 0)</a:t>
            </a:r>
            <a:endParaRPr lang="fr-FR" sz="2400" dirty="0"/>
          </a:p>
        </p:txBody>
      </p:sp>
      <p:pic>
        <p:nvPicPr>
          <p:cNvPr id="4" name="Picture 2"/>
          <p:cNvPicPr>
            <a:picLocks noGrp="1" noChangeAspect="1" noChangeArrowheads="1"/>
          </p:cNvPicPr>
          <p:nvPr>
            <p:ph idx="1"/>
          </p:nvPr>
        </p:nvPicPr>
        <p:blipFill>
          <a:blip r:embed="rId3" cstate="print"/>
          <a:srcRect l="36220" t="24497" r="37402" b="16098"/>
          <a:stretch>
            <a:fillRect/>
          </a:stretch>
        </p:blipFill>
        <p:spPr bwMode="auto">
          <a:xfrm>
            <a:off x="395536" y="1556792"/>
            <a:ext cx="3572789" cy="4525963"/>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34449" t="16798" r="35433" b="14348"/>
          <a:stretch>
            <a:fillRect/>
          </a:stretch>
        </p:blipFill>
        <p:spPr bwMode="auto">
          <a:xfrm>
            <a:off x="4644008" y="188640"/>
            <a:ext cx="4305099" cy="5536204"/>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l="36220" t="16448" r="37205" b="70341"/>
          <a:stretch>
            <a:fillRect/>
          </a:stretch>
        </p:blipFill>
        <p:spPr bwMode="auto">
          <a:xfrm>
            <a:off x="4860032" y="5805264"/>
            <a:ext cx="3806886" cy="1055325"/>
          </a:xfrm>
          <a:prstGeom prst="rect">
            <a:avLst/>
          </a:prstGeom>
          <a:noFill/>
          <a:ln w="9525">
            <a:noFill/>
            <a:miter lim="800000"/>
            <a:headEnd/>
            <a:tailEnd/>
          </a:ln>
        </p:spPr>
      </p:pic>
      <p:sp>
        <p:nvSpPr>
          <p:cNvPr id="9" name="Rectangle 8"/>
          <p:cNvSpPr/>
          <p:nvPr/>
        </p:nvSpPr>
        <p:spPr>
          <a:xfrm>
            <a:off x="755576" y="5805264"/>
            <a:ext cx="2808312" cy="50405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851920" y="2276872"/>
            <a:ext cx="648072" cy="36004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323528" y="5805264"/>
            <a:ext cx="3744416" cy="369332"/>
          </a:xfrm>
          <a:prstGeom prst="rect">
            <a:avLst/>
          </a:prstGeom>
          <a:noFill/>
        </p:spPr>
        <p:txBody>
          <a:bodyPr wrap="square" rtlCol="0">
            <a:spAutoFit/>
          </a:bodyPr>
          <a:lstStyle/>
          <a:p>
            <a:pPr algn="ctr"/>
            <a:r>
              <a:rPr lang="fr-FR" dirty="0" smtClean="0">
                <a:solidFill>
                  <a:srgbClr val="FF0000"/>
                </a:solidFill>
              </a:rPr>
              <a:t>Document iconographique</a:t>
            </a:r>
            <a:endParaRPr lang="fr-FR" dirty="0">
              <a:solidFill>
                <a:srgbClr val="FF0000"/>
              </a:solidFill>
            </a:endParaRPr>
          </a:p>
        </p:txBody>
      </p:sp>
      <p:sp>
        <p:nvSpPr>
          <p:cNvPr id="8" name="ZoneTexte 7"/>
          <p:cNvSpPr txBox="1"/>
          <p:nvPr/>
        </p:nvSpPr>
        <p:spPr>
          <a:xfrm>
            <a:off x="3779912" y="2276872"/>
            <a:ext cx="792088" cy="369332"/>
          </a:xfrm>
          <a:prstGeom prst="rect">
            <a:avLst/>
          </a:prstGeom>
          <a:noFill/>
        </p:spPr>
        <p:txBody>
          <a:bodyPr wrap="square" rtlCol="0">
            <a:spAutoFit/>
          </a:bodyPr>
          <a:lstStyle/>
          <a:p>
            <a:pPr algn="ctr"/>
            <a:r>
              <a:rPr lang="fr-FR" dirty="0" smtClean="0">
                <a:solidFill>
                  <a:srgbClr val="FF0000"/>
                </a:solidFill>
              </a:rPr>
              <a:t>Texte</a:t>
            </a:r>
            <a:endParaRPr lang="fr-FR" dirty="0">
              <a:solidFill>
                <a:srgbClr val="FF0000"/>
              </a:solidFill>
            </a:endParaRPr>
          </a:p>
        </p:txBody>
      </p:sp>
      <p:sp>
        <p:nvSpPr>
          <p:cNvPr id="12" name="Flèche vers le bas 11"/>
          <p:cNvSpPr/>
          <p:nvPr/>
        </p:nvSpPr>
        <p:spPr>
          <a:xfrm rot="10800000">
            <a:off x="1979712" y="5157192"/>
            <a:ext cx="432048" cy="504056"/>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rot="16200000">
            <a:off x="4535996" y="2240868"/>
            <a:ext cx="432048" cy="504056"/>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OBJECTIF</a:t>
            </a:r>
            <a:endParaRPr lang="fr-FR" dirty="0">
              <a:solidFill>
                <a:srgbClr val="FF0000"/>
              </a:solidFill>
            </a:endParaRPr>
          </a:p>
        </p:txBody>
      </p:sp>
      <p:sp>
        <p:nvSpPr>
          <p:cNvPr id="3" name="Espace réservé du contenu 2"/>
          <p:cNvSpPr>
            <a:spLocks noGrp="1"/>
          </p:cNvSpPr>
          <p:nvPr>
            <p:ph idx="1"/>
          </p:nvPr>
        </p:nvSpPr>
        <p:spPr/>
        <p:txBody>
          <a:bodyPr/>
          <a:lstStyle/>
          <a:p>
            <a:pPr algn="ctr">
              <a:buNone/>
            </a:pPr>
            <a:r>
              <a:rPr lang="fr-FR" dirty="0" smtClean="0"/>
              <a:t>	</a:t>
            </a:r>
          </a:p>
          <a:p>
            <a:pPr algn="ctr">
              <a:buNone/>
            </a:pPr>
            <a:endParaRPr lang="fr-FR" sz="4000" dirty="0" smtClean="0"/>
          </a:p>
          <a:p>
            <a:pPr algn="ctr">
              <a:buNone/>
            </a:pPr>
            <a:r>
              <a:rPr lang="fr-FR" sz="4000" dirty="0" smtClean="0">
                <a:solidFill>
                  <a:srgbClr val="FF0000"/>
                </a:solidFill>
              </a:rPr>
              <a:t>Comprendre les attentes en EMC afin de préparer les élèves à l’épreuve du bac à partir du sujet 0 </a:t>
            </a:r>
            <a:endParaRPr lang="fr-FR" sz="4000"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4402832" cy="1143000"/>
          </a:xfrm>
        </p:spPr>
        <p:txBody>
          <a:bodyPr>
            <a:normAutofit/>
          </a:bodyPr>
          <a:lstStyle/>
          <a:p>
            <a:r>
              <a:rPr lang="fr-FR" sz="2400" dirty="0" smtClean="0"/>
              <a:t>LES DOCUMENTS</a:t>
            </a:r>
            <a:br>
              <a:rPr lang="fr-FR" sz="2400" dirty="0" smtClean="0"/>
            </a:br>
            <a:r>
              <a:rPr lang="fr-FR" sz="2400" dirty="0" smtClean="0"/>
              <a:t>(Corpus du second sujet 0)</a:t>
            </a:r>
            <a:endParaRPr lang="fr-FR" sz="2400" dirty="0"/>
          </a:p>
        </p:txBody>
      </p:sp>
      <p:pic>
        <p:nvPicPr>
          <p:cNvPr id="8" name="Image 7"/>
          <p:cNvPicPr/>
          <p:nvPr/>
        </p:nvPicPr>
        <p:blipFill>
          <a:blip r:embed="rId3" cstate="print"/>
          <a:srcRect l="35236" t="18198" r="35433" b="5599"/>
          <a:stretch>
            <a:fillRect/>
          </a:stretch>
        </p:blipFill>
        <p:spPr bwMode="auto">
          <a:xfrm>
            <a:off x="467544" y="1268760"/>
            <a:ext cx="3744416" cy="5589240"/>
          </a:xfrm>
          <a:prstGeom prst="rect">
            <a:avLst/>
          </a:prstGeom>
          <a:noFill/>
          <a:ln w="9525">
            <a:noFill/>
            <a:miter lim="800000"/>
            <a:headEnd/>
            <a:tailEnd/>
          </a:ln>
        </p:spPr>
      </p:pic>
      <p:pic>
        <p:nvPicPr>
          <p:cNvPr id="9" name="Image 8"/>
          <p:cNvPicPr/>
          <p:nvPr/>
        </p:nvPicPr>
        <p:blipFill>
          <a:blip r:embed="rId4" cstate="print"/>
          <a:srcRect l="34449" t="19598" r="35433" b="19598"/>
          <a:stretch>
            <a:fillRect/>
          </a:stretch>
        </p:blipFill>
        <p:spPr bwMode="auto">
          <a:xfrm>
            <a:off x="4860032" y="260648"/>
            <a:ext cx="3744416" cy="4464496"/>
          </a:xfrm>
          <a:prstGeom prst="rect">
            <a:avLst/>
          </a:prstGeom>
          <a:noFill/>
          <a:ln w="9525">
            <a:noFill/>
            <a:miter lim="800000"/>
            <a:headEnd/>
            <a:tailEnd/>
          </a:ln>
        </p:spPr>
      </p:pic>
      <p:sp>
        <p:nvSpPr>
          <p:cNvPr id="12" name="Rectangle 11"/>
          <p:cNvSpPr/>
          <p:nvPr/>
        </p:nvSpPr>
        <p:spPr>
          <a:xfrm>
            <a:off x="4716016" y="6165304"/>
            <a:ext cx="2808312" cy="50405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4355976" y="6237312"/>
            <a:ext cx="3744416" cy="369332"/>
          </a:xfrm>
          <a:prstGeom prst="rect">
            <a:avLst/>
          </a:prstGeom>
          <a:noFill/>
        </p:spPr>
        <p:txBody>
          <a:bodyPr wrap="square" rtlCol="0">
            <a:spAutoFit/>
          </a:bodyPr>
          <a:lstStyle/>
          <a:p>
            <a:pPr algn="ctr"/>
            <a:r>
              <a:rPr lang="fr-FR" dirty="0" smtClean="0">
                <a:solidFill>
                  <a:srgbClr val="FF0000"/>
                </a:solidFill>
              </a:rPr>
              <a:t>Document iconographique</a:t>
            </a:r>
            <a:endParaRPr lang="fr-FR" dirty="0">
              <a:solidFill>
                <a:srgbClr val="FF0000"/>
              </a:solidFill>
            </a:endParaRPr>
          </a:p>
        </p:txBody>
      </p:sp>
      <p:sp>
        <p:nvSpPr>
          <p:cNvPr id="15" name="Rectangle 14"/>
          <p:cNvSpPr/>
          <p:nvPr/>
        </p:nvSpPr>
        <p:spPr>
          <a:xfrm>
            <a:off x="6516216" y="4941168"/>
            <a:ext cx="648072" cy="36004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6444208" y="4941168"/>
            <a:ext cx="792088" cy="369332"/>
          </a:xfrm>
          <a:prstGeom prst="rect">
            <a:avLst/>
          </a:prstGeom>
          <a:noFill/>
        </p:spPr>
        <p:txBody>
          <a:bodyPr wrap="square" rtlCol="0">
            <a:spAutoFit/>
          </a:bodyPr>
          <a:lstStyle/>
          <a:p>
            <a:pPr algn="ctr"/>
            <a:r>
              <a:rPr lang="fr-FR" dirty="0" smtClean="0">
                <a:solidFill>
                  <a:srgbClr val="FF0000"/>
                </a:solidFill>
              </a:rPr>
              <a:t>Texte</a:t>
            </a:r>
            <a:endParaRPr lang="fr-FR" dirty="0">
              <a:solidFill>
                <a:srgbClr val="FF0000"/>
              </a:solidFill>
            </a:endParaRPr>
          </a:p>
        </p:txBody>
      </p:sp>
      <p:sp>
        <p:nvSpPr>
          <p:cNvPr id="16" name="Flèche vers le bas 15"/>
          <p:cNvSpPr/>
          <p:nvPr/>
        </p:nvSpPr>
        <p:spPr>
          <a:xfrm rot="10800000">
            <a:off x="6588224" y="4437112"/>
            <a:ext cx="432048" cy="504056"/>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e bas 16"/>
          <p:cNvSpPr/>
          <p:nvPr/>
        </p:nvSpPr>
        <p:spPr>
          <a:xfrm rot="7385567">
            <a:off x="4086481" y="5398662"/>
            <a:ext cx="432048" cy="938813"/>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5865515"/>
          </a:xfrm>
        </p:spPr>
        <p:txBody>
          <a:bodyPr>
            <a:normAutofit/>
          </a:bodyPr>
          <a:lstStyle/>
          <a:p>
            <a:pPr>
              <a:buNone/>
            </a:pPr>
            <a:endParaRPr lang="fr-FR" dirty="0" smtClean="0"/>
          </a:p>
          <a:p>
            <a:pPr>
              <a:buNone/>
            </a:pPr>
            <a:endParaRPr lang="fr-FR" dirty="0" smtClean="0"/>
          </a:p>
          <a:p>
            <a:pPr>
              <a:buNone/>
            </a:pPr>
            <a:endParaRPr lang="fr-FR" dirty="0" smtClean="0"/>
          </a:p>
          <a:p>
            <a:pPr algn="ctr">
              <a:buNone/>
            </a:pPr>
            <a:r>
              <a:rPr lang="fr-FR" sz="4800" dirty="0" smtClean="0">
                <a:solidFill>
                  <a:srgbClr val="FF0000"/>
                </a:solidFill>
              </a:rPr>
              <a:t>LES QUESTIONS</a:t>
            </a:r>
            <a:endParaRPr lang="fr-FR" sz="4800"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QUESTIONS</a:t>
            </a:r>
            <a:endParaRPr lang="fr-FR" dirty="0"/>
          </a:p>
        </p:txBody>
      </p:sp>
      <p:sp>
        <p:nvSpPr>
          <p:cNvPr id="3" name="Espace réservé du contenu 2"/>
          <p:cNvSpPr>
            <a:spLocks noGrp="1"/>
          </p:cNvSpPr>
          <p:nvPr>
            <p:ph idx="1"/>
          </p:nvPr>
        </p:nvSpPr>
        <p:spPr/>
        <p:txBody>
          <a:bodyPr/>
          <a:lstStyle/>
          <a:p>
            <a:r>
              <a:rPr lang="fr-FR" dirty="0" smtClean="0">
                <a:solidFill>
                  <a:srgbClr val="FF0000"/>
                </a:solidFill>
              </a:rPr>
              <a:t>Quatre à cinq questions </a:t>
            </a:r>
            <a:r>
              <a:rPr lang="fr-FR" dirty="0" smtClean="0"/>
              <a:t>sont posées aux élèves. On leur demandera de :  </a:t>
            </a:r>
          </a:p>
          <a:p>
            <a:pPr lvl="1"/>
            <a:r>
              <a:rPr lang="fr-FR" dirty="0" smtClean="0">
                <a:solidFill>
                  <a:srgbClr val="FF0000"/>
                </a:solidFill>
              </a:rPr>
              <a:t>Citer</a:t>
            </a:r>
          </a:p>
          <a:p>
            <a:pPr lvl="1"/>
            <a:r>
              <a:rPr lang="fr-FR" dirty="0" smtClean="0">
                <a:solidFill>
                  <a:srgbClr val="FF0000"/>
                </a:solidFill>
              </a:rPr>
              <a:t>Décrire (ou montrer)</a:t>
            </a:r>
          </a:p>
          <a:p>
            <a:pPr lvl="1"/>
            <a:r>
              <a:rPr lang="fr-FR" dirty="0" smtClean="0">
                <a:solidFill>
                  <a:srgbClr val="FF0000"/>
                </a:solidFill>
              </a:rPr>
              <a:t>Identifier et classer</a:t>
            </a:r>
          </a:p>
          <a:p>
            <a:pPr lvl="1"/>
            <a:r>
              <a:rPr lang="fr-FR" dirty="0" smtClean="0">
                <a:solidFill>
                  <a:srgbClr val="FF0000"/>
                </a:solidFill>
              </a:rPr>
              <a:t>Expliquer </a:t>
            </a:r>
          </a:p>
          <a:p>
            <a:pPr lvl="1"/>
            <a:r>
              <a:rPr lang="fr-FR" dirty="0" smtClean="0">
                <a:solidFill>
                  <a:srgbClr val="FF0000"/>
                </a:solidFill>
              </a:rPr>
              <a:t>Argumenter</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QUESTIONS</a:t>
            </a:r>
            <a:br>
              <a:rPr lang="fr-FR" dirty="0" smtClean="0"/>
            </a:br>
            <a:r>
              <a:rPr lang="fr-FR" dirty="0" smtClean="0"/>
              <a:t>CITER (Premier sujet)</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1. </a:t>
            </a:r>
            <a:r>
              <a:rPr lang="fr-FR" dirty="0" smtClean="0">
                <a:solidFill>
                  <a:srgbClr val="FF0000"/>
                </a:solidFill>
              </a:rPr>
              <a:t>Citez</a:t>
            </a:r>
            <a:r>
              <a:rPr lang="fr-FR" dirty="0" smtClean="0"/>
              <a:t> les objectifs recherchés par le gouvernement avec l’application </a:t>
            </a:r>
            <a:r>
              <a:rPr lang="fr-FR" dirty="0" err="1" smtClean="0"/>
              <a:t>StopCovid</a:t>
            </a:r>
            <a:r>
              <a:rPr lang="fr-FR" dirty="0" smtClean="0"/>
              <a:t> (documents 1 et 2). </a:t>
            </a:r>
          </a:p>
          <a:p>
            <a:endParaRPr lang="fr-FR" dirty="0" smtClean="0"/>
          </a:p>
          <a:p>
            <a:r>
              <a:rPr lang="fr-FR" dirty="0" smtClean="0">
                <a:solidFill>
                  <a:srgbClr val="C00000"/>
                </a:solidFill>
              </a:rPr>
              <a:t>Réponse possible : Les objectifs recherchés par le gouvernement sont : - faciliter la détection des cas contacts, éviter l’expansion de la maladie, la contagion. - rendre plus efficace la politique de tests… L’objectif est sanitaire. L’État veut protéger la population et utilise des moyens modernes. </a:t>
            </a:r>
          </a:p>
          <a:p>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QUESTIONS</a:t>
            </a:r>
            <a:br>
              <a:rPr lang="fr-FR" dirty="0" smtClean="0"/>
            </a:br>
            <a:r>
              <a:rPr lang="fr-FR" dirty="0" smtClean="0"/>
              <a:t>DECRIRE (Premier sujet)</a:t>
            </a:r>
            <a:endParaRPr lang="fr-FR" dirty="0"/>
          </a:p>
        </p:txBody>
      </p:sp>
      <p:sp>
        <p:nvSpPr>
          <p:cNvPr id="3" name="Espace réservé du contenu 2"/>
          <p:cNvSpPr>
            <a:spLocks noGrp="1"/>
          </p:cNvSpPr>
          <p:nvPr>
            <p:ph idx="1"/>
          </p:nvPr>
        </p:nvSpPr>
        <p:spPr/>
        <p:txBody>
          <a:bodyPr>
            <a:normAutofit fontScale="92500"/>
          </a:bodyPr>
          <a:lstStyle/>
          <a:p>
            <a:r>
              <a:rPr lang="fr-FR" dirty="0" smtClean="0"/>
              <a:t>2. Après avoir défini ce qu’est le Sénat, </a:t>
            </a:r>
            <a:r>
              <a:rPr lang="fr-FR" dirty="0" smtClean="0">
                <a:solidFill>
                  <a:srgbClr val="FF0000"/>
                </a:solidFill>
              </a:rPr>
              <a:t>décrivez</a:t>
            </a:r>
            <a:r>
              <a:rPr lang="fr-FR" dirty="0" smtClean="0"/>
              <a:t> son rôle dans cette situation. (Document 2). </a:t>
            </a:r>
          </a:p>
          <a:p>
            <a:endParaRPr lang="fr-FR" dirty="0" smtClean="0"/>
          </a:p>
          <a:p>
            <a:r>
              <a:rPr lang="fr-FR" dirty="0" smtClean="0">
                <a:solidFill>
                  <a:srgbClr val="C00000"/>
                </a:solidFill>
              </a:rPr>
              <a:t>Réponse possible : le Sénat est l’une des deux assemblées représentatives. (« Chambre Haute »). Le Sénat vote les lois. Ici, le sénat va se prononcer sur le projet présenté par le gouvernement : il va donner un avis consultatif.</a:t>
            </a:r>
          </a:p>
          <a:p>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QUESTIONS</a:t>
            </a:r>
            <a:br>
              <a:rPr lang="fr-FR" dirty="0" smtClean="0"/>
            </a:br>
            <a:r>
              <a:rPr lang="fr-FR" dirty="0" smtClean="0"/>
              <a:t>DECRIRE (Second sujet)</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2. </a:t>
            </a:r>
            <a:r>
              <a:rPr lang="fr-FR" dirty="0" smtClean="0">
                <a:solidFill>
                  <a:srgbClr val="FF0000"/>
                </a:solidFill>
              </a:rPr>
              <a:t>Montrez</a:t>
            </a:r>
            <a:r>
              <a:rPr lang="fr-FR" dirty="0" smtClean="0"/>
              <a:t>, à partir de l’exemple de la Convention citoyenne sur le climat, que les assemblées citoyennes « enrichissent le processus de décision » en démocratie. (Documents 1 et 2) </a:t>
            </a:r>
          </a:p>
          <a:p>
            <a:endParaRPr lang="fr-FR" dirty="0" smtClean="0"/>
          </a:p>
          <a:p>
            <a:r>
              <a:rPr lang="fr-FR" dirty="0" smtClean="0">
                <a:solidFill>
                  <a:srgbClr val="C00000"/>
                </a:solidFill>
              </a:rPr>
              <a:t>Réponse possible : Les assemblées citoyennes permettent à une pluralité de points de vue de s’exprimer et aux citoyens de tous horizons de construire une opinion éclairée sur les défis de société. C’est l’occasion de se former et de s’informer pour participer au processus d’élaboration des futures décisions. Ces assemblées sont un lieu de débat et de délibération collective élargie où s’exerce une forme de démocratie délibérative. </a:t>
            </a:r>
            <a:endParaRPr lang="fr-FR" dirty="0">
              <a:solidFill>
                <a:srgbClr val="C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QUESTIONS</a:t>
            </a:r>
            <a:br>
              <a:rPr lang="fr-FR" dirty="0" smtClean="0"/>
            </a:br>
            <a:r>
              <a:rPr lang="fr-FR" dirty="0" smtClean="0"/>
              <a:t>IDENTIFIER ET CLASSER (Premier sujet)</a:t>
            </a:r>
            <a:endParaRPr lang="fr-FR" dirty="0"/>
          </a:p>
        </p:txBody>
      </p:sp>
      <p:sp>
        <p:nvSpPr>
          <p:cNvPr id="3" name="Espace réservé du contenu 2"/>
          <p:cNvSpPr>
            <a:spLocks noGrp="1"/>
          </p:cNvSpPr>
          <p:nvPr>
            <p:ph idx="1"/>
          </p:nvPr>
        </p:nvSpPr>
        <p:spPr/>
        <p:txBody>
          <a:bodyPr>
            <a:normAutofit/>
          </a:bodyPr>
          <a:lstStyle/>
          <a:p>
            <a:r>
              <a:rPr lang="fr-FR" dirty="0" smtClean="0"/>
              <a:t>3. </a:t>
            </a:r>
            <a:r>
              <a:rPr lang="fr-FR" dirty="0" smtClean="0">
                <a:solidFill>
                  <a:srgbClr val="FF0000"/>
                </a:solidFill>
              </a:rPr>
              <a:t>Identifiez et classez </a:t>
            </a:r>
            <a:r>
              <a:rPr lang="fr-FR" dirty="0" smtClean="0"/>
              <a:t>les arguments des hommes politiques sur </a:t>
            </a:r>
            <a:r>
              <a:rPr lang="fr-FR" dirty="0" err="1" smtClean="0"/>
              <a:t>StopCovid</a:t>
            </a:r>
            <a:r>
              <a:rPr lang="fr-FR" dirty="0" smtClean="0"/>
              <a:t> dans le tableau que vous reproduirez sur votre copie : (document 2)</a:t>
            </a:r>
          </a:p>
          <a:p>
            <a:endParaRPr lang="fr-FR" dirty="0" smtClean="0"/>
          </a:p>
          <a:p>
            <a:pPr>
              <a:buNone/>
            </a:pPr>
            <a:endParaRPr lang="fr-FR" dirty="0" smtClean="0"/>
          </a:p>
          <a:p>
            <a:endParaRPr lang="fr-FR" dirty="0"/>
          </a:p>
        </p:txBody>
      </p:sp>
      <p:graphicFrame>
        <p:nvGraphicFramePr>
          <p:cNvPr id="4" name="Tableau 3"/>
          <p:cNvGraphicFramePr>
            <a:graphicFrameLocks noGrp="1"/>
          </p:cNvGraphicFramePr>
          <p:nvPr/>
        </p:nvGraphicFramePr>
        <p:xfrm>
          <a:off x="899592" y="3717032"/>
          <a:ext cx="6096000" cy="3032760"/>
        </p:xfrm>
        <a:graphic>
          <a:graphicData uri="http://schemas.openxmlformats.org/drawingml/2006/table">
            <a:tbl>
              <a:tblPr firstRow="1" bandRow="1">
                <a:tableStyleId>{073A0DAA-6AF3-43AB-8588-CEC1D06C72B9}</a:tableStyleId>
              </a:tblPr>
              <a:tblGrid>
                <a:gridCol w="3048000"/>
                <a:gridCol w="3048000"/>
              </a:tblGrid>
              <a:tr h="370840">
                <a:tc>
                  <a:txBody>
                    <a:bodyPr/>
                    <a:lstStyle/>
                    <a:p>
                      <a:pPr algn="ctr"/>
                      <a:r>
                        <a:rPr lang="fr-FR" dirty="0" smtClean="0">
                          <a:solidFill>
                            <a:schemeClr val="tx1"/>
                          </a:solidFill>
                        </a:rPr>
                        <a:t>Arguments favorables à </a:t>
                      </a:r>
                      <a:r>
                        <a:rPr lang="fr-FR" dirty="0" err="1" smtClean="0">
                          <a:solidFill>
                            <a:schemeClr val="tx1"/>
                          </a:solidFill>
                        </a:rPr>
                        <a:t>StopCovid</a:t>
                      </a:r>
                      <a:r>
                        <a:rPr lang="fr-FR" dirty="0" smtClean="0">
                          <a:solidFill>
                            <a:schemeClr val="tx1"/>
                          </a:solidFill>
                        </a:rPr>
                        <a:t> </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fr-FR" dirty="0" smtClean="0">
                          <a:solidFill>
                            <a:schemeClr val="tx1"/>
                          </a:solidFill>
                        </a:rPr>
                        <a:t>Arguments défavorables à </a:t>
                      </a:r>
                      <a:r>
                        <a:rPr lang="fr-FR" dirty="0" err="1" smtClean="0">
                          <a:solidFill>
                            <a:schemeClr val="tx1"/>
                          </a:solidFill>
                        </a:rPr>
                        <a:t>StopCovid</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70840">
                <a:tc>
                  <a:txBody>
                    <a:bodyPr/>
                    <a:lstStyle/>
                    <a:p>
                      <a:pPr algn="ctr"/>
                      <a:r>
                        <a:rPr lang="fr-FR" dirty="0" smtClean="0">
                          <a:solidFill>
                            <a:srgbClr val="C00000"/>
                          </a:solidFill>
                        </a:rPr>
                        <a:t>Utilité sanitaire</a:t>
                      </a:r>
                      <a:endParaRPr lang="fr-FR"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smtClean="0">
                          <a:solidFill>
                            <a:srgbClr val="C00000"/>
                          </a:solidFill>
                        </a:rPr>
                        <a:t>Défense des libertés</a:t>
                      </a:r>
                      <a:endParaRPr lang="fr-FR"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fr-FR" dirty="0" smtClean="0">
                          <a:solidFill>
                            <a:srgbClr val="C00000"/>
                          </a:solidFill>
                        </a:rPr>
                        <a:t>Volontariat des citoyens</a:t>
                      </a:r>
                      <a:endParaRPr lang="fr-FR"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smtClean="0">
                          <a:solidFill>
                            <a:srgbClr val="C00000"/>
                          </a:solidFill>
                        </a:rPr>
                        <a:t>Crainte du fichage </a:t>
                      </a:r>
                      <a:endParaRPr lang="fr-FR"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fr-FR" dirty="0" smtClean="0">
                          <a:solidFill>
                            <a:srgbClr val="C00000"/>
                          </a:solidFill>
                        </a:rPr>
                        <a:t>Confidentialité des données ; protection de l’anonymat</a:t>
                      </a:r>
                      <a:endParaRPr lang="fr-FR"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smtClean="0">
                          <a:solidFill>
                            <a:srgbClr val="C00000"/>
                          </a:solidFill>
                        </a:rPr>
                        <a:t>Manque d’efficacité </a:t>
                      </a:r>
                      <a:endParaRPr lang="fr-FR"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fr-FR"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smtClean="0">
                          <a:solidFill>
                            <a:srgbClr val="C00000"/>
                          </a:solidFill>
                        </a:rPr>
                        <a:t>Crainte de dérives</a:t>
                      </a:r>
                      <a:endParaRPr lang="fr-FR"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fr-FR"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smtClean="0">
                          <a:solidFill>
                            <a:srgbClr val="C00000"/>
                          </a:solidFill>
                        </a:rPr>
                        <a:t>Inutilité car ralentissement de l’épidémie</a:t>
                      </a:r>
                      <a:endParaRPr lang="fr-FR"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QUESTIONS</a:t>
            </a:r>
            <a:br>
              <a:rPr lang="fr-FR" dirty="0" smtClean="0"/>
            </a:br>
            <a:r>
              <a:rPr lang="fr-FR" dirty="0" smtClean="0"/>
              <a:t>IDENTIFIER ET CLASSER (second sujet)</a:t>
            </a:r>
            <a:endParaRPr lang="fr-FR" dirty="0"/>
          </a:p>
        </p:txBody>
      </p:sp>
      <p:sp>
        <p:nvSpPr>
          <p:cNvPr id="3" name="Espace réservé du contenu 2"/>
          <p:cNvSpPr>
            <a:spLocks noGrp="1"/>
          </p:cNvSpPr>
          <p:nvPr>
            <p:ph idx="1"/>
          </p:nvPr>
        </p:nvSpPr>
        <p:spPr/>
        <p:txBody>
          <a:bodyPr/>
          <a:lstStyle/>
          <a:p>
            <a:r>
              <a:rPr lang="fr-FR" dirty="0" smtClean="0"/>
              <a:t>1. Remplissez le tableau présentant la Convention citoyenne sur le climat (à reproduire sur votre copie) :</a:t>
            </a:r>
          </a:p>
          <a:p>
            <a:endParaRPr lang="fr-FR" dirty="0"/>
          </a:p>
        </p:txBody>
      </p:sp>
      <p:graphicFrame>
        <p:nvGraphicFramePr>
          <p:cNvPr id="4" name="Tableau 3"/>
          <p:cNvGraphicFramePr>
            <a:graphicFrameLocks noGrp="1"/>
          </p:cNvGraphicFramePr>
          <p:nvPr/>
        </p:nvGraphicFramePr>
        <p:xfrm>
          <a:off x="827584" y="3645024"/>
          <a:ext cx="7560840" cy="2560320"/>
        </p:xfrm>
        <a:graphic>
          <a:graphicData uri="http://schemas.openxmlformats.org/drawingml/2006/table">
            <a:tbl>
              <a:tblPr firstRow="1" bandRow="1">
                <a:tableStyleId>{5C22544A-7EE6-4342-B048-85BDC9FD1C3A}</a:tableStyleId>
              </a:tblPr>
              <a:tblGrid>
                <a:gridCol w="3780420"/>
                <a:gridCol w="3780420"/>
              </a:tblGrid>
              <a:tr h="370840">
                <a:tc>
                  <a:txBody>
                    <a:bodyPr/>
                    <a:lstStyle/>
                    <a:p>
                      <a:pPr algn="ctr"/>
                      <a:r>
                        <a:rPr lang="fr-FR" b="0" dirty="0" smtClean="0">
                          <a:solidFill>
                            <a:schemeClr val="tx1"/>
                          </a:solidFill>
                        </a:rPr>
                        <a:t>Modalités de sélection des membres (document 1) </a:t>
                      </a:r>
                      <a:endParaRPr lang="fr-F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0" dirty="0" smtClean="0">
                          <a:solidFill>
                            <a:srgbClr val="C00000"/>
                          </a:solidFill>
                        </a:rPr>
                        <a:t>Tirage au sort (numéro de téléphone) </a:t>
                      </a:r>
                      <a:endParaRPr lang="fr-FR"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fr-FR" dirty="0" smtClean="0"/>
                        <a:t>Contexte dans lequel se réunit la Convention (document 1) </a:t>
                      </a:r>
                      <a:endParaRPr lang="fr-F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smtClean="0">
                          <a:solidFill>
                            <a:srgbClr val="C00000"/>
                          </a:solidFill>
                        </a:rPr>
                        <a:t>Crise du changement climatique</a:t>
                      </a:r>
                      <a:endParaRPr lang="fr-FR"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fr-FR" dirty="0" smtClean="0"/>
                        <a:t>Objectif recherché (document 1) </a:t>
                      </a:r>
                      <a:endParaRPr lang="fr-F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smtClean="0">
                          <a:solidFill>
                            <a:srgbClr val="C00000"/>
                          </a:solidFill>
                        </a:rPr>
                        <a:t>Faire 150 propositions pour réduire les émissions de gaz à effet de serre</a:t>
                      </a:r>
                      <a:endParaRPr lang="fr-FR"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fr-FR" dirty="0" smtClean="0"/>
                        <a:t>Destinataires des propositions (document 1) </a:t>
                      </a:r>
                      <a:endParaRPr lang="fr-F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smtClean="0">
                          <a:solidFill>
                            <a:srgbClr val="C00000"/>
                          </a:solidFill>
                        </a:rPr>
                        <a:t>Le gouvernement, les Assemblées, les citoyens</a:t>
                      </a:r>
                      <a:endParaRPr lang="fr-FR"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QUESTIONS</a:t>
            </a:r>
            <a:br>
              <a:rPr lang="fr-FR" dirty="0" smtClean="0"/>
            </a:br>
            <a:r>
              <a:rPr lang="fr-FR" dirty="0" smtClean="0"/>
              <a:t>EXPLIQUER (Premier sujet)</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4. </a:t>
            </a:r>
            <a:r>
              <a:rPr lang="fr-FR" dirty="0" smtClean="0">
                <a:solidFill>
                  <a:srgbClr val="FF0000"/>
                </a:solidFill>
              </a:rPr>
              <a:t>Expliquez</a:t>
            </a:r>
            <a:r>
              <a:rPr lang="fr-FR" dirty="0" smtClean="0"/>
              <a:t> la phrase soulignée dans le texte. « On est dans un entre-deux qui définit bien cette zone grise où vient se situer </a:t>
            </a:r>
            <a:r>
              <a:rPr lang="fr-FR" dirty="0" err="1" smtClean="0"/>
              <a:t>StopCovid</a:t>
            </a:r>
            <a:r>
              <a:rPr lang="fr-FR" dirty="0" smtClean="0"/>
              <a:t>, à la fois dans le champ de l’utilité sanitaire et dans le champ des libertés publiques. ». </a:t>
            </a:r>
          </a:p>
          <a:p>
            <a:r>
              <a:rPr lang="fr-FR" dirty="0" smtClean="0">
                <a:solidFill>
                  <a:srgbClr val="C00000"/>
                </a:solidFill>
              </a:rPr>
              <a:t>Réponse possible : Le propos du sénateur permet de mettre en évidence la tension entre le souci de la santé publique (éviter la propagation de l’épidémie, protéger la population qui est une mission de l’État) et les libertés individuelles fondamentales. D’où la crainte du traçage, du stockage et de l’utilisation des données… Le rôle de la CNIL est de protéger et d’assurer le respect des lois et des libertés à l’heure de la révolution numérique. La situation de tension entre protection sanitaire et préservation des libertés offre un espace au débat démocratique.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QUESTIONS</a:t>
            </a:r>
            <a:br>
              <a:rPr lang="fr-FR" dirty="0" smtClean="0"/>
            </a:br>
            <a:r>
              <a:rPr lang="fr-FR" dirty="0" smtClean="0"/>
              <a:t>EXPLIQUER (Second sujet)</a:t>
            </a:r>
            <a:endParaRPr lang="fr-FR" dirty="0"/>
          </a:p>
        </p:txBody>
      </p:sp>
      <p:sp>
        <p:nvSpPr>
          <p:cNvPr id="3" name="Espace réservé du contenu 2"/>
          <p:cNvSpPr>
            <a:spLocks noGrp="1"/>
          </p:cNvSpPr>
          <p:nvPr>
            <p:ph idx="1"/>
          </p:nvPr>
        </p:nvSpPr>
        <p:spPr/>
        <p:txBody>
          <a:bodyPr>
            <a:normAutofit fontScale="55000" lnSpcReduction="20000"/>
          </a:bodyPr>
          <a:lstStyle/>
          <a:p>
            <a:r>
              <a:rPr lang="fr-FR" dirty="0" smtClean="0"/>
              <a:t>3. </a:t>
            </a:r>
            <a:r>
              <a:rPr lang="fr-FR" dirty="0" smtClean="0">
                <a:solidFill>
                  <a:srgbClr val="FF0000"/>
                </a:solidFill>
              </a:rPr>
              <a:t>Expliquez</a:t>
            </a:r>
            <a:r>
              <a:rPr lang="fr-FR" dirty="0" smtClean="0"/>
              <a:t> la phrase soulignée. (Document 2)</a:t>
            </a:r>
          </a:p>
          <a:p>
            <a:endParaRPr lang="fr-FR" dirty="0" smtClean="0"/>
          </a:p>
          <a:p>
            <a:r>
              <a:rPr lang="fr-FR" dirty="0" smtClean="0"/>
              <a:t> </a:t>
            </a:r>
            <a:r>
              <a:rPr lang="fr-FR" dirty="0" smtClean="0">
                <a:solidFill>
                  <a:srgbClr val="C00000"/>
                </a:solidFill>
              </a:rPr>
              <a:t>Réponse possible : en démocratie, les décisions sont prises au nom du peuple, par le peuple et pour le peuple. Le peuple est représenté dans des assemblées ou il s’exprime directement par un vote. Deux modalités : - Les deux chambres : Assemblée nationale et Sénat. Elles représentent le peuple. Des assemblées sont dites représentatives (élues au suffrage universel : cela définit la démocratie représentative ;  au Sénat : élections avec le système des grands électeurs (348 sénateurs sont élus au suffrage universel indirect pour 6 ans par les grands électeurs : députés et sénateurs, conseillers régionaux, conseillers départementaux, conseillers municipaux, élus à leur poste au suffrage universel direct).  à l’Assemblée nationale : élection directe des députés (SU direct ; circonscription ; 577 députés élus pour 5 ans). L’Assemblée nationale a plus de pouvoirs que le Sénat (Assemblée nationale peut voter la censure ; les députés ont le dernier mot en cas de désaccord avec les sénateurs). - Le referendum. La consultation directe du peuple qui se prononce sur une question qui lui est posée par oui ou par non</a:t>
            </a:r>
            <a:endParaRPr lang="fr-FR"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5865515"/>
          </a:xfrm>
        </p:spPr>
        <p:txBody>
          <a:bodyPr>
            <a:normAutofit/>
          </a:bodyPr>
          <a:lstStyle/>
          <a:p>
            <a:pPr>
              <a:buNone/>
            </a:pPr>
            <a:endParaRPr lang="fr-FR" dirty="0" smtClean="0"/>
          </a:p>
          <a:p>
            <a:pPr>
              <a:buNone/>
            </a:pPr>
            <a:endParaRPr lang="fr-FR" dirty="0" smtClean="0"/>
          </a:p>
          <a:p>
            <a:pPr>
              <a:buNone/>
            </a:pPr>
            <a:endParaRPr lang="fr-FR" dirty="0" smtClean="0"/>
          </a:p>
          <a:p>
            <a:pPr algn="ctr">
              <a:buNone/>
            </a:pPr>
            <a:r>
              <a:rPr lang="fr-FR" sz="4800" dirty="0" smtClean="0">
                <a:solidFill>
                  <a:srgbClr val="FF0000"/>
                </a:solidFill>
              </a:rPr>
              <a:t>INTRODUCTION</a:t>
            </a:r>
            <a:endParaRPr lang="fr-FR" sz="4800"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ctr">
              <a:buNone/>
            </a:pPr>
            <a:endParaRPr lang="fr-FR" dirty="0" smtClean="0">
              <a:solidFill>
                <a:srgbClr val="FF0000"/>
              </a:solidFill>
            </a:endParaRPr>
          </a:p>
          <a:p>
            <a:pPr algn="ctr">
              <a:buNone/>
            </a:pPr>
            <a:endParaRPr lang="fr-FR" dirty="0" smtClean="0">
              <a:solidFill>
                <a:srgbClr val="FF0000"/>
              </a:solidFill>
            </a:endParaRPr>
          </a:p>
          <a:p>
            <a:pPr algn="ctr">
              <a:buNone/>
            </a:pPr>
            <a:r>
              <a:rPr lang="fr-FR" sz="6000" dirty="0" smtClean="0">
                <a:solidFill>
                  <a:srgbClr val="FF0000"/>
                </a:solidFill>
              </a:rPr>
              <a:t>ARGUMENTER</a:t>
            </a:r>
            <a:endParaRPr lang="fr-FR" sz="6000"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QUESTIONS</a:t>
            </a:r>
            <a:br>
              <a:rPr lang="fr-FR" dirty="0" smtClean="0"/>
            </a:br>
            <a:r>
              <a:rPr lang="fr-FR" dirty="0" smtClean="0"/>
              <a:t>ARGUMENTER (Premier sujet)</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5. En démocratie, la collecte des données personnelles par les applications numériques et les réseaux sociaux peut susciter le débat. Vous identifierez les éléments de ce débat et présenterez quelques-uns des </a:t>
            </a:r>
            <a:r>
              <a:rPr lang="fr-FR" dirty="0" smtClean="0">
                <a:solidFill>
                  <a:srgbClr val="FF0000"/>
                </a:solidFill>
              </a:rPr>
              <a:t>arguments</a:t>
            </a:r>
            <a:r>
              <a:rPr lang="fr-FR" dirty="0" smtClean="0"/>
              <a:t> en faveur de l’encadrement de cette collecte et d’une utilisation responsable des réseaux sociaux par les usagers. Vous pourrez, pour illustrer votre propos, vous appuyer sur les repères et notions du programme d’EMC mais aussi sur la manière dont vous gérez vos données personnelles au quotidien</a:t>
            </a:r>
          </a:p>
          <a:p>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QUESTIONS</a:t>
            </a:r>
            <a:br>
              <a:rPr lang="fr-FR" dirty="0" smtClean="0"/>
            </a:br>
            <a:r>
              <a:rPr lang="fr-FR" dirty="0" smtClean="0"/>
              <a:t>ARGUMENTER (Premier sujet)</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5. </a:t>
            </a:r>
            <a:r>
              <a:rPr lang="fr-FR" dirty="0" smtClean="0">
                <a:solidFill>
                  <a:srgbClr val="C00000"/>
                </a:solidFill>
              </a:rPr>
              <a:t>Réponse possible : l’élève pourra justifier avec une argumentation pertinente et faire référence à la loi Informatique et libertés de 1978 ou encore à la CNIL, au RGPD (évoqués dans les documents), à la préservation des libertés et des droits mais aussi à la nécessaire responsabilité des citoyens. Il pourra montrer que c’est l’honneur de la démocratie de permettre le débat et d’offrir aux citoyens des garanties. L’élève pourra montrer également que les GAFAM collectent de nombreuses données sur les citoyens qui sont parfois revendues. Il pourra également montrer comment il utilise le numérique et porte attention aux traces qu’il peut laisser sur le net.</a:t>
            </a:r>
          </a:p>
          <a:p>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QUESTIONS</a:t>
            </a:r>
            <a:br>
              <a:rPr lang="fr-FR" dirty="0" smtClean="0"/>
            </a:br>
            <a:r>
              <a:rPr lang="fr-FR" dirty="0" smtClean="0"/>
              <a:t>ARGUMENTER (Second sujet)</a:t>
            </a:r>
            <a:endParaRPr lang="fr-FR" dirty="0"/>
          </a:p>
        </p:txBody>
      </p:sp>
      <p:sp>
        <p:nvSpPr>
          <p:cNvPr id="3" name="Espace réservé du contenu 2"/>
          <p:cNvSpPr>
            <a:spLocks noGrp="1"/>
          </p:cNvSpPr>
          <p:nvPr>
            <p:ph idx="1"/>
          </p:nvPr>
        </p:nvSpPr>
        <p:spPr/>
        <p:txBody>
          <a:bodyPr>
            <a:normAutofit fontScale="40000" lnSpcReduction="20000"/>
          </a:bodyPr>
          <a:lstStyle/>
          <a:p>
            <a:r>
              <a:rPr lang="fr-FR" dirty="0" smtClean="0"/>
              <a:t>4. Vous répondrez à l’une des deux questions suivantes : L’élection suffit-elle pour rendre vivante la démocratie ? Vous répondrez en justifiant votre réponse. </a:t>
            </a:r>
          </a:p>
          <a:p>
            <a:endParaRPr lang="fr-FR" dirty="0" smtClean="0"/>
          </a:p>
          <a:p>
            <a:r>
              <a:rPr lang="fr-FR" dirty="0" smtClean="0">
                <a:solidFill>
                  <a:srgbClr val="C00000"/>
                </a:solidFill>
              </a:rPr>
              <a:t>Réponse possible: On attend du candidat une argumentation. Parmi les idées que le candidat peut développer : - Le candidat pourrait montrer que le droit de vote a été conquis après de nombreuses luttes politiques : les élections permettent d’élire des représentants légitimes. Les élections sont au cœur de la démocratie (élections d’assemblées représentatives). - Toutefois, la citoyenneté ne se limite pas au seul vote. Elle suppose aussi l’intérêt des citoyens pour la chose publique et leur participation. La démocratie suppose l’engagement, la responsabilité et la mobilisation des citoyens pour faire vivre le débat démocratique. Le caractère vivant de la démocratie repose sur de multiples actions au quotidien, actions qui peuvent prendre des formes diverses (associations, syndicats, manifestations, pétitions, etc.). - Les défis sociétaux qui imposent des décisions difficiles et lourdes de conséquences appellent à la mobilisation et l’engagement des citoyens. À côté de l’élection, l’enrichissement des pratiques démocratiques peut passer par la démocratie directe (le référendum) ou l’appel aux citoyens (les conventions en sont un exemple…). Le candidat pourra apporter d’autres éléments (la démocratie et le numérique, le rôle de l’éducation…) </a:t>
            </a:r>
          </a:p>
          <a:p>
            <a:endParaRPr lang="fr-FR" dirty="0" smtClean="0"/>
          </a:p>
          <a:p>
            <a:r>
              <a:rPr lang="fr-FR" dirty="0" smtClean="0"/>
              <a:t>Ou  </a:t>
            </a:r>
          </a:p>
          <a:p>
            <a:endParaRPr lang="fr-FR" dirty="0" smtClean="0"/>
          </a:p>
          <a:p>
            <a:r>
              <a:rPr lang="fr-FR" dirty="0" smtClean="0"/>
              <a:t>Vous êtes invité à participer à une convention citoyenne sur le climat. Vous justifiez votre choix d’y participer ou pas. </a:t>
            </a:r>
          </a:p>
          <a:p>
            <a:endParaRPr lang="fr-FR" dirty="0" smtClean="0"/>
          </a:p>
          <a:p>
            <a:r>
              <a:rPr lang="fr-FR" dirty="0" smtClean="0">
                <a:solidFill>
                  <a:srgbClr val="C00000"/>
                </a:solidFill>
              </a:rPr>
              <a:t>Réponse possible : on appréciera la capacité du candidat à argumenter sur sa participation en apportant des éléments sur l’intérêt ou non de participer.</a:t>
            </a:r>
            <a:endParaRPr lang="fr-FR" dirty="0">
              <a:solidFill>
                <a:srgbClr val="C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QUESTIONS</a:t>
            </a:r>
            <a:br>
              <a:rPr lang="fr-FR" dirty="0" smtClean="0"/>
            </a:br>
            <a:r>
              <a:rPr lang="fr-FR" dirty="0" smtClean="0"/>
              <a:t>ARGUMENTER</a:t>
            </a:r>
            <a:endParaRPr lang="fr-FR" dirty="0"/>
          </a:p>
        </p:txBody>
      </p:sp>
      <p:sp>
        <p:nvSpPr>
          <p:cNvPr id="3" name="Espace réservé du contenu 2"/>
          <p:cNvSpPr>
            <a:spLocks noGrp="1"/>
          </p:cNvSpPr>
          <p:nvPr>
            <p:ph idx="1"/>
          </p:nvPr>
        </p:nvSpPr>
        <p:spPr/>
        <p:txBody>
          <a:bodyPr/>
          <a:lstStyle/>
          <a:p>
            <a:r>
              <a:rPr lang="fr-FR" dirty="0" smtClean="0"/>
              <a:t>Pas de sujet type d’argumentation. </a:t>
            </a:r>
          </a:p>
          <a:p>
            <a:endParaRPr lang="fr-FR"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QUESTIONS</a:t>
            </a:r>
            <a:br>
              <a:rPr lang="fr-FR" dirty="0" smtClean="0"/>
            </a:br>
            <a:r>
              <a:rPr lang="fr-FR" dirty="0" smtClean="0"/>
              <a:t>ARGUMENTER</a:t>
            </a:r>
            <a:endParaRPr lang="fr-FR" dirty="0"/>
          </a:p>
        </p:txBody>
      </p:sp>
      <p:graphicFrame>
        <p:nvGraphicFramePr>
          <p:cNvPr id="4" name="Espace réservé du contenu 3"/>
          <p:cNvGraphicFramePr>
            <a:graphicFrameLocks noGrp="1"/>
          </p:cNvGraphicFramePr>
          <p:nvPr>
            <p:ph idx="1"/>
          </p:nvPr>
        </p:nvGraphicFramePr>
        <p:xfrm>
          <a:off x="395536" y="1412776"/>
          <a:ext cx="8496945" cy="4947920"/>
        </p:xfrm>
        <a:graphic>
          <a:graphicData uri="http://schemas.openxmlformats.org/drawingml/2006/table">
            <a:tbl>
              <a:tblPr firstRow="1" bandRow="1">
                <a:tableStyleId>{5C22544A-7EE6-4342-B048-85BDC9FD1C3A}</a:tableStyleId>
              </a:tblPr>
              <a:tblGrid>
                <a:gridCol w="2832315"/>
                <a:gridCol w="2832315"/>
                <a:gridCol w="2832315"/>
              </a:tblGrid>
              <a:tr h="370840">
                <a:tc>
                  <a:txBody>
                    <a:bodyPr/>
                    <a:lstStyle/>
                    <a:p>
                      <a:pPr algn="ctr"/>
                      <a:r>
                        <a:rPr lang="fr-FR" dirty="0" smtClean="0"/>
                        <a:t>1</a:t>
                      </a:r>
                      <a:r>
                        <a:rPr lang="fr-FR" baseline="30000" dirty="0" smtClean="0"/>
                        <a:t>er</a:t>
                      </a:r>
                      <a:r>
                        <a:rPr lang="fr-FR" dirty="0" smtClean="0"/>
                        <a:t> sujet</a:t>
                      </a:r>
                      <a:endParaRPr lang="fr-FR" dirty="0"/>
                    </a:p>
                  </a:txBody>
                  <a:tcPr/>
                </a:tc>
                <a:tc gridSpan="2">
                  <a:txBody>
                    <a:bodyPr/>
                    <a:lstStyle/>
                    <a:p>
                      <a:pPr algn="ctr"/>
                      <a:r>
                        <a:rPr lang="fr-FR" dirty="0" smtClean="0"/>
                        <a:t>2</a:t>
                      </a:r>
                      <a:r>
                        <a:rPr lang="fr-FR" baseline="30000" dirty="0" smtClean="0"/>
                        <a:t>ème</a:t>
                      </a:r>
                      <a:r>
                        <a:rPr lang="fr-FR" dirty="0" smtClean="0"/>
                        <a:t> sujet</a:t>
                      </a:r>
                      <a:endParaRPr lang="fr-FR" dirty="0"/>
                    </a:p>
                  </a:txBody>
                  <a:tcPr/>
                </a:tc>
                <a:tc hMerge="1">
                  <a:txBody>
                    <a:bodyPr/>
                    <a:lstStyle/>
                    <a:p>
                      <a:endParaRPr lang="fr-FR" dirty="0"/>
                    </a:p>
                  </a:txBody>
                  <a:tcPr/>
                </a:tc>
              </a:tr>
              <a:tr h="370840">
                <a:tc>
                  <a:txBody>
                    <a:bodyPr/>
                    <a:lstStyle/>
                    <a:p>
                      <a:pPr algn="ctr"/>
                      <a:r>
                        <a:rPr lang="fr-FR" dirty="0" smtClean="0"/>
                        <a:t>Pas de choix</a:t>
                      </a:r>
                      <a:endParaRPr lang="fr-FR" dirty="0"/>
                    </a:p>
                  </a:txBody>
                  <a:tcPr/>
                </a:tc>
                <a:tc>
                  <a:txBody>
                    <a:bodyPr/>
                    <a:lstStyle/>
                    <a:p>
                      <a:pPr algn="ctr"/>
                      <a:r>
                        <a:rPr lang="fr-FR" dirty="0" smtClean="0"/>
                        <a:t>Choix 1</a:t>
                      </a:r>
                      <a:endParaRPr lang="fr-FR" dirty="0"/>
                    </a:p>
                  </a:txBody>
                  <a:tcPr/>
                </a:tc>
                <a:tc>
                  <a:txBody>
                    <a:bodyPr/>
                    <a:lstStyle/>
                    <a:p>
                      <a:pPr algn="ctr"/>
                      <a:r>
                        <a:rPr lang="fr-FR" dirty="0" smtClean="0"/>
                        <a:t>Choix 2</a:t>
                      </a:r>
                      <a:endParaRPr lang="fr-FR" dirty="0"/>
                    </a:p>
                  </a:txBody>
                  <a:tcPr/>
                </a:tc>
              </a:tr>
              <a:tr h="2225040">
                <a:tc>
                  <a:txBody>
                    <a:bodyPr/>
                    <a:lstStyle/>
                    <a:p>
                      <a:pPr algn="ctr"/>
                      <a:r>
                        <a:rPr lang="fr-FR" dirty="0" smtClean="0"/>
                        <a:t>Le sujet est assez</a:t>
                      </a:r>
                      <a:r>
                        <a:rPr lang="fr-FR" baseline="0" dirty="0" smtClean="0"/>
                        <a:t> prescriptif. Il demande au candidat de </a:t>
                      </a:r>
                      <a:r>
                        <a:rPr lang="fr-FR" b="1" baseline="0" dirty="0" smtClean="0"/>
                        <a:t>réinvestir les éléments </a:t>
                      </a:r>
                      <a:r>
                        <a:rPr lang="fr-FR" baseline="0" dirty="0" smtClean="0"/>
                        <a:t>de réponses précédentes et </a:t>
                      </a:r>
                      <a:r>
                        <a:rPr lang="fr-FR" b="1" baseline="0" dirty="0" smtClean="0"/>
                        <a:t>d’apporter ses connaissances</a:t>
                      </a:r>
                      <a:r>
                        <a:rPr lang="fr-FR" baseline="0" dirty="0" smtClean="0"/>
                        <a:t>. </a:t>
                      </a:r>
                    </a:p>
                    <a:p>
                      <a:pPr algn="ctr"/>
                      <a:r>
                        <a:rPr lang="fr-FR" baseline="0" dirty="0" smtClean="0"/>
                        <a:t>Le candidat est amené à défendre l’encadrement des données et à évoquer ce qu’il fait pour protéger ses données.</a:t>
                      </a:r>
                    </a:p>
                    <a:p>
                      <a:pPr algn="ctr"/>
                      <a:r>
                        <a:rPr lang="fr-FR" b="1" baseline="0" dirty="0" smtClean="0"/>
                        <a:t>Mais il ne se positionne pas pour ou contre </a:t>
                      </a:r>
                      <a:r>
                        <a:rPr lang="fr-FR" baseline="0" dirty="0" smtClean="0"/>
                        <a:t>la collecte des données. </a:t>
                      </a:r>
                      <a:r>
                        <a:rPr lang="fr-FR" b="1" baseline="0" dirty="0" smtClean="0"/>
                        <a:t>Il ne donne pas d’avis</a:t>
                      </a:r>
                      <a:r>
                        <a:rPr lang="fr-FR" baseline="0" dirty="0" smtClean="0"/>
                        <a:t>.</a:t>
                      </a:r>
                      <a:endParaRPr lang="fr-FR" dirty="0"/>
                    </a:p>
                  </a:txBody>
                  <a:tcPr/>
                </a:tc>
                <a:tc>
                  <a:txBody>
                    <a:bodyPr/>
                    <a:lstStyle/>
                    <a:p>
                      <a:pPr algn="ctr"/>
                      <a:r>
                        <a:rPr lang="fr-FR" dirty="0" smtClean="0"/>
                        <a:t>La question amène</a:t>
                      </a:r>
                      <a:r>
                        <a:rPr lang="fr-FR" baseline="0" dirty="0" smtClean="0"/>
                        <a:t> </a:t>
                      </a:r>
                      <a:r>
                        <a:rPr lang="fr-FR" b="1" baseline="0" dirty="0" smtClean="0"/>
                        <a:t>l’élève à donner son avis qui doit être argumenté</a:t>
                      </a:r>
                      <a:r>
                        <a:rPr lang="fr-FR" baseline="0" dirty="0" smtClean="0"/>
                        <a:t>. On ne fait plus référence aux connaissances de l’élève. </a:t>
                      </a:r>
                      <a:endParaRPr lang="fr-FR" dirty="0"/>
                    </a:p>
                  </a:txBody>
                  <a:tcPr/>
                </a:tc>
                <a:tc>
                  <a:txBody>
                    <a:bodyPr/>
                    <a:lstStyle/>
                    <a:p>
                      <a:pPr algn="ctr"/>
                      <a:r>
                        <a:rPr lang="fr-FR" dirty="0" smtClean="0"/>
                        <a:t>Le sujet est une</a:t>
                      </a:r>
                      <a:r>
                        <a:rPr lang="fr-FR" baseline="0" dirty="0" smtClean="0"/>
                        <a:t> </a:t>
                      </a:r>
                      <a:r>
                        <a:rPr lang="fr-FR" b="1" baseline="0" dirty="0" smtClean="0"/>
                        <a:t>mise en situation du candida</a:t>
                      </a:r>
                      <a:r>
                        <a:rPr lang="fr-FR" baseline="0" dirty="0" smtClean="0"/>
                        <a:t>t. Il doit répondre à une question qui n’est plus théorique; Il doit justifier sa réponse.</a:t>
                      </a:r>
                      <a:endParaRPr lang="fr-FR" dirty="0"/>
                    </a:p>
                  </a:txBody>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ARGUMENTER / OPINION PERSONNELLE</a:t>
            </a:r>
            <a:endParaRPr lang="fr-FR" dirty="0"/>
          </a:p>
        </p:txBody>
      </p:sp>
      <p:sp>
        <p:nvSpPr>
          <p:cNvPr id="5" name="Espace réservé du contenu 4"/>
          <p:cNvSpPr>
            <a:spLocks noGrp="1"/>
          </p:cNvSpPr>
          <p:nvPr>
            <p:ph idx="1"/>
          </p:nvPr>
        </p:nvSpPr>
        <p:spPr/>
        <p:txBody>
          <a:bodyPr>
            <a:normAutofit/>
          </a:bodyPr>
          <a:lstStyle/>
          <a:p>
            <a:r>
              <a:rPr lang="fr-FR" dirty="0" smtClean="0"/>
              <a:t>Rappel : les </a:t>
            </a:r>
            <a:r>
              <a:rPr lang="fr-FR" dirty="0" smtClean="0">
                <a:solidFill>
                  <a:srgbClr val="FF0000"/>
                </a:solidFill>
              </a:rPr>
              <a:t>valeurs de la République </a:t>
            </a:r>
            <a:r>
              <a:rPr lang="fr-FR" dirty="0" smtClean="0"/>
              <a:t>sont :</a:t>
            </a:r>
          </a:p>
          <a:p>
            <a:pPr>
              <a:buNone/>
            </a:pPr>
            <a:r>
              <a:rPr lang="fr-FR" dirty="0" smtClean="0"/>
              <a:t>	- la liberté, </a:t>
            </a:r>
          </a:p>
          <a:p>
            <a:pPr>
              <a:buNone/>
            </a:pPr>
            <a:r>
              <a:rPr lang="fr-FR" dirty="0" smtClean="0"/>
              <a:t>	- l’égalité, </a:t>
            </a:r>
          </a:p>
          <a:p>
            <a:pPr>
              <a:buNone/>
            </a:pPr>
            <a:r>
              <a:rPr lang="fr-FR" dirty="0" smtClean="0"/>
              <a:t>	- la fraternité</a:t>
            </a:r>
          </a:p>
          <a:p>
            <a:pPr>
              <a:buNone/>
            </a:pPr>
            <a:r>
              <a:rPr lang="fr-FR" dirty="0" smtClean="0"/>
              <a:t>	- laïcité ; </a:t>
            </a:r>
          </a:p>
          <a:p>
            <a:pPr>
              <a:buNone/>
            </a:pPr>
            <a:r>
              <a:rPr lang="fr-FR" dirty="0" smtClean="0"/>
              <a:t>	- refus de toutes les discriminations </a:t>
            </a:r>
          </a:p>
          <a:p>
            <a:pPr algn="r">
              <a:buNone/>
            </a:pPr>
            <a:r>
              <a:rPr lang="fr-FR" sz="1300" dirty="0" smtClean="0"/>
              <a:t>(source : </a:t>
            </a:r>
            <a:r>
              <a:rPr lang="fr-FR" sz="1300" dirty="0" smtClean="0">
                <a:hlinkClick r:id="rId2"/>
              </a:rPr>
              <a:t>https://eduscol.education.fr/1547/les-valeurs-republicaines-l-ecole</a:t>
            </a:r>
            <a:r>
              <a:rPr lang="fr-FR" sz="1300" dirty="0" smtClean="0"/>
              <a:t> )</a:t>
            </a:r>
          </a:p>
          <a:p>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ARGUMENTER / OPINION PERSONNELLE</a:t>
            </a:r>
            <a:endParaRPr lang="fr-FR" dirty="0"/>
          </a:p>
        </p:txBody>
      </p:sp>
      <p:sp>
        <p:nvSpPr>
          <p:cNvPr id="3" name="Espace réservé du contenu 2"/>
          <p:cNvSpPr>
            <a:spLocks noGrp="1"/>
          </p:cNvSpPr>
          <p:nvPr>
            <p:ph idx="1"/>
          </p:nvPr>
        </p:nvSpPr>
        <p:spPr/>
        <p:txBody>
          <a:bodyPr>
            <a:normAutofit/>
          </a:bodyPr>
          <a:lstStyle/>
          <a:p>
            <a:r>
              <a:rPr lang="fr-FR" dirty="0" smtClean="0"/>
              <a:t>Si </a:t>
            </a:r>
            <a:r>
              <a:rPr lang="fr-FR" dirty="0" smtClean="0">
                <a:solidFill>
                  <a:srgbClr val="FF0000"/>
                </a:solidFill>
              </a:rPr>
              <a:t>en cours</a:t>
            </a:r>
            <a:r>
              <a:rPr lang="fr-FR" dirty="0" smtClean="0"/>
              <a:t>, ces valeurs peuvent faire l’objet d’</a:t>
            </a:r>
            <a:r>
              <a:rPr lang="fr-FR" dirty="0" smtClean="0">
                <a:solidFill>
                  <a:srgbClr val="FF0000"/>
                </a:solidFill>
              </a:rPr>
              <a:t>interrogations</a:t>
            </a:r>
            <a:r>
              <a:rPr lang="fr-FR" dirty="0" smtClean="0"/>
              <a:t> de la part des élèves, elles</a:t>
            </a:r>
            <a:r>
              <a:rPr lang="fr-FR" dirty="0" smtClean="0">
                <a:solidFill>
                  <a:srgbClr val="FF0000"/>
                </a:solidFill>
              </a:rPr>
              <a:t> ne peuvent, ni ne doivent</a:t>
            </a:r>
            <a:r>
              <a:rPr lang="fr-FR" dirty="0" smtClean="0"/>
              <a:t> en aucun cas être remise en cause </a:t>
            </a:r>
            <a:r>
              <a:rPr lang="fr-FR" dirty="0" smtClean="0">
                <a:solidFill>
                  <a:srgbClr val="FF0000"/>
                </a:solidFill>
              </a:rPr>
              <a:t>durant l’examen</a:t>
            </a:r>
            <a:r>
              <a:rPr lang="fr-FR" dirty="0" smtClean="0"/>
              <a:t>.</a:t>
            </a:r>
          </a:p>
          <a:p>
            <a:endParaRPr lang="fr-FR" dirty="0" smtClean="0"/>
          </a:p>
          <a:p>
            <a:r>
              <a:rPr lang="fr-FR" dirty="0" smtClean="0"/>
              <a:t>Exemple : le racisme n’est pas une opinion, c’est un délit. </a:t>
            </a:r>
          </a:p>
          <a:p>
            <a:endParaRPr lang="fr-FR"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ARGUMENTER / OPINION PERSONNELLE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Les élèves doivent donc apporter </a:t>
            </a:r>
            <a:r>
              <a:rPr lang="fr-FR" dirty="0" smtClean="0">
                <a:solidFill>
                  <a:srgbClr val="FF0000"/>
                </a:solidFill>
              </a:rPr>
              <a:t>une réflexion à propos de ces valeurs</a:t>
            </a:r>
            <a:r>
              <a:rPr lang="fr-FR" dirty="0" smtClean="0"/>
              <a:t>. Non les contester. </a:t>
            </a:r>
          </a:p>
          <a:p>
            <a:endParaRPr lang="fr-FR" dirty="0" smtClean="0"/>
          </a:p>
          <a:p>
            <a:r>
              <a:rPr lang="fr-FR" dirty="0" smtClean="0"/>
              <a:t>Exemple : L’application « </a:t>
            </a:r>
            <a:r>
              <a:rPr lang="fr-FR" dirty="0" err="1" smtClean="0"/>
              <a:t>TousAntiCovid</a:t>
            </a:r>
            <a:r>
              <a:rPr lang="fr-FR" dirty="0" smtClean="0"/>
              <a:t> » (premier sujet 0) est sujet de débat car elle met en question deux  valeurs : la liberté (individuelle) et la fraternité (protection sanitaire collective). Les élèves sont donc amenés à réfléchir sur la priorisation à donner entre ses deux valeurs (mais, ils ne peuvent pas les contester)</a:t>
            </a:r>
          </a:p>
          <a:p>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ctr">
              <a:buNone/>
            </a:pPr>
            <a:endParaRPr lang="fr-FR" dirty="0" smtClean="0">
              <a:solidFill>
                <a:srgbClr val="FF0000"/>
              </a:solidFill>
            </a:endParaRPr>
          </a:p>
          <a:p>
            <a:pPr algn="ctr">
              <a:buNone/>
            </a:pPr>
            <a:r>
              <a:rPr lang="fr-FR" sz="6000" dirty="0" smtClean="0">
                <a:solidFill>
                  <a:srgbClr val="FF0000"/>
                </a:solidFill>
              </a:rPr>
              <a:t>CONCLUSION :</a:t>
            </a:r>
          </a:p>
          <a:p>
            <a:pPr algn="ctr">
              <a:buNone/>
            </a:pPr>
            <a:r>
              <a:rPr lang="fr-FR" sz="6000" dirty="0" smtClean="0">
                <a:solidFill>
                  <a:srgbClr val="FF0000"/>
                </a:solidFill>
              </a:rPr>
              <a:t>PREPARER LES ELEVES A L’EPREUVE D’EMC</a:t>
            </a:r>
            <a:endParaRPr lang="fr-FR" sz="6000"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3" name="Espace réservé du contenu 2"/>
          <p:cNvSpPr>
            <a:spLocks noGrp="1"/>
          </p:cNvSpPr>
          <p:nvPr>
            <p:ph idx="1"/>
          </p:nvPr>
        </p:nvSpPr>
        <p:spPr/>
        <p:txBody>
          <a:bodyPr/>
          <a:lstStyle/>
          <a:p>
            <a:pPr>
              <a:buNone/>
            </a:pPr>
            <a:r>
              <a:rPr lang="fr-FR" dirty="0" smtClean="0"/>
              <a:t>Les sujets se trouvent sur </a:t>
            </a:r>
            <a:r>
              <a:rPr lang="fr-FR" dirty="0" err="1" smtClean="0"/>
              <a:t>Eduscol</a:t>
            </a:r>
            <a:r>
              <a:rPr lang="fr-FR" dirty="0" smtClean="0"/>
              <a:t> à l’adresse suivante :</a:t>
            </a:r>
          </a:p>
          <a:p>
            <a:pPr>
              <a:buNone/>
            </a:pPr>
            <a:endParaRPr lang="fr-FR" dirty="0" smtClean="0"/>
          </a:p>
          <a:p>
            <a:r>
              <a:rPr lang="fr-FR" dirty="0" smtClean="0">
                <a:hlinkClick r:id="rId2"/>
              </a:rPr>
              <a:t>https://eduscol.education.fr/2691/sujets-zero-pour-le-baccalaureat-professionnel-2022</a:t>
            </a:r>
            <a:endParaRPr lang="fr-FR" dirty="0" smtClean="0"/>
          </a:p>
          <a:p>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démarche proposée par le programme est celle de l’examen</a:t>
            </a:r>
            <a:endParaRPr lang="fr-FR" dirty="0"/>
          </a:p>
        </p:txBody>
      </p:sp>
      <p:graphicFrame>
        <p:nvGraphicFramePr>
          <p:cNvPr id="4" name="Espace réservé du contenu 3"/>
          <p:cNvGraphicFramePr>
            <a:graphicFrameLocks noGrp="1"/>
          </p:cNvGraphicFramePr>
          <p:nvPr>
            <p:ph idx="1"/>
          </p:nvPr>
        </p:nvGraphicFramePr>
        <p:xfrm>
          <a:off x="457200" y="1600200"/>
          <a:ext cx="8229600" cy="46634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r-FR" dirty="0" smtClean="0"/>
                        <a:t>Démarche proposée</a:t>
                      </a:r>
                      <a:r>
                        <a:rPr lang="fr-FR" baseline="0" dirty="0" smtClean="0"/>
                        <a:t> par le programme de seconde (valable en première et terminale)</a:t>
                      </a:r>
                      <a:endParaRPr lang="fr-FR" dirty="0"/>
                    </a:p>
                  </a:txBody>
                  <a:tcPr/>
                </a:tc>
                <a:tc>
                  <a:txBody>
                    <a:bodyPr/>
                    <a:lstStyle/>
                    <a:p>
                      <a:pPr algn="ctr"/>
                      <a:r>
                        <a:rPr lang="fr-FR" dirty="0" smtClean="0"/>
                        <a:t>Définition de l’examen  (</a:t>
                      </a:r>
                      <a:r>
                        <a:rPr lang="fr-FR" b="1" dirty="0" smtClean="0"/>
                        <a:t>Extrait de l’arrêté du 17 juin 2020)</a:t>
                      </a:r>
                      <a:endParaRPr lang="fr-FR"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Construction d’un projet d’étude</a:t>
                      </a:r>
                    </a:p>
                    <a:p>
                      <a:pPr algn="ctr"/>
                      <a:endParaRPr lang="fr-FR" dirty="0"/>
                    </a:p>
                  </a:txBody>
                  <a:tcPr/>
                </a:tc>
                <a:tc>
                  <a:txBody>
                    <a:bodyPr/>
                    <a:lstStyle/>
                    <a:p>
                      <a:pPr algn="ctr"/>
                      <a:r>
                        <a:rPr lang="fr-FR" i="1" dirty="0" smtClean="0"/>
                        <a:t>le candidat analyse </a:t>
                      </a:r>
                      <a:r>
                        <a:rPr lang="fr-FR" i="1" dirty="0" smtClean="0">
                          <a:solidFill>
                            <a:srgbClr val="FF0000"/>
                          </a:solidFill>
                        </a:rPr>
                        <a:t>une situation concrète </a:t>
                      </a:r>
                      <a:endParaRPr lang="fr-FR"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Démarche d’enquête</a:t>
                      </a:r>
                    </a:p>
                    <a:p>
                      <a:pPr algn="ctr"/>
                      <a:endParaRPr lang="fr-F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i="1" dirty="0" smtClean="0"/>
                        <a:t>à partir d'un </a:t>
                      </a:r>
                      <a:r>
                        <a:rPr lang="fr-FR" i="1" dirty="0" smtClean="0">
                          <a:solidFill>
                            <a:srgbClr val="FF0000"/>
                          </a:solidFill>
                        </a:rPr>
                        <a:t>dossier documentaire </a:t>
                      </a:r>
                      <a:r>
                        <a:rPr lang="fr-FR" i="1" dirty="0" smtClean="0"/>
                        <a:t>portant sur le </a:t>
                      </a:r>
                      <a:r>
                        <a:rPr lang="fr-FR" i="1" dirty="0" smtClean="0">
                          <a:solidFill>
                            <a:srgbClr val="FF0000"/>
                          </a:solidFill>
                        </a:rPr>
                        <a:t>programme</a:t>
                      </a:r>
                      <a:r>
                        <a:rPr lang="fr-FR" i="1" dirty="0" smtClean="0"/>
                        <a:t> de la classe de </a:t>
                      </a:r>
                      <a:r>
                        <a:rPr lang="fr-FR" i="1" dirty="0" smtClean="0">
                          <a:solidFill>
                            <a:srgbClr val="FF0000"/>
                          </a:solidFill>
                        </a:rPr>
                        <a:t>terminale</a:t>
                      </a:r>
                      <a:r>
                        <a:rPr lang="fr-FR" i="1" dirty="0" smtClean="0"/>
                        <a:t> en enseignement moral et civique (EMC). </a:t>
                      </a:r>
                      <a:endParaRPr lang="fr-FR"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Débat</a:t>
                      </a:r>
                    </a:p>
                    <a:p>
                      <a:pPr algn="ctr"/>
                      <a:endParaRPr lang="fr-FR" dirty="0"/>
                    </a:p>
                  </a:txBody>
                  <a:tcPr/>
                </a:tc>
                <a:tc>
                  <a:txBody>
                    <a:bodyPr/>
                    <a:lstStyle/>
                    <a:p>
                      <a:pPr algn="ctr"/>
                      <a:r>
                        <a:rPr lang="fr-FR" i="1" dirty="0" smtClean="0"/>
                        <a:t>Le candidat identifie les </a:t>
                      </a:r>
                      <a:r>
                        <a:rPr lang="fr-FR" i="1" dirty="0" smtClean="0">
                          <a:solidFill>
                            <a:srgbClr val="FF0000"/>
                          </a:solidFill>
                        </a:rPr>
                        <a:t>enjeux</a:t>
                      </a:r>
                      <a:r>
                        <a:rPr lang="fr-FR" i="1" dirty="0" smtClean="0"/>
                        <a:t> de la situation proposée en EMC, </a:t>
                      </a:r>
                      <a:endParaRPr lang="fr-FR"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Production</a:t>
                      </a:r>
                    </a:p>
                    <a:p>
                      <a:pPr algn="ctr"/>
                      <a:endParaRPr lang="fr-FR" dirty="0"/>
                    </a:p>
                  </a:txBody>
                  <a:tcPr/>
                </a:tc>
                <a:tc>
                  <a:txBody>
                    <a:bodyPr/>
                    <a:lstStyle/>
                    <a:p>
                      <a:pPr algn="ctr"/>
                      <a:r>
                        <a:rPr lang="fr-FR" i="1" dirty="0" smtClean="0"/>
                        <a:t>formule une </a:t>
                      </a:r>
                      <a:r>
                        <a:rPr lang="fr-FR" i="1" dirty="0" smtClean="0">
                          <a:solidFill>
                            <a:srgbClr val="FF0000"/>
                          </a:solidFill>
                        </a:rPr>
                        <a:t>position personnelle argumentée</a:t>
                      </a:r>
                      <a:r>
                        <a:rPr lang="fr-FR" i="1" dirty="0" smtClean="0"/>
                        <a:t>. </a:t>
                      </a:r>
                      <a:endParaRPr lang="fr-FR"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Trace écrite</a:t>
                      </a:r>
                    </a:p>
                    <a:p>
                      <a:pPr algn="ctr"/>
                      <a:endParaRPr lang="fr-FR" dirty="0"/>
                    </a:p>
                  </a:txBody>
                  <a:tcPr/>
                </a:tc>
                <a:tc>
                  <a:txBody>
                    <a:bodyPr/>
                    <a:lstStyle/>
                    <a:p>
                      <a:pPr algn="ctr"/>
                      <a:r>
                        <a:rPr lang="fr-FR" i="1" dirty="0" smtClean="0"/>
                        <a:t>en mobilisant </a:t>
                      </a:r>
                      <a:r>
                        <a:rPr lang="fr-FR" i="1" dirty="0" smtClean="0">
                          <a:solidFill>
                            <a:srgbClr val="FF0000"/>
                          </a:solidFill>
                        </a:rPr>
                        <a:t>des connaissances, des notions et des repères</a:t>
                      </a:r>
                      <a:endParaRPr lang="fr-FR"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pic>
        <p:nvPicPr>
          <p:cNvPr id="4" name="Espace réservé du contenu 3"/>
          <p:cNvPicPr>
            <a:picLocks noGrp="1"/>
          </p:cNvPicPr>
          <p:nvPr>
            <p:ph idx="1"/>
          </p:nvPr>
        </p:nvPicPr>
        <p:blipFill>
          <a:blip r:embed="rId3" cstate="print"/>
          <a:srcRect l="29528" t="13998" r="29921" b="3850"/>
          <a:stretch>
            <a:fillRect/>
          </a:stretch>
        </p:blipFill>
        <p:spPr bwMode="auto">
          <a:xfrm>
            <a:off x="2411760" y="1196752"/>
            <a:ext cx="4536504" cy="5400600"/>
          </a:xfrm>
          <a:prstGeom prst="rect">
            <a:avLst/>
          </a:prstGeom>
          <a:noFill/>
          <a:ln w="9525">
            <a:noFill/>
            <a:miter lim="800000"/>
            <a:headEnd/>
            <a:tailEnd/>
          </a:ln>
        </p:spPr>
      </p:pic>
      <p:sp>
        <p:nvSpPr>
          <p:cNvPr id="5" name="Rectangle 4"/>
          <p:cNvSpPr/>
          <p:nvPr/>
        </p:nvSpPr>
        <p:spPr>
          <a:xfrm>
            <a:off x="2843808" y="6165304"/>
            <a:ext cx="3528392" cy="36004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6804248" y="4437112"/>
            <a:ext cx="1944216" cy="1754326"/>
          </a:xfrm>
          <a:prstGeom prst="rect">
            <a:avLst/>
          </a:prstGeom>
          <a:noFill/>
        </p:spPr>
        <p:txBody>
          <a:bodyPr wrap="square" rtlCol="0">
            <a:spAutoFit/>
          </a:bodyPr>
          <a:lstStyle/>
          <a:p>
            <a:pPr algn="ctr"/>
            <a:r>
              <a:rPr lang="fr-FR" b="1" dirty="0" smtClean="0">
                <a:solidFill>
                  <a:srgbClr val="FF0000"/>
                </a:solidFill>
              </a:rPr>
              <a:t>L’EMC apparaît dans une troisième partie qui</a:t>
            </a:r>
          </a:p>
          <a:p>
            <a:pPr algn="ctr"/>
            <a:r>
              <a:rPr lang="fr-FR" b="1" dirty="0" smtClean="0">
                <a:solidFill>
                  <a:srgbClr val="FF0000"/>
                </a:solidFill>
              </a:rPr>
              <a:t>compte pour 6 points.</a:t>
            </a:r>
            <a:endParaRPr lang="fr-FR" b="1" dirty="0">
              <a:solidFill>
                <a:srgbClr val="FF0000"/>
              </a:solidFill>
            </a:endParaRPr>
          </a:p>
        </p:txBody>
      </p:sp>
      <p:sp>
        <p:nvSpPr>
          <p:cNvPr id="7" name="Flèche vers le bas 6"/>
          <p:cNvSpPr/>
          <p:nvPr/>
        </p:nvSpPr>
        <p:spPr>
          <a:xfrm rot="3310317">
            <a:off x="6639204" y="5861339"/>
            <a:ext cx="288032" cy="625585"/>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3" name="Espace réservé du contenu 2"/>
          <p:cNvSpPr>
            <a:spLocks noGrp="1"/>
          </p:cNvSpPr>
          <p:nvPr>
            <p:ph idx="1"/>
          </p:nvPr>
        </p:nvSpPr>
        <p:spPr/>
        <p:txBody>
          <a:bodyPr>
            <a:normAutofit fontScale="62500" lnSpcReduction="20000"/>
          </a:bodyPr>
          <a:lstStyle/>
          <a:p>
            <a:r>
              <a:rPr lang="fr-FR" b="1" dirty="0" smtClean="0"/>
              <a:t>Extrait de l’arrêté du 17 juin 2020 fixant les unités générales du baccalauréat professionnel et définissant les modalités d'évaluation des épreuves ou sous-épreuves d'enseignement général. Annexe 2</a:t>
            </a:r>
          </a:p>
          <a:p>
            <a:endParaRPr lang="fr-FR" dirty="0" smtClean="0"/>
          </a:p>
          <a:p>
            <a:r>
              <a:rPr lang="fr-FR" i="1" dirty="0" smtClean="0"/>
              <a:t>Dans la troisième partie, le candidat analyse </a:t>
            </a:r>
            <a:r>
              <a:rPr lang="fr-FR" i="1" dirty="0" smtClean="0">
                <a:solidFill>
                  <a:srgbClr val="FF0000"/>
                </a:solidFill>
              </a:rPr>
              <a:t>une situation concrète </a:t>
            </a:r>
            <a:r>
              <a:rPr lang="fr-FR" i="1" dirty="0" smtClean="0"/>
              <a:t>à partir d'un </a:t>
            </a:r>
            <a:r>
              <a:rPr lang="fr-FR" i="1" dirty="0" smtClean="0">
                <a:solidFill>
                  <a:srgbClr val="FF0000"/>
                </a:solidFill>
              </a:rPr>
              <a:t>dossier documentaire </a:t>
            </a:r>
            <a:r>
              <a:rPr lang="fr-FR" i="1" dirty="0" smtClean="0"/>
              <a:t>portant sur le </a:t>
            </a:r>
            <a:r>
              <a:rPr lang="fr-FR" i="1" dirty="0" smtClean="0">
                <a:solidFill>
                  <a:srgbClr val="FF0000"/>
                </a:solidFill>
              </a:rPr>
              <a:t>programme</a:t>
            </a:r>
            <a:r>
              <a:rPr lang="fr-FR" i="1" dirty="0" smtClean="0"/>
              <a:t> de la classe de </a:t>
            </a:r>
            <a:r>
              <a:rPr lang="fr-FR" i="1" dirty="0" smtClean="0">
                <a:solidFill>
                  <a:srgbClr val="FF0000"/>
                </a:solidFill>
              </a:rPr>
              <a:t>terminale</a:t>
            </a:r>
            <a:r>
              <a:rPr lang="fr-FR" i="1" dirty="0" smtClean="0"/>
              <a:t> en enseignement moral et civique (EMC). Le candidat identifie les </a:t>
            </a:r>
            <a:r>
              <a:rPr lang="fr-FR" i="1" dirty="0" smtClean="0">
                <a:solidFill>
                  <a:srgbClr val="FF0000"/>
                </a:solidFill>
              </a:rPr>
              <a:t>enjeux</a:t>
            </a:r>
            <a:r>
              <a:rPr lang="fr-FR" i="1" dirty="0" smtClean="0"/>
              <a:t> de la situation proposée en EMC, formule une </a:t>
            </a:r>
            <a:r>
              <a:rPr lang="fr-FR" i="1" dirty="0" smtClean="0">
                <a:solidFill>
                  <a:srgbClr val="FF0000"/>
                </a:solidFill>
              </a:rPr>
              <a:t>position personnelle argumentée</a:t>
            </a:r>
            <a:r>
              <a:rPr lang="fr-FR" i="1" dirty="0" smtClean="0"/>
              <a:t> en mobilisant </a:t>
            </a:r>
            <a:r>
              <a:rPr lang="fr-FR" i="1" dirty="0" smtClean="0">
                <a:solidFill>
                  <a:srgbClr val="FF0000"/>
                </a:solidFill>
              </a:rPr>
              <a:t>des connaissances, des notions et des repères</a:t>
            </a:r>
            <a:r>
              <a:rPr lang="fr-FR" i="1" dirty="0" smtClean="0"/>
              <a:t>. Cette partie est notée sur </a:t>
            </a:r>
            <a:r>
              <a:rPr lang="fr-FR" i="1" dirty="0" smtClean="0">
                <a:solidFill>
                  <a:srgbClr val="FF0000"/>
                </a:solidFill>
              </a:rPr>
              <a:t>6 points</a:t>
            </a:r>
            <a:r>
              <a:rPr lang="fr-FR" i="1" dirty="0" smtClean="0"/>
              <a:t>.</a:t>
            </a:r>
          </a:p>
          <a:p>
            <a:pPr>
              <a:buNone/>
            </a:pPr>
            <a:endParaRPr lang="fr-FR" dirty="0" smtClean="0"/>
          </a:p>
          <a:p>
            <a:pPr algn="r">
              <a:buNone/>
            </a:pPr>
            <a:r>
              <a:rPr lang="fr-FR" sz="1900" dirty="0" smtClean="0">
                <a:hlinkClick r:id="rId3"/>
              </a:rPr>
              <a:t>https://www.legifrance.gouv.fr/loda/id/JORFTEXT000042080678/</a:t>
            </a:r>
            <a:endParaRPr lang="fr-FR" sz="1900" dirty="0" smtClean="0"/>
          </a:p>
          <a:p>
            <a:pPr>
              <a:buNone/>
            </a:pP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INTRODUCTION</a:t>
            </a:r>
            <a:br>
              <a:rPr lang="fr-FR" dirty="0" smtClean="0"/>
            </a:br>
            <a:endParaRPr lang="fr-FR" dirty="0"/>
          </a:p>
        </p:txBody>
      </p:sp>
      <p:sp>
        <p:nvSpPr>
          <p:cNvPr id="4" name="Espace réservé du contenu 3"/>
          <p:cNvSpPr>
            <a:spLocks noGrp="1"/>
          </p:cNvSpPr>
          <p:nvPr>
            <p:ph idx="1"/>
          </p:nvPr>
        </p:nvSpPr>
        <p:spPr/>
        <p:txBody>
          <a:bodyPr>
            <a:normAutofit fontScale="92500"/>
          </a:bodyPr>
          <a:lstStyle/>
          <a:p>
            <a:pPr algn="ctr">
              <a:buNone/>
            </a:pPr>
            <a:r>
              <a:rPr lang="fr-FR" sz="2400" b="1" dirty="0" smtClean="0"/>
              <a:t>Présentation par l’Inspection générale</a:t>
            </a:r>
          </a:p>
          <a:p>
            <a:pPr algn="just"/>
            <a:r>
              <a:rPr lang="fr-FR" sz="2400" dirty="0" smtClean="0"/>
              <a:t>Une situation de </a:t>
            </a:r>
            <a:r>
              <a:rPr lang="fr-FR" sz="2400" b="1" dirty="0" smtClean="0"/>
              <a:t>débat</a:t>
            </a:r>
            <a:r>
              <a:rPr lang="fr-FR" sz="2400" dirty="0" smtClean="0"/>
              <a:t> autour de l’une des trois entrées du programme: </a:t>
            </a:r>
            <a:r>
              <a:rPr lang="fr-FR" sz="2400" i="1" dirty="0" smtClean="0"/>
              <a:t>changements </a:t>
            </a:r>
            <a:r>
              <a:rPr lang="fr-FR" sz="2400" i="1" dirty="0"/>
              <a:t>et risques </a:t>
            </a:r>
            <a:r>
              <a:rPr lang="fr-FR" sz="2400" i="1" dirty="0" smtClean="0"/>
              <a:t>environnementaux, biotechnologies et éthique, révolution </a:t>
            </a:r>
            <a:r>
              <a:rPr lang="fr-FR" sz="2400" i="1" dirty="0"/>
              <a:t>numérique et </a:t>
            </a:r>
            <a:r>
              <a:rPr lang="fr-FR" sz="2400" i="1" dirty="0" smtClean="0"/>
              <a:t>essor </a:t>
            </a:r>
            <a:r>
              <a:rPr lang="fr-FR" sz="2400" i="1" dirty="0"/>
              <a:t>de </a:t>
            </a:r>
            <a:r>
              <a:rPr lang="fr-FR" sz="2400" i="1" dirty="0" smtClean="0"/>
              <a:t>l’Internet</a:t>
            </a:r>
            <a:r>
              <a:rPr lang="fr-FR" sz="2400" dirty="0" smtClean="0"/>
              <a:t>. ( deux propositions à partir de l’actualité).</a:t>
            </a:r>
          </a:p>
          <a:p>
            <a:pPr algn="just"/>
            <a:r>
              <a:rPr lang="fr-FR" sz="2400" b="1" dirty="0" smtClean="0"/>
              <a:t>Quatre à cinq questions</a:t>
            </a:r>
            <a:r>
              <a:rPr lang="fr-FR" sz="2400" dirty="0" smtClean="0"/>
              <a:t>.</a:t>
            </a:r>
          </a:p>
          <a:p>
            <a:pPr algn="just"/>
            <a:r>
              <a:rPr lang="fr-FR" sz="2400" dirty="0" smtClean="0"/>
              <a:t>Questionner sur la </a:t>
            </a:r>
            <a:r>
              <a:rPr lang="fr-FR" sz="2400" b="1" dirty="0" smtClean="0"/>
              <a:t>compréhension de la situation</a:t>
            </a:r>
            <a:r>
              <a:rPr lang="fr-FR" sz="2400" dirty="0" smtClean="0"/>
              <a:t> pour permettre d’amener le débat démocratique : ce qui fait débat, les acteurs du débat, les arguments développés, etc.</a:t>
            </a:r>
          </a:p>
          <a:p>
            <a:pPr algn="just"/>
            <a:r>
              <a:rPr lang="fr-FR" sz="2400" dirty="0" smtClean="0"/>
              <a:t>Évaluer </a:t>
            </a:r>
            <a:r>
              <a:rPr lang="fr-FR" sz="2400" b="1" dirty="0" smtClean="0"/>
              <a:t>les connaissances </a:t>
            </a:r>
            <a:r>
              <a:rPr lang="fr-FR" sz="2400" dirty="0" smtClean="0"/>
              <a:t>(dimension « instruction civique »)</a:t>
            </a:r>
          </a:p>
          <a:p>
            <a:pPr algn="just"/>
            <a:r>
              <a:rPr lang="fr-FR" sz="2400" dirty="0" smtClean="0"/>
              <a:t>Amener une </a:t>
            </a:r>
            <a:r>
              <a:rPr lang="fr-FR" sz="2400" b="1" dirty="0" smtClean="0"/>
              <a:t>argumentation personnelle </a:t>
            </a:r>
            <a:r>
              <a:rPr lang="fr-FR" sz="2400" dirty="0" smtClean="0"/>
              <a:t>sur un débat dans une dernière question plus large qui permet de poser les enjeux.</a:t>
            </a:r>
          </a:p>
          <a:p>
            <a:pPr marL="0" indent="0" algn="just">
              <a:buNone/>
            </a:pPr>
            <a:endParaRPr lang="fr-FR"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3" name="Espace réservé du contenu 2"/>
          <p:cNvSpPr>
            <a:spLocks noGrp="1"/>
          </p:cNvSpPr>
          <p:nvPr>
            <p:ph idx="1"/>
          </p:nvPr>
        </p:nvSpPr>
        <p:spPr/>
        <p:txBody>
          <a:bodyPr/>
          <a:lstStyle/>
          <a:p>
            <a:r>
              <a:rPr lang="fr-FR" dirty="0" smtClean="0"/>
              <a:t>La partie EMC comporte donc :</a:t>
            </a:r>
          </a:p>
          <a:p>
            <a:pPr lvl="1"/>
            <a:r>
              <a:rPr lang="fr-FR" dirty="0" smtClean="0"/>
              <a:t>Une présentation des sujets</a:t>
            </a:r>
          </a:p>
          <a:p>
            <a:pPr lvl="1"/>
            <a:r>
              <a:rPr lang="fr-FR" dirty="0" smtClean="0"/>
              <a:t>un dossier documentaire</a:t>
            </a:r>
          </a:p>
          <a:p>
            <a:pPr lvl="1"/>
            <a:r>
              <a:rPr lang="fr-FR" dirty="0" smtClean="0"/>
              <a:t>4 ou 5 questions dont une au moins amène à une argumentation personnelle</a:t>
            </a:r>
          </a:p>
          <a:p>
            <a:pPr>
              <a:buFontTx/>
              <a:buChar char="-"/>
            </a:pP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5865515"/>
          </a:xfrm>
        </p:spPr>
        <p:txBody>
          <a:bodyPr>
            <a:normAutofit/>
          </a:bodyPr>
          <a:lstStyle/>
          <a:p>
            <a:pPr>
              <a:buNone/>
            </a:pPr>
            <a:endParaRPr lang="fr-FR" dirty="0" smtClean="0"/>
          </a:p>
          <a:p>
            <a:pPr>
              <a:buNone/>
            </a:pPr>
            <a:endParaRPr lang="fr-FR" dirty="0" smtClean="0"/>
          </a:p>
          <a:p>
            <a:pPr>
              <a:buNone/>
            </a:pPr>
            <a:endParaRPr lang="fr-FR" dirty="0" smtClean="0"/>
          </a:p>
          <a:p>
            <a:pPr algn="ctr">
              <a:buNone/>
            </a:pPr>
            <a:r>
              <a:rPr lang="fr-FR" sz="4800" dirty="0" smtClean="0">
                <a:solidFill>
                  <a:srgbClr val="FF0000"/>
                </a:solidFill>
              </a:rPr>
              <a:t>PRESENTATION </a:t>
            </a:r>
          </a:p>
          <a:p>
            <a:pPr algn="ctr">
              <a:buNone/>
            </a:pPr>
            <a:r>
              <a:rPr lang="fr-FR" sz="4800" dirty="0" smtClean="0">
                <a:solidFill>
                  <a:srgbClr val="FF0000"/>
                </a:solidFill>
              </a:rPr>
              <a:t>DES</a:t>
            </a:r>
          </a:p>
          <a:p>
            <a:pPr algn="ctr">
              <a:buNone/>
            </a:pPr>
            <a:r>
              <a:rPr lang="fr-FR" sz="4800" dirty="0" smtClean="0">
                <a:solidFill>
                  <a:srgbClr val="FF0000"/>
                </a:solidFill>
              </a:rPr>
              <a:t> SUJETS</a:t>
            </a:r>
            <a:endParaRPr lang="fr-FR" sz="48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TotalTime>
  <Words>2327</Words>
  <Application>Microsoft Office PowerPoint</Application>
  <PresentationFormat>Affichage à l'écran (4:3)</PresentationFormat>
  <Paragraphs>225</Paragraphs>
  <Slides>40</Slides>
  <Notes>21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40</vt:i4>
      </vt:variant>
    </vt:vector>
  </HeadingPairs>
  <TitlesOfParts>
    <vt:vector size="43" baseType="lpstr">
      <vt:lpstr>Arial</vt:lpstr>
      <vt:lpstr>Calibri</vt:lpstr>
      <vt:lpstr>Thème Office</vt:lpstr>
      <vt:lpstr>HISTOIRE-GÉOGRAPHIE-EMC  Nouveaux programmes Baccalauréat professionnel EMC - Analyse des sujet 0</vt:lpstr>
      <vt:lpstr>OBJECTIF</vt:lpstr>
      <vt:lpstr>Présentation PowerPoint</vt:lpstr>
      <vt:lpstr>INTRODUCTION</vt:lpstr>
      <vt:lpstr>INTRODUCTION</vt:lpstr>
      <vt:lpstr>INTRODUCTION</vt:lpstr>
      <vt:lpstr>INTRODUCTION </vt:lpstr>
      <vt:lpstr>INTRODUCTION</vt:lpstr>
      <vt:lpstr>Présentation PowerPoint</vt:lpstr>
      <vt:lpstr>Présentation des sujets Premier sujet             Second sujet</vt:lpstr>
      <vt:lpstr>Présentation des sujets Premier sujet             Second sujet</vt:lpstr>
      <vt:lpstr>Présentation des sujets Premier sujet             Second sujet</vt:lpstr>
      <vt:lpstr>Présentation des sujets Premier sujet             Second sujet</vt:lpstr>
      <vt:lpstr>Présentation des sujets Premier sujet             Second sujet</vt:lpstr>
      <vt:lpstr>Présentation des sujets Premier sujet             Second sujet</vt:lpstr>
      <vt:lpstr>Présentation des sujets Premier sujet             Second sujet</vt:lpstr>
      <vt:lpstr>Présentation des sujets Premier sujet             Second sujet</vt:lpstr>
      <vt:lpstr>Présentation PowerPoint</vt:lpstr>
      <vt:lpstr>LES DOCUMENTS (Corpus du premier sujet 0)</vt:lpstr>
      <vt:lpstr>LES DOCUMENTS (Corpus du second sujet 0)</vt:lpstr>
      <vt:lpstr>Présentation PowerPoint</vt:lpstr>
      <vt:lpstr>LES QUESTIONS</vt:lpstr>
      <vt:lpstr>LES QUESTIONS CITER (Premier sujet)</vt:lpstr>
      <vt:lpstr>LES QUESTIONS DECRIRE (Premier sujet)</vt:lpstr>
      <vt:lpstr>LES QUESTIONS DECRIRE (Second sujet)</vt:lpstr>
      <vt:lpstr>LES QUESTIONS IDENTIFIER ET CLASSER (Premier sujet)</vt:lpstr>
      <vt:lpstr>LES QUESTIONS IDENTIFIER ET CLASSER (second sujet)</vt:lpstr>
      <vt:lpstr>LES QUESTIONS EXPLIQUER (Premier sujet)</vt:lpstr>
      <vt:lpstr>LES QUESTIONS EXPLIQUER (Second sujet)</vt:lpstr>
      <vt:lpstr>Présentation PowerPoint</vt:lpstr>
      <vt:lpstr>LES QUESTIONS ARGUMENTER (Premier sujet)</vt:lpstr>
      <vt:lpstr>LES QUESTIONS ARGUMENTER (Premier sujet)</vt:lpstr>
      <vt:lpstr>LES QUESTIONS ARGUMENTER (Second sujet)</vt:lpstr>
      <vt:lpstr>LES QUESTIONS ARGUMENTER</vt:lpstr>
      <vt:lpstr>LES QUESTIONS ARGUMENTER</vt:lpstr>
      <vt:lpstr> ARGUMENTER / OPINION PERSONNELLE</vt:lpstr>
      <vt:lpstr>ARGUMENTER / OPINION PERSONNELLE</vt:lpstr>
      <vt:lpstr>ARGUMENTER / OPINION PERSONNELLE</vt:lpstr>
      <vt:lpstr>Présentation PowerPoint</vt:lpstr>
      <vt:lpstr>La démarche proposée par le programme est celle de l’examen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HISTOIRE-GÉOGRAPHIE-EMC  Nouveaux programmes Baccalauréat professionnel EMC - Analyse des sujet 0</dc:title>
  <dc:creator>Olivier Cossart</dc:creator>
  <cp:lastModifiedBy>V WELYKYJ</cp:lastModifiedBy>
  <cp:revision>26</cp:revision>
  <dcterms:created xsi:type="dcterms:W3CDTF">2021-03-25T11:52:02Z</dcterms:created>
  <dcterms:modified xsi:type="dcterms:W3CDTF">2021-04-09T12:34:37Z</dcterms:modified>
</cp:coreProperties>
</file>