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notesMasterIdLst>
    <p:notesMasterId r:id="rId19"/>
  </p:notesMasterIdLst>
  <p:sldIdLst>
    <p:sldId id="297" r:id="rId3"/>
    <p:sldId id="269" r:id="rId4"/>
    <p:sldId id="262" r:id="rId5"/>
    <p:sldId id="263" r:id="rId6"/>
    <p:sldId id="264" r:id="rId7"/>
    <p:sldId id="265" r:id="rId8"/>
    <p:sldId id="266" r:id="rId9"/>
    <p:sldId id="267" r:id="rId10"/>
    <p:sldId id="322" r:id="rId11"/>
    <p:sldId id="318" r:id="rId12"/>
    <p:sldId id="319" r:id="rId13"/>
    <p:sldId id="317" r:id="rId14"/>
    <p:sldId id="311" r:id="rId15"/>
    <p:sldId id="320" r:id="rId16"/>
    <p:sldId id="321" r:id="rId17"/>
    <p:sldId id="32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0B20518-6F2A-42C4-962D-00025CCE2709}">
          <p14:sldIdLst>
            <p14:sldId id="297"/>
            <p14:sldId id="269"/>
            <p14:sldId id="262"/>
            <p14:sldId id="263"/>
            <p14:sldId id="264"/>
            <p14:sldId id="265"/>
            <p14:sldId id="266"/>
            <p14:sldId id="267"/>
            <p14:sldId id="322"/>
            <p14:sldId id="318"/>
            <p14:sldId id="319"/>
            <p14:sldId id="317"/>
            <p14:sldId id="311"/>
            <p14:sldId id="320"/>
            <p14:sldId id="321"/>
            <p14:sldId id="32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 Oudart" initials="CO" lastIdx="1" clrIdx="0">
    <p:extLst>
      <p:ext uri="{19B8F6BF-5375-455C-9EA6-DF929625EA0E}">
        <p15:presenceInfo xmlns:p15="http://schemas.microsoft.com/office/powerpoint/2012/main" userId="Christophe Ouda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9E668-CDB1-45F3-AF6C-606229FF1116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62387-62EA-4CD1-9762-ACACDF86AA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91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5AA9-5631-40B3-A0C5-2169992F9EBC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0B4-2349-4993-BDF5-14978031D21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03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5AA9-5631-40B3-A0C5-2169992F9EBC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0B4-2349-4993-BDF5-14978031D2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04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5AA9-5631-40B3-A0C5-2169992F9EBC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0B4-2349-4993-BDF5-14978031D2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823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5AA9-5631-40B3-A0C5-2169992F9EBC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0B4-2349-4993-BDF5-14978031D21B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6480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5AA9-5631-40B3-A0C5-2169992F9EBC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0B4-2349-4993-BDF5-14978031D2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819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5AA9-5631-40B3-A0C5-2169992F9EBC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0B4-2349-4993-BDF5-14978031D21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711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5AA9-5631-40B3-A0C5-2169992F9EBC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0B4-2349-4993-BDF5-14978031D2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242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5AA9-5631-40B3-A0C5-2169992F9EBC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0B4-2349-4993-BDF5-14978031D2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152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5AA9-5631-40B3-A0C5-2169992F9EBC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0B4-2349-4993-BDF5-14978031D2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247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833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6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5AA9-5631-40B3-A0C5-2169992F9EBC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0B4-2349-4993-BDF5-14978031D2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53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66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6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28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72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21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0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9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70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21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653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5AA9-5631-40B3-A0C5-2169992F9EBC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0B4-2349-4993-BDF5-14978031D2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514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58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862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68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34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9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5AA9-5631-40B3-A0C5-2169992F9EBC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0B4-2349-4993-BDF5-14978031D2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0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5AA9-5631-40B3-A0C5-2169992F9EBC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0B4-2349-4993-BDF5-14978031D2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12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5AA9-5631-40B3-A0C5-2169992F9EBC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0B4-2349-4993-BDF5-14978031D2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09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5AA9-5631-40B3-A0C5-2169992F9EBC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0B4-2349-4993-BDF5-14978031D2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76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5AA9-5631-40B3-A0C5-2169992F9EBC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0B4-2349-4993-BDF5-14978031D2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18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5AA9-5631-40B3-A0C5-2169992F9EBC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20B4-2349-4993-BDF5-14978031D2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76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">
              <a:schemeClr val="tx2">
                <a:lumMod val="20000"/>
                <a:lumOff val="80000"/>
              </a:schemeClr>
            </a:gs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5575AA9-5631-40B3-A0C5-2169992F9EBC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7CC20B4-2349-4993-BDF5-14978031D2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098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">
              <a:schemeClr val="tx2">
                <a:lumMod val="20000"/>
                <a:lumOff val="80000"/>
              </a:schemeClr>
            </a:gs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21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view.genial.ly/5fef86aa485b460cf9c74949/presentation-emc-classe-terminale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uvernement.fr/la-convention-citoyenne-pour-le-climat-un-exercice-democratique-inedit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s://www.assemblee-nationale.fr/dyn/15/textes/l15b3875_projet-lo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archeclimat.fr/9mai/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s://www.lanouvellerepublique.fr/bressuire/ils-desavouent-la-loi-climat-et-resilienc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https://www.youtube.com/watch?v=G8Pyj8Zg2gc" TargetMode="External"/><Relationship Id="rId4" Type="http://schemas.openxmlformats.org/officeDocument/2006/relationships/hyperlink" Target="https://www.lemonde.fr/planete/article/2021/02/03/climat-l-etat-condamne-pour-carences-fautives-dans-l-affaire-du-siecle_6068613_3244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96752" y="1786597"/>
            <a:ext cx="10682483" cy="1195754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Histoire-Géographie-EMC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142" y="3295227"/>
            <a:ext cx="6400800" cy="1122028"/>
          </a:xfrm>
        </p:spPr>
        <p:txBody>
          <a:bodyPr>
            <a:normAutofit/>
          </a:bodyPr>
          <a:lstStyle/>
          <a:p>
            <a:r>
              <a:rPr lang="fr-FR" b="1" dirty="0"/>
              <a:t>Nouveaux programmes</a:t>
            </a:r>
          </a:p>
          <a:p>
            <a:r>
              <a:rPr lang="fr-FR" b="1" dirty="0"/>
              <a:t>Terminale baccalauréat professionnel </a:t>
            </a:r>
          </a:p>
          <a:p>
            <a:endParaRPr lang="fr-FR" b="1" dirty="0"/>
          </a:p>
        </p:txBody>
      </p:sp>
      <p:pic>
        <p:nvPicPr>
          <p:cNvPr id="1026" name="Picture 2" descr="D@neAmiens (@DaneAmiens) | Twi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" y="240665"/>
            <a:ext cx="1545932" cy="15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CC9370E-E13F-40C9-A7AC-FE86789AC11B}"/>
              </a:ext>
            </a:extLst>
          </p:cNvPr>
          <p:cNvSpPr txBox="1"/>
          <p:nvPr/>
        </p:nvSpPr>
        <p:spPr>
          <a:xfrm>
            <a:off x="461027" y="4946436"/>
            <a:ext cx="112141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Arial" panose="020B0604020202020204" pitchFamily="34" charset="0"/>
              </a:rPr>
              <a:t>SIGNARBIEUX Régis et OUDART Christophe</a:t>
            </a:r>
          </a:p>
          <a:p>
            <a:r>
              <a:rPr lang="fr-FR" dirty="0">
                <a:latin typeface="Arial" panose="020B0604020202020204" pitchFamily="34" charset="0"/>
              </a:rPr>
              <a:t>Travaux de formateurs utilisés: CANNY Jérôme et MENCE Anne-Sophie, MINASSIAN Anne Brigitte et </a:t>
            </a:r>
            <a:r>
              <a:rPr lang="fr-FR" dirty="0" err="1">
                <a:latin typeface="Arial" panose="020B0604020202020204" pitchFamily="34" charset="0"/>
              </a:rPr>
              <a:t>Cossart</a:t>
            </a:r>
            <a:r>
              <a:rPr lang="fr-FR" dirty="0">
                <a:latin typeface="Arial" panose="020B0604020202020204" pitchFamily="34" charset="0"/>
              </a:rPr>
              <a:t> Olivier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5564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6352BAF-7521-41CA-A780-FAD636F38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52" y="466311"/>
            <a:ext cx="7335274" cy="592537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0C2E172-1508-4E3F-AB64-A54925367533}"/>
              </a:ext>
            </a:extLst>
          </p:cNvPr>
          <p:cNvSpPr txBox="1"/>
          <p:nvPr/>
        </p:nvSpPr>
        <p:spPr>
          <a:xfrm>
            <a:off x="7854626" y="3428999"/>
            <a:ext cx="433737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L’étude des formes du débat en démocratie prend appui sur les trois transformations qui sont étudiées, par ailleurs, dans le cadre des autres enseignements: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Changements et risques environnementaux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Biotechnologies et éthique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 révolution numérique et l’essor de l’Internet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0A4FF78F-C180-4F9F-A66C-543D8B5DC92A}"/>
              </a:ext>
            </a:extLst>
          </p:cNvPr>
          <p:cNvSpPr txBox="1"/>
          <p:nvPr/>
        </p:nvSpPr>
        <p:spPr>
          <a:xfrm>
            <a:off x="9352548" y="842029"/>
            <a:ext cx="251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910D303-E4EF-4663-A09F-229BD3E7D768}"/>
              </a:ext>
            </a:extLst>
          </p:cNvPr>
          <p:cNvSpPr txBox="1"/>
          <p:nvPr/>
        </p:nvSpPr>
        <p:spPr>
          <a:xfrm>
            <a:off x="9558093" y="1766182"/>
            <a:ext cx="251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Projet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E863B128-EA48-4809-A806-1163687E078F}"/>
              </a:ext>
            </a:extLst>
          </p:cNvPr>
          <p:cNvCxnSpPr/>
          <p:nvPr/>
        </p:nvCxnSpPr>
        <p:spPr>
          <a:xfrm>
            <a:off x="10023313" y="1211361"/>
            <a:ext cx="0" cy="55162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070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81EACD4-0BE3-477D-80F2-09548D437CFA}"/>
              </a:ext>
            </a:extLst>
          </p:cNvPr>
          <p:cNvSpPr txBox="1"/>
          <p:nvPr/>
        </p:nvSpPr>
        <p:spPr>
          <a:xfrm>
            <a:off x="778042" y="721167"/>
            <a:ext cx="110770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Au regard de leurs </a:t>
            </a:r>
            <a:r>
              <a:rPr lang="fr-FR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enjeux</a:t>
            </a:r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ces </a:t>
            </a:r>
            <a:r>
              <a:rPr lang="fr-FR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transformations</a:t>
            </a:r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interrogent les </a:t>
            </a:r>
            <a:r>
              <a:rPr lang="fr-FR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pratiques démocratiques</a:t>
            </a:r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leurs </a:t>
            </a:r>
            <a:r>
              <a:rPr lang="fr-FR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adaptations</a:t>
            </a:r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et leur </a:t>
            </a:r>
            <a:r>
              <a:rPr lang="fr-FR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renouvellement</a:t>
            </a:r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à toutes les échelles des territoires. Elles sont à l’origine de nouvelles formes d’</a:t>
            </a:r>
            <a:r>
              <a:rPr lang="fr-FR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engagement</a:t>
            </a:r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citoyen.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1BB533F-18DA-47D1-AB7F-1CEDE2159D98}"/>
              </a:ext>
            </a:extLst>
          </p:cNvPr>
          <p:cNvSpPr txBox="1"/>
          <p:nvPr/>
        </p:nvSpPr>
        <p:spPr>
          <a:xfrm>
            <a:off x="1965157" y="5767501"/>
            <a:ext cx="10018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hlinkClick r:id="rId2"/>
              </a:rPr>
              <a:t>https://view.genial.ly/5fef86aa485b460cf9c74949/presentation-emc-classe-terminale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C079329-0A1C-4BCE-851F-F83D006B2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722856"/>
            <a:ext cx="7064733" cy="3966285"/>
          </a:xfrm>
          <a:prstGeom prst="rect">
            <a:avLst/>
          </a:prstGeom>
        </p:spPr>
      </p:pic>
      <p:sp>
        <p:nvSpPr>
          <p:cNvPr id="8" name="Flèche : angle droit 7">
            <a:extLst>
              <a:ext uri="{FF2B5EF4-FFF2-40B4-BE49-F238E27FC236}">
                <a16:creationId xmlns:a16="http://schemas.microsoft.com/office/drawing/2014/main" xmlns="" id="{191BDEED-ABF1-4204-B58B-16E15CEE36E3}"/>
              </a:ext>
            </a:extLst>
          </p:cNvPr>
          <p:cNvSpPr/>
          <p:nvPr/>
        </p:nvSpPr>
        <p:spPr>
          <a:xfrm rot="5400000">
            <a:off x="2588113" y="1334363"/>
            <a:ext cx="923330" cy="153648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544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60C79C8-0F11-493F-B3D2-945CFEE2B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69" y="671237"/>
            <a:ext cx="6782747" cy="589679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309500F-024A-45E6-B0EF-446E967C3FE9}"/>
              </a:ext>
            </a:extLst>
          </p:cNvPr>
          <p:cNvSpPr txBox="1"/>
          <p:nvPr/>
        </p:nvSpPr>
        <p:spPr>
          <a:xfrm>
            <a:off x="7323221" y="5454069"/>
            <a:ext cx="4692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hlinkClick r:id="rId3"/>
              </a:rPr>
              <a:t>https://www.gouvernement.fr/la-convention-citoyenne-pour-le-climat-un-exercice-democratique-inedit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DDB8C2E-913A-4420-B701-67B9637595A6}"/>
              </a:ext>
            </a:extLst>
          </p:cNvPr>
          <p:cNvSpPr txBox="1"/>
          <p:nvPr/>
        </p:nvSpPr>
        <p:spPr>
          <a:xfrm>
            <a:off x="7778890" y="3157971"/>
            <a:ext cx="41308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hlinkClick r:id="rId4"/>
              </a:rPr>
              <a:t>https://www.assemblee-nationale.fr/dyn/15/textes/l15b3875_projet-loi#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F896838-327D-46BB-9B47-D534363F0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0110" y="2033864"/>
            <a:ext cx="4315427" cy="11241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378E521-563E-4ADD-8440-7D5124AB649C}"/>
              </a:ext>
            </a:extLst>
          </p:cNvPr>
          <p:cNvSpPr txBox="1"/>
          <p:nvPr/>
        </p:nvSpPr>
        <p:spPr>
          <a:xfrm>
            <a:off x="434669" y="105299"/>
            <a:ext cx="1040954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Un exemple pour étudier les nouvelles pratiques et enjeux pour la démocratie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7859263-9FC2-437A-BC3E-89CCE5A05987}"/>
              </a:ext>
            </a:extLst>
          </p:cNvPr>
          <p:cNvSpPr txBox="1"/>
          <p:nvPr/>
        </p:nvSpPr>
        <p:spPr>
          <a:xfrm>
            <a:off x="7572375" y="671237"/>
            <a:ext cx="4184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Des documents de sources institutionnelles…</a:t>
            </a:r>
          </a:p>
        </p:txBody>
      </p:sp>
    </p:spTree>
    <p:extLst>
      <p:ext uri="{BB962C8B-B14F-4D97-AF65-F5344CB8AC3E}">
        <p14:creationId xmlns:p14="http://schemas.microsoft.com/office/powerpoint/2010/main" val="1368349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2A3EA71-E5BE-44FD-80D8-3217A23C2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10" y="452022"/>
            <a:ext cx="4820323" cy="59539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697F90A-AA06-48E2-BEAE-5A73A39D7C7F}"/>
              </a:ext>
            </a:extLst>
          </p:cNvPr>
          <p:cNvSpPr txBox="1"/>
          <p:nvPr/>
        </p:nvSpPr>
        <p:spPr>
          <a:xfrm>
            <a:off x="6029898" y="6036646"/>
            <a:ext cx="611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https://www.ecologie.gouv.fr/loi-climat-resilience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7CA2698-9F40-48E6-A512-142913830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839" y="1190954"/>
            <a:ext cx="6582499" cy="48456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F0E84E1C-13ED-403D-B64C-F5223BB96D1F}"/>
              </a:ext>
            </a:extLst>
          </p:cNvPr>
          <p:cNvSpPr txBox="1"/>
          <p:nvPr/>
        </p:nvSpPr>
        <p:spPr>
          <a:xfrm>
            <a:off x="5614988" y="342900"/>
            <a:ext cx="6222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Ci-dessous, les différents titres de la loi correspondent aux verbes présents dans le thème de géographie…</a:t>
            </a:r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E9B39D91-5452-48F3-A6DB-806487BD403D}"/>
              </a:ext>
            </a:extLst>
          </p:cNvPr>
          <p:cNvSpPr/>
          <p:nvPr/>
        </p:nvSpPr>
        <p:spPr>
          <a:xfrm>
            <a:off x="9043988" y="4443413"/>
            <a:ext cx="1100137" cy="200025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C973A633-7EA6-49A8-A5BC-56D11CBF5BDE}"/>
              </a:ext>
            </a:extLst>
          </p:cNvPr>
          <p:cNvSpPr/>
          <p:nvPr/>
        </p:nvSpPr>
        <p:spPr>
          <a:xfrm>
            <a:off x="10944225" y="4443413"/>
            <a:ext cx="892965" cy="200025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1DA3C9D7-2471-4419-BA68-E7A68E261B72}"/>
              </a:ext>
            </a:extLst>
          </p:cNvPr>
          <p:cNvSpPr/>
          <p:nvPr/>
        </p:nvSpPr>
        <p:spPr>
          <a:xfrm>
            <a:off x="9191625" y="4667251"/>
            <a:ext cx="1100137" cy="200025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xmlns="" id="{E72D37D3-DDF1-4A11-A407-3C7EC358D67D}"/>
              </a:ext>
            </a:extLst>
          </p:cNvPr>
          <p:cNvSpPr/>
          <p:nvPr/>
        </p:nvSpPr>
        <p:spPr>
          <a:xfrm>
            <a:off x="7291388" y="4691063"/>
            <a:ext cx="1100137" cy="200025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692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011538E-AB2F-48BE-B820-36EFE8ED3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274" y="646331"/>
            <a:ext cx="2975729" cy="269621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4E919E2-238E-407B-9F41-795AFCFEB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274" y="3344244"/>
            <a:ext cx="6201640" cy="286742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5E81B9C-0A30-49CB-B923-0892DCFD61EC}"/>
              </a:ext>
            </a:extLst>
          </p:cNvPr>
          <p:cNvSpPr txBox="1"/>
          <p:nvPr/>
        </p:nvSpPr>
        <p:spPr>
          <a:xfrm>
            <a:off x="6264789" y="6211669"/>
            <a:ext cx="61120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hlinkClick r:id="rId4"/>
              </a:rPr>
              <a:t>https://www.lanouvellerepublique.fr/bressuire/ils-desavouent-la-loi-climat-et-resilience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F08F6A8-4001-4637-BBD7-BD3492D95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859" y="1211066"/>
            <a:ext cx="5337436" cy="494967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47BE18F1-EE75-4A58-9AE8-F7318475E3F4}"/>
              </a:ext>
            </a:extLst>
          </p:cNvPr>
          <p:cNvSpPr txBox="1"/>
          <p:nvPr/>
        </p:nvSpPr>
        <p:spPr>
          <a:xfrm>
            <a:off x="313859" y="6160739"/>
            <a:ext cx="6192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hlinkClick r:id="rId6"/>
              </a:rPr>
              <a:t>https://marcheclimat.fr/9mai/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70AF9E08-6CFC-4003-B113-505EC70C2711}"/>
              </a:ext>
            </a:extLst>
          </p:cNvPr>
          <p:cNvSpPr txBox="1"/>
          <p:nvPr/>
        </p:nvSpPr>
        <p:spPr>
          <a:xfrm>
            <a:off x="313859" y="257175"/>
            <a:ext cx="5337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Des documents qui incarnent </a:t>
            </a:r>
          </a:p>
          <a:p>
            <a:r>
              <a:rPr lang="fr-FR" dirty="0">
                <a:solidFill>
                  <a:schemeClr val="bg1"/>
                </a:solidFill>
              </a:rPr>
              <a:t>un engagement, une contestation, </a:t>
            </a:r>
          </a:p>
          <a:p>
            <a:r>
              <a:rPr lang="fr-FR" dirty="0">
                <a:solidFill>
                  <a:schemeClr val="bg1"/>
                </a:solidFill>
              </a:rPr>
              <a:t>la vie d’une démocratie…</a:t>
            </a:r>
          </a:p>
        </p:txBody>
      </p:sp>
    </p:spTree>
    <p:extLst>
      <p:ext uri="{BB962C8B-B14F-4D97-AF65-F5344CB8AC3E}">
        <p14:creationId xmlns:p14="http://schemas.microsoft.com/office/powerpoint/2010/main" val="3273838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911A920-8DCA-411C-8E74-AD433E0D7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77" y="1579909"/>
            <a:ext cx="5401429" cy="53061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F4AAA0C-12FF-454E-9843-AF02B1FD2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78" y="272535"/>
            <a:ext cx="5401429" cy="185036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8DBA0E8-FD09-43B7-B21D-2776906D0888}"/>
              </a:ext>
            </a:extLst>
          </p:cNvPr>
          <p:cNvSpPr txBox="1"/>
          <p:nvPr/>
        </p:nvSpPr>
        <p:spPr>
          <a:xfrm>
            <a:off x="5822506" y="5810797"/>
            <a:ext cx="61120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hlinkClick r:id="rId4"/>
              </a:rPr>
              <a:t>https://www.lemonde.fr/planete/article/2021/02/03/climat-l-etat-condamne-pour-carences-fautives-dans-l-affaire-du-siecle_6068613_3244.html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0CC8EEC-01BF-4048-9AE3-B230F5A34E48}"/>
              </a:ext>
            </a:extLst>
          </p:cNvPr>
          <p:cNvSpPr txBox="1"/>
          <p:nvPr/>
        </p:nvSpPr>
        <p:spPr>
          <a:xfrm>
            <a:off x="6096000" y="5012519"/>
            <a:ext cx="6112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hlinkClick r:id="rId5"/>
              </a:rPr>
              <a:t>https://www.youtube.com/watch?v=G8Pyj8Zg2gc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74D6FC7-FA6D-4091-A2CC-5CB7CBAEC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799580"/>
            <a:ext cx="5702968" cy="321293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AD187107-CA09-4A06-899E-38CB92DD6F15}"/>
              </a:ext>
            </a:extLst>
          </p:cNvPr>
          <p:cNvSpPr txBox="1"/>
          <p:nvPr/>
        </p:nvSpPr>
        <p:spPr>
          <a:xfrm>
            <a:off x="6096000" y="420914"/>
            <a:ext cx="567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Action contre l’Etat, justice, démocratie…</a:t>
            </a:r>
          </a:p>
        </p:txBody>
      </p:sp>
    </p:spTree>
    <p:extLst>
      <p:ext uri="{BB962C8B-B14F-4D97-AF65-F5344CB8AC3E}">
        <p14:creationId xmlns:p14="http://schemas.microsoft.com/office/powerpoint/2010/main" val="73756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F45F592-36E0-4D1D-BC8B-104C96FFC962}"/>
              </a:ext>
            </a:extLst>
          </p:cNvPr>
          <p:cNvSpPr txBox="1"/>
          <p:nvPr/>
        </p:nvSpPr>
        <p:spPr>
          <a:xfrm>
            <a:off x="505325" y="1239303"/>
            <a:ext cx="663341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Dans le cadre du projet, une de ces transformations, en </a:t>
            </a:r>
            <a:r>
              <a:rPr lang="fr-FR" u="sng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lien avec la spécialité de formation ou le champ d’intérêt des élèves</a:t>
            </a:r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(construction durable, bien-être et santé des populations, e-commerce, transports et logistique...) est retenue et étudiée. </a:t>
            </a:r>
          </a:p>
          <a:p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Néanmoins, </a:t>
            </a:r>
            <a:r>
              <a:rPr lang="fr-FR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un temps est consacré à l’étude des deux autres transformations</a:t>
            </a:r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fr-FR" u="sng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 transformation étudiée à titre principal doit l’être dans ses relations avec les formes du débat démocratique et leur évolution. </a:t>
            </a:r>
          </a:p>
          <a:p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Le projet peut trouver sa place dans la réalisation du chef-d’œuvre et dans les projets inter ou pluridisciplinaires autour du développement durable, du numérique ou des questions relatives à la santé. </a:t>
            </a:r>
          </a:p>
          <a:p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Les liens avec les autres programmes d’enseignement sont exploités autant que possible.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8C20753C-7DD3-4D83-9D01-40E7DBE46600}"/>
              </a:ext>
            </a:extLst>
          </p:cNvPr>
          <p:cNvSpPr txBox="1"/>
          <p:nvPr/>
        </p:nvSpPr>
        <p:spPr>
          <a:xfrm>
            <a:off x="-970548" y="586550"/>
            <a:ext cx="6112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</a:rPr>
              <a:t>Dans le programme…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9184C4D4-4F48-4BFB-99BD-A36629F6A87E}"/>
              </a:ext>
            </a:extLst>
          </p:cNvPr>
          <p:cNvSpPr txBox="1"/>
          <p:nvPr/>
        </p:nvSpPr>
        <p:spPr>
          <a:xfrm>
            <a:off x="7518400" y="1239303"/>
            <a:ext cx="39188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Exemple: possibilité de travailler avec des élèves de maintenance des véhicules sur les questions de mobilités, motorisation électriques VS carburants polluants avec leurs avantages et inconvénients respectifs, implications économiques et sociales… </a:t>
            </a:r>
          </a:p>
          <a:p>
            <a:r>
              <a:rPr lang="fr-FR" dirty="0">
                <a:solidFill>
                  <a:schemeClr val="bg1"/>
                </a:solidFill>
              </a:rPr>
              <a:t> en interrogeant toujours engagement et débat en démocratie… 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xmlns="" id="{04C4D4A1-B4BB-4D73-9B54-5E861C94099D}"/>
              </a:ext>
            </a:extLst>
          </p:cNvPr>
          <p:cNvSpPr/>
          <p:nvPr/>
        </p:nvSpPr>
        <p:spPr>
          <a:xfrm rot="912541">
            <a:off x="6360457" y="1799771"/>
            <a:ext cx="1161143" cy="130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xmlns="" id="{0322F8B6-7DA6-4380-86A8-3B5DFD59D960}"/>
              </a:ext>
            </a:extLst>
          </p:cNvPr>
          <p:cNvSpPr/>
          <p:nvPr/>
        </p:nvSpPr>
        <p:spPr>
          <a:xfrm rot="912541">
            <a:off x="6360455" y="3736801"/>
            <a:ext cx="1161143" cy="130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27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EA9A62B-38AF-41E3-B6B8-A678B885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60542"/>
            <a:ext cx="8534401" cy="806116"/>
          </a:xfrm>
        </p:spPr>
        <p:txBody>
          <a:bodyPr>
            <a:normAutofit fontScale="90000"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EMC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8E06256-CD20-4D40-AD47-CC515FDB1D86}"/>
              </a:ext>
            </a:extLst>
          </p:cNvPr>
          <p:cNvSpPr txBox="1"/>
          <p:nvPr/>
        </p:nvSpPr>
        <p:spPr>
          <a:xfrm>
            <a:off x="3023936" y="2355866"/>
            <a:ext cx="68419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Thème annuel : S’engager et débattre en démocratie autour des défis de société</a:t>
            </a:r>
          </a:p>
          <a:p>
            <a:endParaRPr lang="fr-FR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</a:rPr>
              <a:t>Dans le « sujet 0 »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1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117A698-A8A6-43A7-A3FA-0E0FF97DF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679" y="794970"/>
            <a:ext cx="7106642" cy="5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3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E5CBC39-3853-4ACF-82E4-99873F864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94" y="502830"/>
            <a:ext cx="7011378" cy="187668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2A0E772-DFC6-4703-AC40-FFB4BE54F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324" y="2193378"/>
            <a:ext cx="5233341" cy="45702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C375C65-52B1-4F37-95DD-080AB4F0B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93378"/>
            <a:ext cx="5906324" cy="34199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EEC9F8B7-47DF-44B8-8F6B-1102EC312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547" y="6096747"/>
            <a:ext cx="6449325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3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AC7A8E4-EF9F-45DE-846E-C087EC1A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69" y="328331"/>
            <a:ext cx="6249272" cy="57253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56AB037-DFC0-4E5C-AC6F-5483FEE51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5628796"/>
            <a:ext cx="4970604" cy="90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7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B7528CC-113D-4551-A76A-70FE29EA2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74" y="465339"/>
            <a:ext cx="6296904" cy="205768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569AA40-6DB7-4D7D-BB1D-605712730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028" y="2410656"/>
            <a:ext cx="6258798" cy="192431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BB8187D-7B67-4F54-891E-114523E15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69" y="4468343"/>
            <a:ext cx="6154009" cy="18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2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02E3038-23B0-446F-8386-EE5D90345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80" y="1622913"/>
            <a:ext cx="6220693" cy="387721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2B08A9B-3B22-4C5D-B217-21094D145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732" y="757712"/>
            <a:ext cx="5896798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53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09BCF16-02EC-4C4F-8A4E-2DFE097E4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7" y="355849"/>
            <a:ext cx="5788027" cy="39511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DCD9A12-DC8E-4F33-89F8-B0FFAEE2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663" y="355849"/>
            <a:ext cx="5788027" cy="167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9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EA9A62B-38AF-41E3-B6B8-A678B885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60542"/>
            <a:ext cx="8534401" cy="806116"/>
          </a:xfrm>
        </p:spPr>
        <p:txBody>
          <a:bodyPr>
            <a:normAutofit fontScale="90000"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EMC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8E06256-CD20-4D40-AD47-CC515FDB1D86}"/>
              </a:ext>
            </a:extLst>
          </p:cNvPr>
          <p:cNvSpPr txBox="1"/>
          <p:nvPr/>
        </p:nvSpPr>
        <p:spPr>
          <a:xfrm>
            <a:off x="3023936" y="2355866"/>
            <a:ext cx="68419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Thème annuel : S’engager et débattre en démocratie autour des défis de société</a:t>
            </a:r>
          </a:p>
          <a:p>
            <a:endParaRPr lang="fr-FR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</a:rPr>
              <a:t>Dans le programme…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57124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Secteu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1761</TotalTime>
  <Words>398</Words>
  <Application>Microsoft Office PowerPoint</Application>
  <PresentationFormat>Grand écran</PresentationFormat>
  <Paragraphs>45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Secteur</vt:lpstr>
      <vt:lpstr>1_Secteur</vt:lpstr>
      <vt:lpstr>Histoire-Géographie-EMC</vt:lpstr>
      <vt:lpstr>EMC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EMC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Oudart</dc:creator>
  <cp:lastModifiedBy>Compte Microsoft</cp:lastModifiedBy>
  <cp:revision>83</cp:revision>
  <dcterms:created xsi:type="dcterms:W3CDTF">2021-05-05T20:57:17Z</dcterms:created>
  <dcterms:modified xsi:type="dcterms:W3CDTF">2021-05-23T07:58:56Z</dcterms:modified>
</cp:coreProperties>
</file>