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66" r:id="rId2"/>
    <p:sldId id="270" r:id="rId3"/>
    <p:sldId id="267" r:id="rId4"/>
    <p:sldId id="268" r:id="rId5"/>
    <p:sldId id="269" r:id="rId6"/>
    <p:sldId id="271" r:id="rId7"/>
    <p:sldId id="256" r:id="rId8"/>
    <p:sldId id="281" r:id="rId9"/>
    <p:sldId id="279" r:id="rId10"/>
    <p:sldId id="261" r:id="rId11"/>
    <p:sldId id="262" r:id="rId12"/>
    <p:sldId id="282" r:id="rId13"/>
    <p:sldId id="278" r:id="rId14"/>
    <p:sldId id="263" r:id="rId15"/>
    <p:sldId id="259" r:id="rId16"/>
    <p:sldId id="283" r:id="rId17"/>
    <p:sldId id="264" r:id="rId18"/>
    <p:sldId id="276" r:id="rId19"/>
    <p:sldId id="277" r:id="rId20"/>
    <p:sldId id="275" r:id="rId21"/>
    <p:sldId id="265" r:id="rId22"/>
    <p:sldId id="272"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79AEA4-1A9C-4B6D-BC03-DC7B3C5256EB}" type="datetimeFigureOut">
              <a:rPr lang="fr-FR" smtClean="0"/>
              <a:t>29/05/2020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89E916-1B47-408C-859E-E49749A741EA}" type="slidenum">
              <a:rPr lang="fr-FR" smtClean="0"/>
              <a:t>‹N°›</a:t>
            </a:fld>
            <a:endParaRPr lang="fr-FR"/>
          </a:p>
        </p:txBody>
      </p:sp>
    </p:spTree>
    <p:extLst>
      <p:ext uri="{BB962C8B-B14F-4D97-AF65-F5344CB8AC3E}">
        <p14:creationId xmlns:p14="http://schemas.microsoft.com/office/powerpoint/2010/main" val="2619402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yotte.orange.fr/actu/mayotte/marche-pour-l-egalite-devant-l.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hlinkClick r:id="rId3"/>
              </a:rPr>
              <a:t>https://mayotte.orange.fr/actu/mayotte/marche-pour-l-egalite-devant-l.html</a:t>
            </a:r>
            <a:endParaRPr lang="fr-FR" dirty="0"/>
          </a:p>
        </p:txBody>
      </p:sp>
      <p:sp>
        <p:nvSpPr>
          <p:cNvPr id="4" name="Espace réservé du numéro de diapositive 3"/>
          <p:cNvSpPr>
            <a:spLocks noGrp="1"/>
          </p:cNvSpPr>
          <p:nvPr>
            <p:ph type="sldNum" sz="quarter" idx="10"/>
          </p:nvPr>
        </p:nvSpPr>
        <p:spPr/>
        <p:txBody>
          <a:bodyPr/>
          <a:lstStyle/>
          <a:p>
            <a:fld id="{0589E916-1B47-408C-859E-E49749A741EA}" type="slidenum">
              <a:rPr lang="fr-FR" smtClean="0"/>
              <a:t>8</a:t>
            </a:fld>
            <a:endParaRPr lang="fr-FR"/>
          </a:p>
        </p:txBody>
      </p:sp>
    </p:spTree>
    <p:extLst>
      <p:ext uri="{BB962C8B-B14F-4D97-AF65-F5344CB8AC3E}">
        <p14:creationId xmlns:p14="http://schemas.microsoft.com/office/powerpoint/2010/main" val="1768854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89E916-1B47-408C-859E-E49749A741EA}" type="slidenum">
              <a:rPr lang="fr-FR" smtClean="0"/>
              <a:t>10</a:t>
            </a:fld>
            <a:endParaRPr lang="fr-FR"/>
          </a:p>
        </p:txBody>
      </p:sp>
    </p:spTree>
    <p:extLst>
      <p:ext uri="{BB962C8B-B14F-4D97-AF65-F5344CB8AC3E}">
        <p14:creationId xmlns:p14="http://schemas.microsoft.com/office/powerpoint/2010/main" val="2473209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7C847243-C43B-4CC3-B3FB-C33973A4971D}" type="datetimeFigureOut">
              <a:rPr lang="fr-FR" smtClean="0"/>
              <a:t>29/05/2020</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6A9C504A-0802-46A7-8CAD-706667610388}"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C847243-C43B-4CC3-B3FB-C33973A4971D}" type="datetimeFigureOut">
              <a:rPr lang="fr-FR" smtClean="0"/>
              <a:t>29/05/2020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9C504A-0802-46A7-8CAD-706667610388}"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C847243-C43B-4CC3-B3FB-C33973A4971D}" type="datetimeFigureOut">
              <a:rPr lang="fr-FR" smtClean="0"/>
              <a:t>29/05/2020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9C504A-0802-46A7-8CAD-706667610388}"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48004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C847243-C43B-4CC3-B3FB-C33973A4971D}" type="datetimeFigureOut">
              <a:rPr lang="fr-FR" smtClean="0"/>
              <a:t>29/05/2020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9C504A-0802-46A7-8CAD-706667610388}" type="slidenum">
              <a:rPr lang="fr-FR" smtClean="0"/>
              <a:t>‹N°›</a:t>
            </a:fld>
            <a:endParaRPr lang="fr-FR"/>
          </a:p>
        </p:txBody>
      </p:sp>
      <p:sp>
        <p:nvSpPr>
          <p:cNvPr id="7" name="Titre 6"/>
          <p:cNvSpPr>
            <a:spLocks noGrp="1"/>
          </p:cNvSpPr>
          <p:nvPr>
            <p:ph type="title"/>
          </p:nvPr>
        </p:nvSpPr>
        <p:spPr/>
        <p:txBody>
          <a:bodyPr rtlCol="0"/>
          <a:lstStyle/>
          <a:p>
            <a:r>
              <a:rPr kumimoji="0" lang="fr-FR" smtClean="0"/>
              <a:t>Modifiez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7C847243-C43B-4CC3-B3FB-C33973A4971D}" type="datetimeFigureOut">
              <a:rPr lang="fr-FR" smtClean="0"/>
              <a:t>29/05/2020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9C504A-0802-46A7-8CAD-706667610388}" type="slidenum">
              <a:rPr lang="fr-FR" smtClean="0"/>
              <a:t>‹N°›</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C847243-C43B-4CC3-B3FB-C33973A4971D}" type="datetimeFigureOut">
              <a:rPr lang="fr-FR" smtClean="0"/>
              <a:t>29/05/2020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A9C504A-0802-46A7-8CAD-706667610388}" type="slidenum">
              <a:rPr lang="fr-FR" smtClean="0"/>
              <a:t>‹N°›</a:t>
            </a:fld>
            <a:endParaRPr lang="fr-FR"/>
          </a:p>
        </p:txBody>
      </p:sp>
      <p:sp>
        <p:nvSpPr>
          <p:cNvPr id="8" name="Titre 7"/>
          <p:cNvSpPr>
            <a:spLocks noGrp="1"/>
          </p:cNvSpPr>
          <p:nvPr>
            <p:ph type="title"/>
          </p:nvPr>
        </p:nvSpPr>
        <p:spPr/>
        <p:txBody>
          <a:bodyPr rtlCol="0"/>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C847243-C43B-4CC3-B3FB-C33973A4971D}" type="datetimeFigureOut">
              <a:rPr lang="fr-FR" smtClean="0"/>
              <a:t>29/05/2020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A9C504A-0802-46A7-8CAD-706667610388}"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7C847243-C43B-4CC3-B3FB-C33973A4971D}" type="datetimeFigureOut">
              <a:rPr lang="fr-FR" smtClean="0"/>
              <a:t>29/05/2020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A9C504A-0802-46A7-8CAD-706667610388}" type="slidenum">
              <a:rPr lang="fr-FR" smtClean="0"/>
              <a:t>‹N°›</a:t>
            </a:fld>
            <a:endParaRPr lang="fr-FR"/>
          </a:p>
        </p:txBody>
      </p:sp>
      <p:sp>
        <p:nvSpPr>
          <p:cNvPr id="6" name="Titre 5"/>
          <p:cNvSpPr>
            <a:spLocks noGrp="1"/>
          </p:cNvSpPr>
          <p:nvPr>
            <p:ph type="title"/>
          </p:nvPr>
        </p:nvSpPr>
        <p:spPr/>
        <p:txBody>
          <a:bodyPr rtlCol="0"/>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847243-C43B-4CC3-B3FB-C33973A4971D}" type="datetimeFigureOut">
              <a:rPr lang="fr-FR" smtClean="0"/>
              <a:t>29/05/2020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A9C504A-0802-46A7-8CAD-706667610388}"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p>
            <a:fld id="{7C847243-C43B-4CC3-B3FB-C33973A4971D}" type="datetimeFigureOut">
              <a:rPr lang="fr-FR" smtClean="0"/>
              <a:t>29/05/2020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A9C504A-0802-46A7-8CAD-706667610388}"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7C847243-C43B-4CC3-B3FB-C33973A4971D}" type="datetimeFigureOut">
              <a:rPr lang="fr-FR" smtClean="0"/>
              <a:t>29/05/2020</a:t>
            </a:fld>
            <a:endParaRPr lang="fr-F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6A9C504A-0802-46A7-8CAD-706667610388}" type="slidenum">
              <a:rPr lang="fr-FR" smtClean="0"/>
              <a:t>‹N°›</a:t>
            </a:fld>
            <a:endParaRPr lang="fr-F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Modifiez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fr-FR" smtClean="0"/>
              <a:t>Modifiez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C847243-C43B-4CC3-B3FB-C33973A4971D}" type="datetimeFigureOut">
              <a:rPr lang="fr-FR" smtClean="0"/>
              <a:t>29/05/2020</a:t>
            </a:fld>
            <a:endParaRPr lang="fr-FR"/>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FR"/>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A9C504A-0802-46A7-8CAD-706667610388}"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gouvernement.fr/risques/la-vigilance-citoyenne-se-preparer-en-toutes-circonstances" TargetMode="External"/><Relationship Id="rId3" Type="http://schemas.openxmlformats.org/officeDocument/2006/relationships/hyperlink" Target="https://www.sengager.fr/" TargetMode="External"/><Relationship Id="rId7" Type="http://schemas.openxmlformats.org/officeDocument/2006/relationships/hyperlink" Target="http://www.val-de-marne.gouv.fr/Politiques-publiques/Securite/Securite-civile-et-defense/Le-citoyen-acteur-de-sa-propre-securite" TargetMode="External"/><Relationship Id="rId2" Type="http://schemas.openxmlformats.org/officeDocument/2006/relationships/hyperlink" Target="https://www.vie-publique.fr/eclairage/272290-de-la-conscription-au-snu-les-differents-visages-du-service-national" TargetMode="External"/><Relationship Id="rId1" Type="http://schemas.openxmlformats.org/officeDocument/2006/relationships/slideLayout" Target="../slideLayouts/slideLayout2.xml"/><Relationship Id="rId6" Type="http://schemas.openxmlformats.org/officeDocument/2006/relationships/hyperlink" Target="https://www.pompiers.fr/grand-public/devenir-sapeur-pompier" TargetMode="External"/><Relationship Id="rId5" Type="http://schemas.openxmlformats.org/officeDocument/2006/relationships/hyperlink" Target="https://www.lagendarmerierecrute.fr/Documentation" TargetMode="External"/><Relationship Id="rId4" Type="http://schemas.openxmlformats.org/officeDocument/2006/relationships/hyperlink" Target="https://devenirpolicier.fr/s-engager-dans-la-poli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theconversation.com/retablir-la-confiance-dans-le-debat-public-et-le-respect-du-citoyen-par-le-debat-numerique-110379"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291160" y="2420888"/>
            <a:ext cx="6451624" cy="1872208"/>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109728" indent="0" algn="ctr">
              <a:buNone/>
            </a:pPr>
            <a:r>
              <a:rPr lang="fr-FR" sz="3200" dirty="0" smtClean="0">
                <a:latin typeface="Arial" panose="020B0604020202020204" pitchFamily="34" charset="0"/>
                <a:cs typeface="Arial" panose="020B0604020202020204" pitchFamily="34" charset="0"/>
              </a:rPr>
              <a:t>Les programmes d’EMC </a:t>
            </a:r>
          </a:p>
          <a:p>
            <a:pPr marL="109728" indent="0" algn="ctr">
              <a:buNone/>
            </a:pPr>
            <a:r>
              <a:rPr lang="fr-FR" sz="3200" dirty="0" smtClean="0">
                <a:latin typeface="Arial" panose="020B0604020202020204" pitchFamily="34" charset="0"/>
                <a:cs typeface="Arial" panose="020B0604020202020204" pitchFamily="34" charset="0"/>
              </a:rPr>
              <a:t>du cycle terminal de la voie professionnelle</a:t>
            </a:r>
            <a:endParaRPr lang="fr-FR" sz="3200" dirty="0">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xmlns="" id="{29C28809-84BC-5C4B-A5C3-0559599358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30434"/>
            <a:ext cx="1895624" cy="601895"/>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5793065"/>
            <a:ext cx="25146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2291160" y="4509120"/>
            <a:ext cx="6451624" cy="369332"/>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Document de travail de Françoise JANIER-DUBRY, IGESR</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4539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7504" y="116632"/>
            <a:ext cx="8928992" cy="6552728"/>
          </a:xfrm>
        </p:spPr>
        <p:txBody>
          <a:bodyPr>
            <a:normAutofit/>
          </a:bodyPr>
          <a:lstStyle/>
          <a:p>
            <a:r>
              <a:rPr lang="fr-FR" b="1" dirty="0" smtClean="0"/>
              <a:t>Des </a:t>
            </a:r>
            <a:r>
              <a:rPr lang="fr-FR" b="1" dirty="0"/>
              <a:t>questions d’actualité </a:t>
            </a:r>
            <a:r>
              <a:rPr lang="fr-FR" b="1" dirty="0" smtClean="0"/>
              <a:t>: </a:t>
            </a:r>
          </a:p>
          <a:p>
            <a:pPr>
              <a:buFont typeface="Arial" panose="020B0604020202020204" pitchFamily="34" charset="0"/>
              <a:buChar char="•"/>
            </a:pPr>
            <a:r>
              <a:rPr lang="fr-FR" dirty="0" smtClean="0"/>
              <a:t>«</a:t>
            </a:r>
            <a:r>
              <a:rPr lang="fr-FR" dirty="0"/>
              <a:t> La citoyenneté politique progresse en même temps que régresse la citoyenneté sociale. », </a:t>
            </a:r>
            <a:r>
              <a:rPr lang="fr-FR" i="1" dirty="0"/>
              <a:t>in </a:t>
            </a:r>
            <a:r>
              <a:rPr lang="fr-FR" dirty="0" err="1"/>
              <a:t>Rosanvallon</a:t>
            </a:r>
            <a:r>
              <a:rPr lang="fr-FR" dirty="0"/>
              <a:t> P., </a:t>
            </a:r>
            <a:r>
              <a:rPr lang="fr-FR" i="1" dirty="0"/>
              <a:t>La Société des égaux, </a:t>
            </a:r>
            <a:r>
              <a:rPr lang="fr-FR" dirty="0"/>
              <a:t>Le Seuil, </a:t>
            </a:r>
            <a:r>
              <a:rPr lang="fr-FR" dirty="0" smtClean="0"/>
              <a:t>2011. </a:t>
            </a:r>
            <a:endParaRPr lang="fr-FR" dirty="0"/>
          </a:p>
          <a:p>
            <a:pPr>
              <a:buFont typeface="Arial" panose="020B0604020202020204" pitchFamily="34" charset="0"/>
              <a:buChar char="•"/>
            </a:pPr>
            <a:r>
              <a:rPr lang="fr-FR" dirty="0" smtClean="0"/>
              <a:t>« La </a:t>
            </a:r>
            <a:r>
              <a:rPr lang="fr-FR" dirty="0"/>
              <a:t>République, ce n’est pas que des procédures et des lois. C’est aussi ces « institutions invisibles » que sont la confiance et la légitimité. Et plus encore ces règles de civilité qui s’appellent respect, responsabilité, que la devise républicaine a réunies sous le </a:t>
            </a:r>
            <a:r>
              <a:rPr lang="fr-FR" dirty="0" smtClean="0"/>
              <a:t>terme </a:t>
            </a:r>
            <a:r>
              <a:rPr lang="fr-FR" dirty="0"/>
              <a:t>générique de fraternité. </a:t>
            </a:r>
            <a:r>
              <a:rPr lang="fr-FR" dirty="0" smtClean="0"/>
              <a:t>(Pierre </a:t>
            </a:r>
            <a:r>
              <a:rPr lang="fr-FR" dirty="0" err="1" smtClean="0"/>
              <a:t>Rosanvallon</a:t>
            </a:r>
            <a:r>
              <a:rPr lang="fr-FR" dirty="0" smtClean="0"/>
              <a:t>, </a:t>
            </a:r>
            <a:r>
              <a:rPr lang="fr-FR" i="1" dirty="0" smtClean="0"/>
              <a:t>Le </a:t>
            </a:r>
            <a:r>
              <a:rPr lang="fr-FR" i="1" dirty="0"/>
              <a:t>Monde</a:t>
            </a:r>
            <a:r>
              <a:rPr lang="fr-FR" dirty="0"/>
              <a:t>, 10 février 2015)</a:t>
            </a:r>
            <a:endParaRPr lang="fr-FR" dirty="0" smtClean="0"/>
          </a:p>
          <a:p>
            <a:pPr>
              <a:buFont typeface="Arial" panose="020B0604020202020204" pitchFamily="34" charset="0"/>
              <a:buChar char="•"/>
            </a:pPr>
            <a:r>
              <a:rPr lang="fr-FR" dirty="0" smtClean="0"/>
              <a:t>« La fraternité se lit plus sur les frontons que sur les visages » (Régis Debray, </a:t>
            </a:r>
            <a:r>
              <a:rPr lang="fr-FR" i="1" dirty="0" smtClean="0"/>
              <a:t>le moment fraternité</a:t>
            </a:r>
            <a:r>
              <a:rPr lang="fr-FR" dirty="0" smtClean="0"/>
              <a:t>, 2009).</a:t>
            </a:r>
            <a:endParaRPr lang="fr-FR" dirty="0"/>
          </a:p>
        </p:txBody>
      </p:sp>
      <p:sp>
        <p:nvSpPr>
          <p:cNvPr id="3" name="ZoneTexte 2"/>
          <p:cNvSpPr txBox="1"/>
          <p:nvPr/>
        </p:nvSpPr>
        <p:spPr>
          <a:xfrm>
            <a:off x="-13387" y="6226292"/>
            <a:ext cx="9144000"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fr-FR" sz="2000" dirty="0" smtClean="0"/>
              <a:t>REDONNER DU SENS A LA DEVISE, REFAIRE EMERGER SON SENS</a:t>
            </a:r>
            <a:endParaRPr lang="fr-FR" sz="2000" dirty="0"/>
          </a:p>
        </p:txBody>
      </p:sp>
    </p:spTree>
    <p:extLst>
      <p:ext uri="{BB962C8B-B14F-4D97-AF65-F5344CB8AC3E}">
        <p14:creationId xmlns:p14="http://schemas.microsoft.com/office/powerpoint/2010/main" val="1703266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1556792"/>
            <a:ext cx="8784976" cy="5184576"/>
          </a:xfrm>
        </p:spPr>
        <p:txBody>
          <a:bodyPr>
            <a:noAutofit/>
          </a:bodyPr>
          <a:lstStyle/>
          <a:p>
            <a:r>
              <a:rPr lang="fr-FR" sz="2400" b="1" dirty="0" smtClean="0"/>
              <a:t>L’égalité : le « droit des droits » </a:t>
            </a:r>
            <a:r>
              <a:rPr lang="fr-FR" sz="2400" dirty="0" smtClean="0"/>
              <a:t>(G. Vedel): </a:t>
            </a:r>
          </a:p>
          <a:p>
            <a:pPr lvl="1"/>
            <a:r>
              <a:rPr lang="fr-FR" sz="2000" dirty="0" smtClean="0"/>
              <a:t>DDHC 1789, préambule constitution 1946, Constitution du 4 octobre 1958.</a:t>
            </a:r>
          </a:p>
          <a:p>
            <a:pPr lvl="1"/>
            <a:r>
              <a:rPr lang="fr-FR" sz="2000" dirty="0" smtClean="0"/>
              <a:t>L’égalité identifie l’homme.</a:t>
            </a:r>
          </a:p>
          <a:p>
            <a:pPr lvl="1"/>
            <a:r>
              <a:rPr lang="fr-FR" sz="2000" dirty="0" smtClean="0"/>
              <a:t>Large jurisprudence</a:t>
            </a:r>
          </a:p>
          <a:p>
            <a:pPr lvl="1"/>
            <a:r>
              <a:rPr lang="fr-FR" sz="2000" dirty="0" smtClean="0"/>
              <a:t>Le principe de l’égalité devant la loi</a:t>
            </a:r>
          </a:p>
          <a:p>
            <a:pPr marL="109728" indent="0">
              <a:buNone/>
            </a:pPr>
            <a:endParaRPr lang="fr-FR" sz="2400" dirty="0"/>
          </a:p>
          <a:p>
            <a:r>
              <a:rPr lang="fr-FR" sz="2400" b="1" dirty="0" smtClean="0"/>
              <a:t>La fraternité: </a:t>
            </a:r>
          </a:p>
          <a:p>
            <a:pPr lvl="1"/>
            <a:r>
              <a:rPr lang="fr-FR" sz="2000" dirty="0" smtClean="0"/>
              <a:t>Une histoire mouvementée</a:t>
            </a:r>
          </a:p>
          <a:p>
            <a:pPr lvl="1"/>
            <a:r>
              <a:rPr lang="fr-FR" sz="2000" dirty="0" smtClean="0"/>
              <a:t>Un principe depuis 1848</a:t>
            </a:r>
          </a:p>
          <a:p>
            <a:pPr lvl="1"/>
            <a:r>
              <a:rPr lang="fr-FR" sz="2000" dirty="0" smtClean="0"/>
              <a:t>Un principe reconnu comme </a:t>
            </a:r>
            <a:r>
              <a:rPr lang="fr-FR" sz="2000" b="1" dirty="0" smtClean="0"/>
              <a:t>principe à valeur constitutionnelle </a:t>
            </a:r>
            <a:r>
              <a:rPr lang="fr-FR" sz="2000" dirty="0" smtClean="0"/>
              <a:t>depuis 2018. </a:t>
            </a:r>
            <a:r>
              <a:rPr lang="fr-FR" sz="2000" dirty="0"/>
              <a:t>Source: </a:t>
            </a:r>
            <a:r>
              <a:rPr lang="fr-FR" sz="2000" b="1" dirty="0">
                <a:hlinkClick r:id="rId2" action="ppaction://hlinksldjump"/>
              </a:rPr>
              <a:t>Conseil constitutionnel,</a:t>
            </a:r>
            <a:r>
              <a:rPr lang="fr-FR" sz="2000" b="1" dirty="0"/>
              <a:t> </a:t>
            </a:r>
            <a:r>
              <a:rPr lang="fr-FR" sz="2000" dirty="0"/>
              <a:t>décision n° 2018-717/718 QPC du 6 juillet 2018 - M. Cédric H. et autre [Délit d'aide à l'entrée, à la circulation ou au séjour irréguliers d'un étranger]. </a:t>
            </a:r>
          </a:p>
        </p:txBody>
      </p:sp>
      <p:sp>
        <p:nvSpPr>
          <p:cNvPr id="3" name="Titre 2"/>
          <p:cNvSpPr>
            <a:spLocks noGrp="1"/>
          </p:cNvSpPr>
          <p:nvPr>
            <p:ph type="title"/>
          </p:nvPr>
        </p:nvSpPr>
        <p:spPr>
          <a:xfrm>
            <a:off x="467544" y="188640"/>
            <a:ext cx="8229600" cy="106613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fr-FR" sz="3600" dirty="0" smtClean="0"/>
              <a:t>L’égalité et la fraternité : des principes à valeur constitutionnelle </a:t>
            </a:r>
            <a:endParaRPr lang="fr-FR" sz="3600" dirty="0"/>
          </a:p>
        </p:txBody>
      </p:sp>
    </p:spTree>
    <p:extLst>
      <p:ext uri="{BB962C8B-B14F-4D97-AF65-F5344CB8AC3E}">
        <p14:creationId xmlns:p14="http://schemas.microsoft.com/office/powerpoint/2010/main" val="1848027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1340768"/>
            <a:ext cx="8856984" cy="3744416"/>
          </a:xfrm>
        </p:spPr>
        <p:txBody>
          <a:bodyPr>
            <a:noAutofit/>
          </a:bodyPr>
          <a:lstStyle/>
          <a:p>
            <a:pPr marL="109728" indent="0">
              <a:buNone/>
            </a:pPr>
            <a:r>
              <a:rPr lang="fr-FR" sz="1600" dirty="0"/>
              <a:t>(Extraits)</a:t>
            </a:r>
          </a:p>
          <a:p>
            <a:pPr marL="109728" indent="0">
              <a:buNone/>
            </a:pPr>
            <a:r>
              <a:rPr lang="fr-FR" sz="1600" i="1" dirty="0" smtClean="0"/>
              <a:t>« Aux </a:t>
            </a:r>
            <a:r>
              <a:rPr lang="fr-FR" sz="1600" i="1" dirty="0"/>
              <a:t>termes de l’article 2 de la Constitution : « La devise de la République est "Liberté, Égalité, Fraternité" ». La Constitution se réfère également, dans son préambule et dans son article 72-3, à l’« idéal commun de liberté, d’égalité et de fraternité ». Il en ressort que </a:t>
            </a:r>
            <a:r>
              <a:rPr lang="fr-FR" sz="1600" b="1" i="1" dirty="0"/>
              <a:t>la fraternité est un principe à valeur constitutionnelle.</a:t>
            </a:r>
            <a:r>
              <a:rPr lang="fr-FR" sz="1600" i="1" dirty="0"/>
              <a:t> </a:t>
            </a:r>
          </a:p>
          <a:p>
            <a:pPr marL="109728" indent="0">
              <a:buNone/>
            </a:pPr>
            <a:r>
              <a:rPr lang="fr-FR" sz="1600" i="1" dirty="0"/>
              <a:t>Il découle du principe de fraternité la liberté d’aider autrui, dans un but humanitaire, sans considération de la régularité de son séjour sur le territoire national. </a:t>
            </a:r>
          </a:p>
          <a:p>
            <a:pPr marL="109728" indent="0">
              <a:buNone/>
            </a:pPr>
            <a:r>
              <a:rPr lang="fr-FR" sz="1600" i="1" dirty="0"/>
              <a:t>Toutefois</a:t>
            </a:r>
            <a:r>
              <a:rPr lang="fr-FR" sz="1600" dirty="0"/>
              <a:t>, </a:t>
            </a:r>
            <a:r>
              <a:rPr lang="fr-FR" sz="1600" i="1" dirty="0"/>
              <a:t>aucun principe non plus qu’aucune règle de valeur constitutionnelle n’assure aux étrangers des droits de caractère général et absolu d’accès et de séjour sur le territoire national. En outre, l’objectif de lutte contre l’immigration irrégulière participe de la sauvegarde de l’ordre public, qui constitue un objectif de valeur constitutionnelle. </a:t>
            </a:r>
          </a:p>
          <a:p>
            <a:pPr marL="109728" indent="0">
              <a:buNone/>
            </a:pPr>
            <a:r>
              <a:rPr lang="fr-FR" sz="1600" i="1" dirty="0"/>
              <a:t>Dès lors, il appartient au législateur d’assurer la conciliation entre le principe de fraternité et la sauvegarde de l’ordre public</a:t>
            </a:r>
            <a:r>
              <a:rPr lang="fr-FR" sz="1600" i="1" dirty="0" smtClean="0"/>
              <a:t>. »</a:t>
            </a:r>
            <a:endParaRPr lang="fr-FR" sz="1600" dirty="0"/>
          </a:p>
        </p:txBody>
      </p:sp>
      <p:sp>
        <p:nvSpPr>
          <p:cNvPr id="3" name="Titre 2"/>
          <p:cNvSpPr>
            <a:spLocks noGrp="1"/>
          </p:cNvSpPr>
          <p:nvPr>
            <p:ph type="title"/>
          </p:nvPr>
        </p:nvSpPr>
        <p:spPr>
          <a:xfrm>
            <a:off x="367365" y="188640"/>
            <a:ext cx="8229600" cy="1143000"/>
          </a:xfrm>
        </p:spPr>
        <p:txBody>
          <a:bodyPr>
            <a:normAutofit fontScale="90000"/>
          </a:bodyPr>
          <a:lstStyle/>
          <a:p>
            <a:pPr lvl="1" algn="l" rtl="0">
              <a:spcBef>
                <a:spcPct val="0"/>
              </a:spcBef>
            </a:pPr>
            <a:r>
              <a:rPr lang="fr-FR" sz="2000" dirty="0" smtClean="0"/>
              <a:t>Source: </a:t>
            </a:r>
            <a:r>
              <a:rPr lang="fr-FR" sz="2000" b="1" dirty="0" smtClean="0">
                <a:hlinkClick r:id="rId2" action="ppaction://hlinksldjump"/>
              </a:rPr>
              <a:t>Conseil constitutionnel,</a:t>
            </a:r>
            <a:r>
              <a:rPr lang="fr-FR" sz="2000" b="1" dirty="0" smtClean="0"/>
              <a:t> </a:t>
            </a:r>
            <a:r>
              <a:rPr lang="fr-FR" sz="2000" dirty="0" smtClean="0"/>
              <a:t>décision n° 2018-717/718 QPC du 6 juillet 2018 - M. Cédric H. et autre [Délit d'aide à l'entrée, à la circulation ou au séjour irréguliers d'un étranger]. </a:t>
            </a:r>
            <a:br>
              <a:rPr lang="fr-FR" sz="2000" dirty="0" smtClean="0"/>
            </a:br>
            <a:endParaRPr lang="fr-FR" dirty="0"/>
          </a:p>
        </p:txBody>
      </p:sp>
      <p:sp>
        <p:nvSpPr>
          <p:cNvPr id="4" name="Bouton d'action : Précédent 3">
            <a:hlinkClick r:id="" action="ppaction://hlinkshowjump?jump=previousslide" highlightClick="1"/>
          </p:cNvPr>
          <p:cNvSpPr/>
          <p:nvPr/>
        </p:nvSpPr>
        <p:spPr>
          <a:xfrm>
            <a:off x="7996563" y="4926558"/>
            <a:ext cx="864096" cy="5040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23528" y="5733256"/>
            <a:ext cx="8295704"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fr-FR" sz="1600" dirty="0" smtClean="0"/>
              <a:t>« Un </a:t>
            </a:r>
            <a:r>
              <a:rPr lang="fr-FR" sz="1600" dirty="0"/>
              <a:t>principe à valeur constitutionnelle est un principe dégagé par le Conseil constitutionnel et dont le respect s'impose au législateur comme aux autres organes de l'État. Il est une norme juridique à part </a:t>
            </a:r>
            <a:r>
              <a:rPr lang="fr-FR" sz="1600" dirty="0" smtClean="0"/>
              <a:t>entière ». (Dalloz)</a:t>
            </a:r>
            <a:endParaRPr lang="fr-FR" sz="1600" dirty="0"/>
          </a:p>
        </p:txBody>
      </p:sp>
    </p:spTree>
    <p:extLst>
      <p:ext uri="{BB962C8B-B14F-4D97-AF65-F5344CB8AC3E}">
        <p14:creationId xmlns:p14="http://schemas.microsoft.com/office/powerpoint/2010/main" val="247530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1628800"/>
            <a:ext cx="8424936" cy="4968552"/>
          </a:xfrm>
        </p:spPr>
        <p:txBody>
          <a:bodyPr>
            <a:normAutofit/>
          </a:bodyPr>
          <a:lstStyle/>
          <a:p>
            <a:r>
              <a:rPr lang="fr-FR" dirty="0" smtClean="0"/>
              <a:t>La liberté et l’égalité : des principes juridiques, sources de droits (corpus juridiques : Code Civil, code pénal, législations)</a:t>
            </a:r>
          </a:p>
          <a:p>
            <a:pPr lvl="1"/>
            <a:r>
              <a:rPr lang="fr-FR" dirty="0" smtClean="0"/>
              <a:t>Dès 1789</a:t>
            </a:r>
          </a:p>
          <a:p>
            <a:endParaRPr lang="fr-FR" dirty="0"/>
          </a:p>
          <a:p>
            <a:r>
              <a:rPr lang="fr-FR" dirty="0" smtClean="0"/>
              <a:t>La fraternité : un principe moral, qui relève de la responsabilité de chacun. </a:t>
            </a:r>
          </a:p>
          <a:p>
            <a:pPr lvl="1"/>
            <a:r>
              <a:rPr lang="fr-FR" dirty="0" smtClean="0"/>
              <a:t>Ni droit</a:t>
            </a:r>
          </a:p>
          <a:p>
            <a:pPr lvl="1"/>
            <a:r>
              <a:rPr lang="fr-FR" dirty="0" smtClean="0"/>
              <a:t>Ni source de droits</a:t>
            </a:r>
          </a:p>
          <a:p>
            <a:pPr lvl="1"/>
            <a:r>
              <a:rPr lang="fr-FR" dirty="0" smtClean="0"/>
              <a:t>Constitution de 1848/loi du 6 juillet 1880/ constitutions de 1946/1958.</a:t>
            </a:r>
          </a:p>
          <a:p>
            <a:pPr lvl="1"/>
            <a:endParaRPr lang="fr-FR" dirty="0"/>
          </a:p>
        </p:txBody>
      </p:sp>
      <p:sp>
        <p:nvSpPr>
          <p:cNvPr id="3" name="Titre 2"/>
          <p:cNvSpPr>
            <a:spLocks noGrp="1"/>
          </p:cNvSpPr>
          <p:nvPr>
            <p:ph type="title"/>
          </p:nvPr>
        </p:nvSpPr>
        <p:spPr>
          <a:xfrm>
            <a:off x="467544" y="188640"/>
            <a:ext cx="8229600" cy="72008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fr-FR" dirty="0" smtClean="0"/>
              <a:t>…différents</a:t>
            </a:r>
            <a:endParaRPr lang="fr-FR" dirty="0"/>
          </a:p>
        </p:txBody>
      </p:sp>
    </p:spTree>
    <p:extLst>
      <p:ext uri="{BB962C8B-B14F-4D97-AF65-F5344CB8AC3E}">
        <p14:creationId xmlns:p14="http://schemas.microsoft.com/office/powerpoint/2010/main" val="3437206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35634" y="908720"/>
            <a:ext cx="9008365" cy="5832648"/>
          </a:xfrm>
        </p:spPr>
        <p:txBody>
          <a:bodyPr>
            <a:normAutofit fontScale="92500" lnSpcReduction="20000"/>
          </a:bodyPr>
          <a:lstStyle/>
          <a:p>
            <a:pPr marL="109728" indent="0">
              <a:buNone/>
            </a:pPr>
            <a:r>
              <a:rPr lang="fr-FR" sz="2400" b="1" dirty="0" smtClean="0">
                <a:latin typeface="Arial" panose="020B0604020202020204" pitchFamily="34" charset="0"/>
                <a:cs typeface="Arial" panose="020B0604020202020204" pitchFamily="34" charset="0"/>
              </a:rPr>
              <a:t>L’Égalité : un droit, des droits</a:t>
            </a:r>
            <a:r>
              <a:rPr lang="fr-FR" sz="2400" dirty="0" smtClean="0">
                <a:latin typeface="Arial" panose="020B0604020202020204" pitchFamily="34" charset="0"/>
                <a:cs typeface="Arial" panose="020B0604020202020204" pitchFamily="34" charset="0"/>
              </a:rPr>
              <a:t>. </a:t>
            </a:r>
          </a:p>
          <a:p>
            <a:r>
              <a:rPr lang="fr-FR" sz="2400" dirty="0">
                <a:latin typeface="Arial" panose="020B0604020202020204" pitchFamily="34" charset="0"/>
                <a:cs typeface="Arial" panose="020B0604020202020204" pitchFamily="34" charset="0"/>
              </a:rPr>
              <a:t>égalité juridique et politique, égalité de droits/égalité en droit, égalité sociale, </a:t>
            </a:r>
            <a:r>
              <a:rPr lang="fr-FR" sz="2400" dirty="0" smtClean="0">
                <a:latin typeface="Arial" panose="020B0604020202020204" pitchFamily="34" charset="0"/>
                <a:cs typeface="Arial" panose="020B0604020202020204" pitchFamily="34" charset="0"/>
              </a:rPr>
              <a:t>discriminations…</a:t>
            </a:r>
            <a:endParaRPr lang="fr-FR" sz="2400" dirty="0">
              <a:latin typeface="Arial" panose="020B0604020202020204" pitchFamily="34" charset="0"/>
              <a:cs typeface="Arial" panose="020B0604020202020204" pitchFamily="34" charset="0"/>
            </a:endParaRPr>
          </a:p>
          <a:p>
            <a:r>
              <a:rPr lang="fr-FR" sz="2400" dirty="0" smtClean="0">
                <a:latin typeface="Arial" panose="020B0604020202020204" pitchFamily="34" charset="0"/>
                <a:cs typeface="Arial" panose="020B0604020202020204" pitchFamily="34" charset="0"/>
              </a:rPr>
              <a:t>principes/réalités; égalité/singularité; égalité/inégalités/discriminations</a:t>
            </a:r>
          </a:p>
          <a:p>
            <a:pPr marL="365760" lvl="1" indent="0">
              <a:buNone/>
            </a:pPr>
            <a:r>
              <a:rPr lang="fr-FR" sz="1600" i="1" dirty="0" smtClean="0">
                <a:latin typeface="Arial" panose="020B0604020202020204" pitchFamily="34" charset="0"/>
                <a:cs typeface="Arial" panose="020B0604020202020204" pitchFamily="34" charset="0"/>
                <a:sym typeface="Wingdings" panose="05000000000000000000" pitchFamily="2" charset="2"/>
              </a:rPr>
              <a:t> </a:t>
            </a:r>
            <a:r>
              <a:rPr lang="fr-FR" sz="1600" i="1" dirty="0" smtClean="0">
                <a:latin typeface="Arial" panose="020B0604020202020204" pitchFamily="34" charset="0"/>
                <a:cs typeface="Arial" panose="020B0604020202020204" pitchFamily="34" charset="0"/>
              </a:rPr>
              <a:t>égalité </a:t>
            </a:r>
            <a:r>
              <a:rPr lang="fr-FR" sz="1600" i="1" dirty="0">
                <a:latin typeface="Arial" panose="020B0604020202020204" pitchFamily="34" charset="0"/>
                <a:cs typeface="Arial" panose="020B0604020202020204" pitchFamily="34" charset="0"/>
              </a:rPr>
              <a:t>devant la loi, égalité d'accès aux emplois publics, égalité devant la justice, égalité devant le suffrage, égalité devant les charges publiques et l'impôt, </a:t>
            </a:r>
            <a:r>
              <a:rPr lang="fr-FR" sz="1600" i="1" dirty="0" smtClean="0">
                <a:latin typeface="Arial" panose="020B0604020202020204" pitchFamily="34" charset="0"/>
                <a:cs typeface="Arial" panose="020B0604020202020204" pitchFamily="34" charset="0"/>
              </a:rPr>
              <a:t>etc. </a:t>
            </a:r>
          </a:p>
          <a:p>
            <a:pPr marL="365760" lvl="1" indent="0">
              <a:buNone/>
            </a:pPr>
            <a:endParaRPr lang="fr-FR" sz="1600" i="1" dirty="0">
              <a:latin typeface="Arial" panose="020B0604020202020204" pitchFamily="34" charset="0"/>
              <a:cs typeface="Arial" panose="020B0604020202020204" pitchFamily="34" charset="0"/>
            </a:endParaRPr>
          </a:p>
          <a:p>
            <a:pPr marL="109728" indent="0">
              <a:buNone/>
            </a:pPr>
            <a:r>
              <a:rPr lang="fr-FR" sz="2400" i="1" dirty="0" smtClean="0">
                <a:solidFill>
                  <a:schemeClr val="accent2"/>
                </a:solidFill>
              </a:rPr>
              <a:t>L’Égalité (et la Liberté) au </a:t>
            </a:r>
            <a:r>
              <a:rPr lang="fr-FR" sz="2400" i="1" dirty="0">
                <a:solidFill>
                  <a:schemeClr val="accent2"/>
                </a:solidFill>
              </a:rPr>
              <a:t>nom de la Fraternité</a:t>
            </a:r>
          </a:p>
          <a:p>
            <a:pPr marL="109728" indent="0">
              <a:buNone/>
            </a:pPr>
            <a:endParaRPr lang="fr-FR" sz="2400" i="1" dirty="0"/>
          </a:p>
          <a:p>
            <a:pPr marL="109728" indent="0">
              <a:buNone/>
            </a:pPr>
            <a:endParaRPr lang="fr-FR" sz="2400" i="1" dirty="0" smtClean="0">
              <a:solidFill>
                <a:schemeClr val="accent2"/>
              </a:solidFill>
            </a:endParaRPr>
          </a:p>
          <a:p>
            <a:endParaRPr lang="fr-FR" sz="2400" dirty="0" smtClean="0">
              <a:latin typeface="Arial" panose="020B0604020202020204" pitchFamily="34" charset="0"/>
              <a:cs typeface="Arial" panose="020B0604020202020204" pitchFamily="34" charset="0"/>
            </a:endParaRPr>
          </a:p>
          <a:p>
            <a:pPr marL="109728" indent="0">
              <a:buNone/>
            </a:pPr>
            <a:r>
              <a:rPr lang="fr-FR" sz="2400" i="1" dirty="0">
                <a:solidFill>
                  <a:schemeClr val="accent2"/>
                </a:solidFill>
              </a:rPr>
              <a:t>La Fraternité au nom de </a:t>
            </a:r>
            <a:r>
              <a:rPr lang="fr-FR" sz="2400" i="1" dirty="0" smtClean="0">
                <a:solidFill>
                  <a:schemeClr val="accent2"/>
                </a:solidFill>
              </a:rPr>
              <a:t>l’Égalité et la Liberté</a:t>
            </a:r>
            <a:endParaRPr lang="fr-FR" sz="2400" i="1" dirty="0">
              <a:solidFill>
                <a:schemeClr val="accent2"/>
              </a:solidFill>
            </a:endParaRPr>
          </a:p>
          <a:p>
            <a:pPr marL="109728" indent="0">
              <a:buNone/>
            </a:pPr>
            <a:r>
              <a:rPr lang="fr-FR" sz="2400" b="1" dirty="0" smtClean="0">
                <a:latin typeface="Arial" panose="020B0604020202020204" pitchFamily="34" charset="0"/>
                <a:cs typeface="Arial" panose="020B0604020202020204" pitchFamily="34" charset="0"/>
              </a:rPr>
              <a:t>La Fraternité : une valeur </a:t>
            </a:r>
            <a:r>
              <a:rPr lang="fr-FR" sz="2400" b="1" u="sng" dirty="0" smtClean="0">
                <a:latin typeface="Arial" panose="020B0604020202020204" pitchFamily="34" charset="0"/>
                <a:cs typeface="Arial" panose="020B0604020202020204" pitchFamily="34" charset="0"/>
              </a:rPr>
              <a:t>morale,</a:t>
            </a:r>
            <a:r>
              <a:rPr lang="fr-FR" sz="2400" b="1" dirty="0" smtClean="0">
                <a:latin typeface="Arial" panose="020B0604020202020204" pitchFamily="34" charset="0"/>
                <a:cs typeface="Arial" panose="020B0604020202020204" pitchFamily="34" charset="0"/>
              </a:rPr>
              <a:t> un état d’esprit .</a:t>
            </a:r>
          </a:p>
          <a:p>
            <a:pPr lvl="1"/>
            <a:r>
              <a:rPr lang="fr-FR" sz="2400" dirty="0" smtClean="0">
                <a:latin typeface="Arial" panose="020B0604020202020204" pitchFamily="34" charset="0"/>
                <a:cs typeface="Arial" panose="020B0604020202020204" pitchFamily="34" charset="0"/>
              </a:rPr>
              <a:t>Au fondement de l’édifice social et de la vie en commun: le socle.</a:t>
            </a:r>
          </a:p>
          <a:p>
            <a:pPr lvl="1"/>
            <a:r>
              <a:rPr lang="fr-FR" sz="2400" dirty="0" smtClean="0">
                <a:latin typeface="Arial" panose="020B0604020202020204" pitchFamily="34" charset="0"/>
                <a:cs typeface="Arial" panose="020B0604020202020204" pitchFamily="34" charset="0"/>
              </a:rPr>
              <a:t>Qui rend possible l’égalité et la liberté.</a:t>
            </a:r>
          </a:p>
          <a:p>
            <a:pPr lvl="1"/>
            <a:r>
              <a:rPr lang="fr-FR" sz="2400" dirty="0" smtClean="0">
                <a:latin typeface="Arial" panose="020B0604020202020204" pitchFamily="34" charset="0"/>
                <a:cs typeface="Arial" panose="020B0604020202020204" pitchFamily="34" charset="0"/>
              </a:rPr>
              <a:t>Justice </a:t>
            </a:r>
            <a:r>
              <a:rPr lang="fr-FR" sz="2400" dirty="0">
                <a:latin typeface="Arial" panose="020B0604020202020204" pitchFamily="34" charset="0"/>
                <a:cs typeface="Arial" panose="020B0604020202020204" pitchFamily="34" charset="0"/>
              </a:rPr>
              <a:t>sociale, solidarité, cohésion nationale, Etat : dignité, impôt, redistribution, solidarité. </a:t>
            </a:r>
            <a:r>
              <a:rPr lang="fr-FR" sz="2400" dirty="0" smtClean="0">
                <a:latin typeface="Arial" panose="020B0604020202020204" pitchFamily="34" charset="0"/>
                <a:cs typeface="Arial" panose="020B0604020202020204" pitchFamily="34" charset="0"/>
              </a:rPr>
              <a:t> </a:t>
            </a:r>
            <a:r>
              <a:rPr lang="fr-FR" sz="2400" b="1" u="sng" dirty="0" smtClean="0">
                <a:latin typeface="Arial" panose="020B0604020202020204" pitchFamily="34" charset="0"/>
                <a:cs typeface="Arial" panose="020B0604020202020204" pitchFamily="34" charset="0"/>
              </a:rPr>
              <a:t>Un principe VITAL. Pas de politiques sans un socle de principes moraux.</a:t>
            </a:r>
            <a:endParaRPr lang="fr-FR" sz="2400" b="1" u="sng" dirty="0">
              <a:latin typeface="Arial" panose="020B0604020202020204" pitchFamily="34" charset="0"/>
              <a:cs typeface="Arial" panose="020B0604020202020204" pitchFamily="34" charset="0"/>
            </a:endParaRPr>
          </a:p>
          <a:p>
            <a:pPr lvl="1"/>
            <a:endParaRPr lang="fr-FR" sz="2400" dirty="0">
              <a:latin typeface="Arial" panose="020B0604020202020204" pitchFamily="34" charset="0"/>
              <a:cs typeface="Arial" panose="020B0604020202020204" pitchFamily="34" charset="0"/>
            </a:endParaRPr>
          </a:p>
        </p:txBody>
      </p:sp>
      <p:sp>
        <p:nvSpPr>
          <p:cNvPr id="3" name="Titre 2"/>
          <p:cNvSpPr>
            <a:spLocks noGrp="1"/>
          </p:cNvSpPr>
          <p:nvPr>
            <p:ph type="title"/>
          </p:nvPr>
        </p:nvSpPr>
        <p:spPr>
          <a:xfrm>
            <a:off x="457200" y="274638"/>
            <a:ext cx="8229600" cy="562074"/>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fr-FR" sz="2800" dirty="0" smtClean="0"/>
              <a:t>Mais complémentaires</a:t>
            </a:r>
            <a:endParaRPr lang="fr-FR" sz="2800" dirty="0"/>
          </a:p>
        </p:txBody>
      </p:sp>
      <p:sp>
        <p:nvSpPr>
          <p:cNvPr id="4" name="Double flèche verticale 3"/>
          <p:cNvSpPr/>
          <p:nvPr/>
        </p:nvSpPr>
        <p:spPr>
          <a:xfrm>
            <a:off x="3688053" y="3284984"/>
            <a:ext cx="324036" cy="1117288"/>
          </a:xfrm>
          <a:prstGeom prst="up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6997170" y="2924074"/>
            <a:ext cx="2016225" cy="2308324"/>
          </a:xfrm>
          <a:prstGeom prst="rect">
            <a:avLst/>
          </a:prstGeom>
          <a:solidFill>
            <a:schemeClr val="accent6">
              <a:lumMod val="60000"/>
              <a:lumOff val="40000"/>
            </a:schemeClr>
          </a:solidFill>
        </p:spPr>
        <p:txBody>
          <a:bodyPr wrap="square" rtlCol="0">
            <a:spAutoFit/>
          </a:bodyPr>
          <a:lstStyle/>
          <a:p>
            <a:r>
              <a:rPr lang="fr-FR" dirty="0" smtClean="0"/>
              <a:t>La reconnaissance de l’autre, comme mon frère, mon égal dans toute sa dignité et singularité.</a:t>
            </a:r>
            <a:endParaRPr lang="fr-FR" dirty="0"/>
          </a:p>
        </p:txBody>
      </p:sp>
    </p:spTree>
    <p:extLst>
      <p:ext uri="{BB962C8B-B14F-4D97-AF65-F5344CB8AC3E}">
        <p14:creationId xmlns:p14="http://schemas.microsoft.com/office/powerpoint/2010/main" val="1489795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7504" y="1195024"/>
            <a:ext cx="8712968" cy="5188032"/>
          </a:xfrm>
        </p:spPr>
        <p:txBody>
          <a:bodyPr>
            <a:noAutofit/>
          </a:bodyPr>
          <a:lstStyle/>
          <a:p>
            <a:r>
              <a:rPr lang="fr-FR" sz="2400" dirty="0">
                <a:latin typeface="Arial" panose="020B0604020202020204" pitchFamily="34" charset="0"/>
                <a:cs typeface="Arial" panose="020B0604020202020204" pitchFamily="34" charset="0"/>
              </a:rPr>
              <a:t>L</a:t>
            </a:r>
            <a:r>
              <a:rPr lang="fr-FR" sz="2400" dirty="0" smtClean="0">
                <a:latin typeface="Arial" panose="020B0604020202020204" pitchFamily="34" charset="0"/>
                <a:cs typeface="Arial" panose="020B0604020202020204" pitchFamily="34" charset="0"/>
              </a:rPr>
              <a:t>’éducation </a:t>
            </a:r>
            <a:r>
              <a:rPr lang="fr-FR" sz="2400" dirty="0">
                <a:latin typeface="Arial" panose="020B0604020202020204" pitchFamily="34" charset="0"/>
                <a:cs typeface="Arial" panose="020B0604020202020204" pitchFamily="34" charset="0"/>
              </a:rPr>
              <a:t>a une place fondamentale dans le débat sur les inégalités. Elle est à la fois le lieu de la lutte contre les inégalités tout en étant l’un des lieux où elles sont à </a:t>
            </a:r>
            <a:r>
              <a:rPr lang="fr-FR" sz="2400" dirty="0" smtClean="0">
                <a:latin typeface="Arial" panose="020B0604020202020204" pitchFamily="34" charset="0"/>
                <a:cs typeface="Arial" panose="020B0604020202020204" pitchFamily="34" charset="0"/>
              </a:rPr>
              <a:t>l’œuvre. </a:t>
            </a:r>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L’école : le lieu de la socialisation, de l’apprentissage de la </a:t>
            </a:r>
            <a:r>
              <a:rPr lang="fr-FR" sz="2400" dirty="0" smtClean="0">
                <a:latin typeface="Arial" panose="020B0604020202020204" pitchFamily="34" charset="0"/>
                <a:cs typeface="Arial" panose="020B0604020202020204" pitchFamily="34" charset="0"/>
              </a:rPr>
              <a:t>fraternité: quid </a:t>
            </a:r>
            <a:r>
              <a:rPr lang="fr-FR" sz="2400" dirty="0">
                <a:latin typeface="Arial" panose="020B0604020202020204" pitchFamily="34" charset="0"/>
                <a:cs typeface="Arial" panose="020B0604020202020204" pitchFamily="34" charset="0"/>
              </a:rPr>
              <a:t>de la coopération à l’école ? </a:t>
            </a:r>
            <a:r>
              <a:rPr lang="fr-FR" sz="2400" dirty="0" smtClean="0">
                <a:latin typeface="Arial" panose="020B0604020202020204" pitchFamily="34" charset="0"/>
                <a:cs typeface="Arial" panose="020B0604020202020204" pitchFamily="34" charset="0"/>
              </a:rPr>
              <a:t>Quid </a:t>
            </a:r>
            <a:r>
              <a:rPr lang="fr-FR" sz="2400" dirty="0">
                <a:latin typeface="Arial" panose="020B0604020202020204" pitchFamily="34" charset="0"/>
                <a:cs typeface="Arial" panose="020B0604020202020204" pitchFamily="34" charset="0"/>
              </a:rPr>
              <a:t>de la </a:t>
            </a:r>
            <a:r>
              <a:rPr lang="fr-FR" sz="2400" dirty="0" smtClean="0">
                <a:latin typeface="Arial" panose="020B0604020202020204" pitchFamily="34" charset="0"/>
                <a:cs typeface="Arial" panose="020B0604020202020204" pitchFamily="34" charset="0"/>
              </a:rPr>
              <a:t>sollicitude, de l’attention envers autrui ? == &gt; importance des </a:t>
            </a:r>
            <a:r>
              <a:rPr lang="fr-FR" sz="2400" b="1" u="sng" dirty="0" smtClean="0">
                <a:solidFill>
                  <a:schemeClr val="accent3"/>
                </a:solidFill>
                <a:latin typeface="Arial" panose="020B0604020202020204" pitchFamily="34" charset="0"/>
                <a:cs typeface="Arial" panose="020B0604020202020204" pitchFamily="34" charset="0"/>
              </a:rPr>
              <a:t>projets.</a:t>
            </a:r>
            <a:endParaRPr lang="fr-FR" sz="2400" b="1" u="sng" dirty="0">
              <a:solidFill>
                <a:schemeClr val="accent3"/>
              </a:solidFill>
              <a:latin typeface="Arial" panose="020B0604020202020204" pitchFamily="34" charset="0"/>
              <a:cs typeface="Arial" panose="020B0604020202020204" pitchFamily="34" charset="0"/>
            </a:endParaRPr>
          </a:p>
        </p:txBody>
      </p:sp>
      <p:sp>
        <p:nvSpPr>
          <p:cNvPr id="3" name="Titre 2"/>
          <p:cNvSpPr>
            <a:spLocks noGrp="1"/>
          </p:cNvSpPr>
          <p:nvPr>
            <p:ph type="title"/>
          </p:nvPr>
        </p:nvSpPr>
        <p:spPr>
          <a:xfrm>
            <a:off x="457200" y="274638"/>
            <a:ext cx="8229600" cy="70609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fr-FR" sz="3200" dirty="0" smtClean="0">
                <a:latin typeface="Arial" panose="020B0604020202020204" pitchFamily="34" charset="0"/>
                <a:cs typeface="Arial" panose="020B0604020202020204" pitchFamily="34" charset="0"/>
              </a:rPr>
              <a:t>Égalité et fraternité au cœur de l’école</a:t>
            </a:r>
            <a:endParaRPr lang="fr-FR" sz="32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794787"/>
            <a:ext cx="6297608" cy="286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contenu 1"/>
          <p:cNvSpPr txBox="1">
            <a:spLocks/>
          </p:cNvSpPr>
          <p:nvPr/>
        </p:nvSpPr>
        <p:spPr>
          <a:xfrm>
            <a:off x="179512" y="4623226"/>
            <a:ext cx="2013120" cy="601877"/>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Font typeface="Wingdings 3"/>
              <a:buNone/>
            </a:pPr>
            <a:r>
              <a:rPr lang="fr-FR" sz="1600" u="sng" dirty="0" smtClean="0"/>
              <a:t>Source : </a:t>
            </a:r>
            <a:r>
              <a:rPr lang="fr-FR" sz="1600" dirty="0" smtClean="0"/>
              <a:t>Site de la Fraternité générale </a:t>
            </a:r>
            <a:endParaRPr lang="fr-FR" sz="1600" dirty="0"/>
          </a:p>
        </p:txBody>
      </p:sp>
    </p:spTree>
    <p:extLst>
      <p:ext uri="{BB962C8B-B14F-4D97-AF65-F5344CB8AC3E}">
        <p14:creationId xmlns:p14="http://schemas.microsoft.com/office/powerpoint/2010/main" val="1442870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1484784"/>
            <a:ext cx="8712968" cy="3240360"/>
          </a:xfrm>
        </p:spPr>
        <p:txBody>
          <a:bodyPr>
            <a:normAutofit/>
          </a:bodyPr>
          <a:lstStyle/>
          <a:p>
            <a:r>
              <a:rPr lang="fr-FR" dirty="0" smtClean="0"/>
              <a:t>Ce premier thème a permis de « boucler » le triptyque républicain.</a:t>
            </a:r>
          </a:p>
          <a:p>
            <a:r>
              <a:rPr lang="fr-FR" dirty="0" smtClean="0"/>
              <a:t>Il a permis de souligner les </a:t>
            </a:r>
            <a:r>
              <a:rPr lang="fr-FR" b="1" dirty="0" smtClean="0"/>
              <a:t>liens indissolubles  </a:t>
            </a:r>
            <a:r>
              <a:rPr lang="fr-FR" dirty="0" smtClean="0"/>
              <a:t>entre </a:t>
            </a:r>
            <a:r>
              <a:rPr lang="fr-FR" b="1" i="1" dirty="0" smtClean="0"/>
              <a:t>Liberté-Egalité-Fraternité. </a:t>
            </a:r>
          </a:p>
          <a:p>
            <a:r>
              <a:rPr lang="fr-FR" dirty="0" smtClean="0"/>
              <a:t>Ces trois principes ne sont jamais acquis définitivement : éducation, engagement du citoyen…</a:t>
            </a:r>
          </a:p>
          <a:p>
            <a:endParaRPr lang="fr-FR" dirty="0"/>
          </a:p>
          <a:p>
            <a:pPr marL="109728" indent="0">
              <a:buNone/>
            </a:pPr>
            <a:endParaRPr lang="fr-FR" dirty="0"/>
          </a:p>
        </p:txBody>
      </p:sp>
      <p:sp>
        <p:nvSpPr>
          <p:cNvPr id="6" name="Flèche droite 5"/>
          <p:cNvSpPr/>
          <p:nvPr/>
        </p:nvSpPr>
        <p:spPr>
          <a:xfrm>
            <a:off x="395536" y="5384149"/>
            <a:ext cx="194421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2521677" y="5157192"/>
            <a:ext cx="6048672" cy="12241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smtClean="0"/>
              <a:t>Thème 2 </a:t>
            </a:r>
          </a:p>
          <a:p>
            <a:pPr algn="ctr"/>
            <a:r>
              <a:rPr lang="fr-FR" b="1" dirty="0" smtClean="0"/>
              <a:t>et </a:t>
            </a:r>
          </a:p>
          <a:p>
            <a:pPr algn="ctr"/>
            <a:r>
              <a:rPr lang="fr-FR" b="1" dirty="0" smtClean="0"/>
              <a:t>Programme de Terminale</a:t>
            </a:r>
            <a:endParaRPr lang="fr-FR" b="1" dirty="0"/>
          </a:p>
        </p:txBody>
      </p:sp>
    </p:spTree>
    <p:extLst>
      <p:ext uri="{BB962C8B-B14F-4D97-AF65-F5344CB8AC3E}">
        <p14:creationId xmlns:p14="http://schemas.microsoft.com/office/powerpoint/2010/main" val="4222997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5590" y="2060848"/>
            <a:ext cx="8784882" cy="4536504"/>
          </a:xfrm>
        </p:spPr>
        <p:txBody>
          <a:bodyPr>
            <a:noAutofit/>
          </a:bodyPr>
          <a:lstStyle/>
          <a:p>
            <a:r>
              <a:rPr lang="fr-FR" sz="2800" b="1" dirty="0" smtClean="0">
                <a:latin typeface="Arial" panose="020B0604020202020204" pitchFamily="34" charset="0"/>
                <a:cs typeface="Arial" panose="020B0604020202020204" pitchFamily="34" charset="0"/>
              </a:rPr>
              <a:t>Que</a:t>
            </a:r>
            <a:r>
              <a:rPr lang="fr-FR" sz="2800" dirty="0" smtClean="0">
                <a:latin typeface="Arial" panose="020B0604020202020204" pitchFamily="34" charset="0"/>
                <a:cs typeface="Arial" panose="020B0604020202020204" pitchFamily="34" charset="0"/>
              </a:rPr>
              <a:t> protège-t-on ? La démocratie, des droits, des principes et des valeurs… (</a:t>
            </a:r>
            <a:r>
              <a:rPr lang="fr-FR" sz="2800" dirty="0" smtClean="0">
                <a:latin typeface="Arial" panose="020B0604020202020204" pitchFamily="34" charset="0"/>
                <a:cs typeface="Arial" panose="020B0604020202020204" pitchFamily="34" charset="0"/>
                <a:sym typeface="Wingdings" panose="05000000000000000000" pitchFamily="2" charset="2"/>
              </a:rPr>
              <a:t> </a:t>
            </a:r>
            <a:r>
              <a:rPr lang="fr-FR" sz="2800" i="1" dirty="0" smtClean="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programmes de 2</a:t>
            </a:r>
            <a:r>
              <a:rPr lang="fr-FR" sz="2800" i="1" baseline="30000" dirty="0" smtClean="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nde</a:t>
            </a:r>
            <a:r>
              <a:rPr lang="fr-FR" sz="2800" i="1"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a:t>
            </a:r>
            <a:r>
              <a:rPr lang="fr-FR" sz="2800" i="1" dirty="0" smtClean="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et de 1</a:t>
            </a:r>
            <a:r>
              <a:rPr lang="fr-FR" sz="2800" i="1" baseline="30000" dirty="0" smtClean="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ere</a:t>
            </a:r>
            <a:r>
              <a:rPr lang="fr-FR" sz="2800" i="1" dirty="0" smtClean="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a:t>
            </a:r>
            <a:endParaRPr lang="fr-FR" sz="2800" i="1" dirty="0" smtClean="0">
              <a:solidFill>
                <a:schemeClr val="accent5">
                  <a:lumMod val="60000"/>
                  <a:lumOff val="40000"/>
                </a:schemeClr>
              </a:solidFill>
              <a:latin typeface="Arial" panose="020B0604020202020204" pitchFamily="34" charset="0"/>
              <a:cs typeface="Arial" panose="020B0604020202020204" pitchFamily="34" charset="0"/>
            </a:endParaRPr>
          </a:p>
          <a:p>
            <a:r>
              <a:rPr lang="fr-FR" sz="2800" b="1" dirty="0" smtClean="0">
                <a:latin typeface="Arial" panose="020B0604020202020204" pitchFamily="34" charset="0"/>
                <a:cs typeface="Arial" panose="020B0604020202020204" pitchFamily="34" charset="0"/>
              </a:rPr>
              <a:t>Qui</a:t>
            </a:r>
            <a:r>
              <a:rPr lang="fr-FR" sz="2800" dirty="0" smtClean="0">
                <a:latin typeface="Arial" panose="020B0604020202020204" pitchFamily="34" charset="0"/>
                <a:cs typeface="Arial" panose="020B0604020202020204" pitchFamily="34" charset="0"/>
              </a:rPr>
              <a:t> nous protège ? Uniquement des spécialistes ? </a:t>
            </a:r>
            <a:r>
              <a:rPr lang="fr-FR" sz="2800" dirty="0">
                <a:latin typeface="Arial" panose="020B0604020202020204" pitchFamily="34" charset="0"/>
                <a:cs typeface="Arial" panose="020B0604020202020204" pitchFamily="34" charset="0"/>
              </a:rPr>
              <a:t>L’évolution de la conscription à l’armée de </a:t>
            </a:r>
            <a:r>
              <a:rPr lang="fr-FR" sz="2800" dirty="0" smtClean="0">
                <a:latin typeface="Arial" panose="020B0604020202020204" pitchFamily="34" charset="0"/>
                <a:cs typeface="Arial" panose="020B0604020202020204" pitchFamily="34" charset="0"/>
              </a:rPr>
              <a:t>métier…</a:t>
            </a:r>
          </a:p>
          <a:p>
            <a:pPr algn="ctr"/>
            <a:r>
              <a:rPr lang="fr-FR" sz="2800" dirty="0" smtClean="0">
                <a:latin typeface="Arial" panose="020B0604020202020204" pitchFamily="34" charset="0"/>
                <a:cs typeface="Arial" panose="020B0604020202020204" pitchFamily="34" charset="0"/>
              </a:rPr>
              <a:t> </a:t>
            </a:r>
            <a:r>
              <a:rPr lang="fr-FR" sz="2800" i="1" dirty="0" smtClean="0">
                <a:solidFill>
                  <a:srgbClr val="FF0000"/>
                </a:solidFill>
                <a:latin typeface="Arial" panose="020B0604020202020204" pitchFamily="34" charset="0"/>
                <a:cs typeface="Arial" panose="020B0604020202020204" pitchFamily="34" charset="0"/>
              </a:rPr>
              <a:t>Quel rôle pour le citoyen ? </a:t>
            </a:r>
          </a:p>
          <a:p>
            <a:r>
              <a:rPr lang="fr-FR" sz="2800" b="1" dirty="0" smtClean="0">
                <a:latin typeface="Arial" panose="020B0604020202020204" pitchFamily="34" charset="0"/>
                <a:cs typeface="Arial" panose="020B0604020202020204" pitchFamily="34" charset="0"/>
              </a:rPr>
              <a:t>Sécurité de la France et sécurité de l’Europe : des destins liés. (</a:t>
            </a:r>
            <a:r>
              <a:rPr lang="fr-FR" sz="2800" b="1" dirty="0" smtClean="0">
                <a:latin typeface="Arial" panose="020B0604020202020204" pitchFamily="34" charset="0"/>
                <a:cs typeface="Arial" panose="020B0604020202020204" pitchFamily="34" charset="0"/>
                <a:sym typeface="Wingdings" panose="05000000000000000000" pitchFamily="2" charset="2"/>
              </a:rPr>
              <a:t> </a:t>
            </a:r>
            <a:r>
              <a:rPr lang="fr-FR" sz="2800" i="1" dirty="0" smtClean="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programme </a:t>
            </a:r>
            <a:r>
              <a:rPr lang="fr-FR" sz="2800" i="1" dirty="0" smtClean="0">
                <a:solidFill>
                  <a:schemeClr val="accent5">
                    <a:lumMod val="60000"/>
                    <a:lumOff val="40000"/>
                  </a:schemeClr>
                </a:solidFill>
                <a:latin typeface="Arial" panose="020B0604020202020204" pitchFamily="34" charset="0"/>
                <a:cs typeface="Arial" panose="020B0604020202020204" pitchFamily="34" charset="0"/>
              </a:rPr>
              <a:t>d’histoire de T</a:t>
            </a:r>
            <a:r>
              <a:rPr lang="fr-FR" sz="2800" i="1" baseline="30000" dirty="0" smtClean="0">
                <a:solidFill>
                  <a:schemeClr val="accent5">
                    <a:lumMod val="60000"/>
                    <a:lumOff val="40000"/>
                  </a:schemeClr>
                </a:solidFill>
                <a:latin typeface="Arial" panose="020B0604020202020204" pitchFamily="34" charset="0"/>
                <a:cs typeface="Arial" panose="020B0604020202020204" pitchFamily="34" charset="0"/>
              </a:rPr>
              <a:t>ale</a:t>
            </a:r>
            <a:r>
              <a:rPr lang="fr-FR" sz="2800" b="1" dirty="0" smtClean="0">
                <a:latin typeface="Arial" panose="020B0604020202020204" pitchFamily="34" charset="0"/>
                <a:cs typeface="Arial" panose="020B0604020202020204" pitchFamily="34" charset="0"/>
              </a:rPr>
              <a:t>)</a:t>
            </a:r>
            <a:endParaRPr lang="fr-FR" sz="2800" b="1" dirty="0">
              <a:latin typeface="Arial" panose="020B0604020202020204" pitchFamily="34" charset="0"/>
              <a:cs typeface="Arial" panose="020B0604020202020204" pitchFamily="34" charset="0"/>
            </a:endParaRPr>
          </a:p>
        </p:txBody>
      </p:sp>
      <p:sp>
        <p:nvSpPr>
          <p:cNvPr id="3" name="Titre 2"/>
          <p:cNvSpPr>
            <a:spLocks noGrp="1"/>
          </p:cNvSpPr>
          <p:nvPr>
            <p:ph type="title"/>
          </p:nvPr>
        </p:nvSpPr>
        <p:spPr>
          <a:xfrm>
            <a:off x="457200" y="274638"/>
            <a:ext cx="8229600" cy="1282154"/>
          </a:xfrm>
          <a:solidFill>
            <a:schemeClr val="bg2">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a:r>
              <a:rPr lang="fr-FR" sz="2800" dirty="0">
                <a:solidFill>
                  <a:schemeClr val="tx1"/>
                </a:solidFill>
                <a:effectLst/>
                <a:latin typeface="Arial" panose="020B0604020202020204" pitchFamily="34" charset="0"/>
                <a:ea typeface="Times New Roman"/>
                <a:cs typeface="Arial" panose="020B0604020202020204" pitchFamily="34" charset="0"/>
              </a:rPr>
              <a:t>Défense et sécurité en France et en Europe : préserver la paix et protéger des valeurs communes </a:t>
            </a:r>
            <a:endParaRPr lang="fr-FR" sz="2800" dirty="0">
              <a:solidFill>
                <a:schemeClr val="tx1"/>
              </a:solidFill>
              <a:latin typeface="Arial" panose="020B0604020202020204" pitchFamily="34" charset="0"/>
              <a:cs typeface="Arial" panose="020B0604020202020204" pitchFamily="34" charset="0"/>
            </a:endParaRPr>
          </a:p>
        </p:txBody>
      </p:sp>
      <p:sp>
        <p:nvSpPr>
          <p:cNvPr id="7" name="Flèche droite 6"/>
          <p:cNvSpPr/>
          <p:nvPr/>
        </p:nvSpPr>
        <p:spPr>
          <a:xfrm>
            <a:off x="2915816" y="5776064"/>
            <a:ext cx="115212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hlinkClick r:id="" action="ppaction://hlinkshowjump?jump=nextslide"/>
          </p:cNvPr>
          <p:cNvSpPr txBox="1"/>
          <p:nvPr/>
        </p:nvSpPr>
        <p:spPr>
          <a:xfrm>
            <a:off x="4499992" y="5809423"/>
            <a:ext cx="252028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fr-FR" dirty="0" smtClean="0">
                <a:solidFill>
                  <a:schemeClr val="tx1"/>
                </a:solidFill>
              </a:rPr>
              <a:t>OTAN</a:t>
            </a:r>
            <a:endParaRPr lang="fr-FR" dirty="0">
              <a:solidFill>
                <a:schemeClr val="tx1"/>
              </a:solidFill>
            </a:endParaRPr>
          </a:p>
        </p:txBody>
      </p:sp>
    </p:spTree>
    <p:extLst>
      <p:ext uri="{BB962C8B-B14F-4D97-AF65-F5344CB8AC3E}">
        <p14:creationId xmlns:p14="http://schemas.microsoft.com/office/powerpoint/2010/main" val="3360681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8410" y="332656"/>
            <a:ext cx="7507130" cy="5026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899592" y="5657671"/>
            <a:ext cx="7416824" cy="738664"/>
          </a:xfrm>
          <a:prstGeom prst="rect">
            <a:avLst/>
          </a:prstGeom>
          <a:noFill/>
        </p:spPr>
        <p:txBody>
          <a:bodyPr wrap="square" rtlCol="0">
            <a:spAutoFit/>
          </a:bodyPr>
          <a:lstStyle/>
          <a:p>
            <a:r>
              <a:rPr lang="fr-FR" sz="1400" dirty="0"/>
              <a:t>Les chefs d'État des pays membres de l'OTAN, rassemblés autour de Jens Stoltenberg, le secrétaire général de l'Alliance, écoutent une fanfare militaire durant le Sommet de Londres, le 4 décembre 2019. Adrian Dennis/AFP</a:t>
            </a:r>
          </a:p>
        </p:txBody>
      </p:sp>
    </p:spTree>
    <p:extLst>
      <p:ext uri="{BB962C8B-B14F-4D97-AF65-F5344CB8AC3E}">
        <p14:creationId xmlns:p14="http://schemas.microsoft.com/office/powerpoint/2010/main" val="1120523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1196752"/>
            <a:ext cx="8784976" cy="5544616"/>
          </a:xfrm>
        </p:spPr>
        <p:txBody>
          <a:bodyPr/>
          <a:lstStyle/>
          <a:p>
            <a:r>
              <a:rPr lang="fr-FR" sz="2000" dirty="0">
                <a:latin typeface="Arial" panose="020B0604020202020204" pitchFamily="34" charset="0"/>
                <a:cs typeface="Arial" panose="020B0604020202020204" pitchFamily="34" charset="0"/>
              </a:rPr>
              <a:t>De la conscription au SNU </a:t>
            </a:r>
            <a:r>
              <a:rPr lang="fr-FR" sz="2000" dirty="0" smtClean="0">
                <a:latin typeface="Arial" panose="020B0604020202020204" pitchFamily="34" charset="0"/>
                <a:cs typeface="Arial" panose="020B0604020202020204" pitchFamily="34" charset="0"/>
              </a:rPr>
              <a:t>[</a:t>
            </a:r>
            <a:r>
              <a:rPr lang="fr-FR" sz="1800" dirty="0" smtClean="0">
                <a:latin typeface="Arial" panose="020B0604020202020204" pitchFamily="34" charset="0"/>
                <a:cs typeface="Arial" panose="020B0604020202020204" pitchFamily="34" charset="0"/>
                <a:hlinkClick r:id="rId2"/>
              </a:rPr>
              <a:t>https</a:t>
            </a:r>
            <a:r>
              <a:rPr lang="fr-FR" sz="1800" dirty="0">
                <a:latin typeface="Arial" panose="020B0604020202020204" pitchFamily="34" charset="0"/>
                <a:cs typeface="Arial" panose="020B0604020202020204" pitchFamily="34" charset="0"/>
                <a:hlinkClick r:id="rId2"/>
              </a:rPr>
              <a:t>://</a:t>
            </a:r>
            <a:r>
              <a:rPr lang="fr-FR" sz="1800" dirty="0" smtClean="0">
                <a:latin typeface="Arial" panose="020B0604020202020204" pitchFamily="34" charset="0"/>
                <a:cs typeface="Arial" panose="020B0604020202020204" pitchFamily="34" charset="0"/>
                <a:hlinkClick r:id="rId2"/>
              </a:rPr>
              <a:t>www.vie-publique.fr/eclairage/272290-de-la-conscription-au-snu-les-differents-visages-du-service-national</a:t>
            </a:r>
            <a:r>
              <a:rPr lang="fr-FR" sz="1800" dirty="0" smtClean="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a:t>
            </a:r>
          </a:p>
          <a:p>
            <a:r>
              <a:rPr lang="fr-FR" sz="2000" dirty="0" smtClean="0">
                <a:latin typeface="Arial" panose="020B0604020202020204" pitchFamily="34" charset="0"/>
                <a:cs typeface="Arial" panose="020B0604020202020204" pitchFamily="34" charset="0"/>
              </a:rPr>
              <a:t>S’engager pour la sécurité et la défense de son pays : des métiers spécifiques.</a:t>
            </a:r>
          </a:p>
          <a:p>
            <a:pPr lvl="1"/>
            <a:r>
              <a:rPr lang="fr-FR" sz="1800" dirty="0">
                <a:latin typeface="Arial" panose="020B0604020202020204" pitchFamily="34" charset="0"/>
                <a:cs typeface="Arial" panose="020B0604020202020204" pitchFamily="34" charset="0"/>
                <a:hlinkClick r:id="rId3"/>
              </a:rPr>
              <a:t>https://www.sengager.fr</a:t>
            </a:r>
            <a:r>
              <a:rPr lang="fr-FR" sz="1800" dirty="0" smtClean="0">
                <a:latin typeface="Arial" panose="020B0604020202020204" pitchFamily="34" charset="0"/>
                <a:cs typeface="Arial" panose="020B0604020202020204" pitchFamily="34" charset="0"/>
                <a:hlinkClick r:id="rId3"/>
              </a:rPr>
              <a:t>/</a:t>
            </a:r>
            <a:r>
              <a:rPr lang="fr-FR" sz="1800" dirty="0" smtClean="0">
                <a:latin typeface="Arial" panose="020B0604020202020204" pitchFamily="34" charset="0"/>
                <a:cs typeface="Arial" panose="020B0604020202020204" pitchFamily="34" charset="0"/>
              </a:rPr>
              <a:t> (site de l’armée de terre)</a:t>
            </a:r>
          </a:p>
          <a:p>
            <a:pPr lvl="1"/>
            <a:r>
              <a:rPr lang="fr-FR" sz="1800" dirty="0">
                <a:latin typeface="Arial" panose="020B0604020202020204" pitchFamily="34" charset="0"/>
                <a:cs typeface="Arial" panose="020B0604020202020204" pitchFamily="34" charset="0"/>
                <a:hlinkClick r:id="rId4"/>
              </a:rPr>
              <a:t>https://devenirpolicier.fr/s-engager-dans-la-police</a:t>
            </a:r>
            <a:r>
              <a:rPr lang="fr-FR" sz="1800" dirty="0" smtClean="0">
                <a:latin typeface="Arial" panose="020B0604020202020204" pitchFamily="34" charset="0"/>
                <a:cs typeface="Arial" panose="020B0604020202020204" pitchFamily="34" charset="0"/>
                <a:hlinkClick r:id="rId4"/>
              </a:rPr>
              <a:t>/</a:t>
            </a:r>
            <a:r>
              <a:rPr lang="fr-FR" sz="1800" dirty="0" smtClean="0">
                <a:latin typeface="Arial" panose="020B0604020202020204" pitchFamily="34" charset="0"/>
                <a:cs typeface="Arial" panose="020B0604020202020204" pitchFamily="34" charset="0"/>
              </a:rPr>
              <a:t> (site de la police nationale)</a:t>
            </a:r>
          </a:p>
          <a:p>
            <a:pPr lvl="1"/>
            <a:r>
              <a:rPr lang="fr-FR" sz="1800" dirty="0">
                <a:latin typeface="Arial" panose="020B0604020202020204" pitchFamily="34" charset="0"/>
                <a:cs typeface="Arial" panose="020B0604020202020204" pitchFamily="34" charset="0"/>
                <a:hlinkClick r:id="rId5"/>
              </a:rPr>
              <a:t>https://</a:t>
            </a:r>
            <a:r>
              <a:rPr lang="fr-FR" sz="1800" dirty="0" smtClean="0">
                <a:latin typeface="Arial" panose="020B0604020202020204" pitchFamily="34" charset="0"/>
                <a:cs typeface="Arial" panose="020B0604020202020204" pitchFamily="34" charset="0"/>
                <a:hlinkClick r:id="rId5"/>
              </a:rPr>
              <a:t>www.lagendarmerierecrute.fr/Documentation</a:t>
            </a:r>
            <a:r>
              <a:rPr lang="fr-FR" sz="1800" dirty="0" smtClean="0">
                <a:latin typeface="Arial" panose="020B0604020202020204" pitchFamily="34" charset="0"/>
                <a:cs typeface="Arial" panose="020B0604020202020204" pitchFamily="34" charset="0"/>
              </a:rPr>
              <a:t> (gendarmerie nationale)</a:t>
            </a:r>
          </a:p>
          <a:p>
            <a:pPr lvl="1"/>
            <a:r>
              <a:rPr lang="fr-FR" sz="1800" dirty="0">
                <a:latin typeface="Arial" panose="020B0604020202020204" pitchFamily="34" charset="0"/>
                <a:cs typeface="Arial" panose="020B0604020202020204" pitchFamily="34" charset="0"/>
                <a:hlinkClick r:id="rId6"/>
              </a:rPr>
              <a:t>https://www.pompiers.fr/grand-public/devenir-sapeur-pompier</a:t>
            </a:r>
            <a:endParaRPr lang="fr-FR" sz="1800" dirty="0" smtClean="0">
              <a:latin typeface="Arial" panose="020B0604020202020204" pitchFamily="34" charset="0"/>
              <a:cs typeface="Arial" panose="020B0604020202020204" pitchFamily="34" charset="0"/>
            </a:endParaRPr>
          </a:p>
          <a:p>
            <a:r>
              <a:rPr lang="fr-FR" sz="2000" dirty="0" smtClean="0">
                <a:latin typeface="Arial" panose="020B0604020202020204" pitchFamily="34" charset="0"/>
                <a:cs typeface="Arial" panose="020B0604020202020204" pitchFamily="34" charset="0"/>
              </a:rPr>
              <a:t>Et le citoyen ? Quel rôle ? Un acteur… </a:t>
            </a:r>
          </a:p>
          <a:p>
            <a:pPr lvl="1"/>
            <a:r>
              <a:rPr lang="fr-FR" sz="1600" dirty="0">
                <a:latin typeface="Arial" panose="020B0604020202020204" pitchFamily="34" charset="0"/>
                <a:cs typeface="Arial" panose="020B0604020202020204" pitchFamily="34" charset="0"/>
                <a:hlinkClick r:id="rId7"/>
              </a:rPr>
              <a:t>http://</a:t>
            </a:r>
            <a:r>
              <a:rPr lang="fr-FR" sz="1600" dirty="0" smtClean="0">
                <a:latin typeface="Arial" panose="020B0604020202020204" pitchFamily="34" charset="0"/>
                <a:cs typeface="Arial" panose="020B0604020202020204" pitchFamily="34" charset="0"/>
                <a:hlinkClick r:id="rId7"/>
              </a:rPr>
              <a:t>www.val-de-marne.gouv.fr/Politiques-publiques/Securite/Securite-civile-et-defense/Le-citoyen-acteur-de-sa-propre-securite</a:t>
            </a:r>
            <a:r>
              <a:rPr lang="fr-FR" sz="1600" dirty="0" smtClean="0">
                <a:latin typeface="Arial" panose="020B0604020202020204" pitchFamily="34" charset="0"/>
                <a:cs typeface="Arial" panose="020B0604020202020204" pitchFamily="34" charset="0"/>
              </a:rPr>
              <a:t> </a:t>
            </a:r>
          </a:p>
          <a:p>
            <a:pPr lvl="1"/>
            <a:r>
              <a:rPr lang="fr-FR" sz="1600" dirty="0" smtClean="0">
                <a:latin typeface="Arial" panose="020B0604020202020204" pitchFamily="34" charset="0"/>
                <a:cs typeface="Arial" panose="020B0604020202020204" pitchFamily="34" charset="0"/>
              </a:rPr>
              <a:t>(lien avec les risques en géographie, classe de Terminale)</a:t>
            </a:r>
          </a:p>
          <a:p>
            <a:pPr lvl="1"/>
            <a:r>
              <a:rPr lang="fr-FR" sz="1600" dirty="0" smtClean="0">
                <a:latin typeface="Arial" panose="020B0604020202020204" pitchFamily="34" charset="0"/>
                <a:cs typeface="Arial" panose="020B0604020202020204" pitchFamily="34" charset="0"/>
              </a:rPr>
              <a:t>Le concept de </a:t>
            </a:r>
            <a:r>
              <a:rPr lang="fr-FR" sz="1600" b="1" dirty="0" smtClean="0">
                <a:latin typeface="Arial" panose="020B0604020202020204" pitchFamily="34" charset="0"/>
                <a:cs typeface="Arial" panose="020B0604020202020204" pitchFamily="34" charset="0"/>
              </a:rPr>
              <a:t>vigilance citoyenne</a:t>
            </a:r>
            <a:r>
              <a:rPr lang="fr-FR" sz="1600"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hlinkClick r:id="rId8"/>
              </a:rPr>
              <a:t>https://</a:t>
            </a:r>
            <a:r>
              <a:rPr lang="fr-FR" sz="1600" dirty="0" smtClean="0">
                <a:latin typeface="Arial" panose="020B0604020202020204" pitchFamily="34" charset="0"/>
                <a:cs typeface="Arial" panose="020B0604020202020204" pitchFamily="34" charset="0"/>
                <a:hlinkClick r:id="rId8"/>
              </a:rPr>
              <a:t>www.gouvernement.fr/risques/la-vigilance-citoyenne-se-preparer-en-toutes-circonstances</a:t>
            </a:r>
            <a:r>
              <a:rPr lang="fr-FR" sz="1600" dirty="0" smtClean="0">
                <a:latin typeface="Arial" panose="020B0604020202020204" pitchFamily="34" charset="0"/>
                <a:cs typeface="Arial" panose="020B0604020202020204" pitchFamily="34" charset="0"/>
              </a:rPr>
              <a:t> </a:t>
            </a:r>
            <a:endParaRPr lang="fr-FR" sz="1600" dirty="0">
              <a:latin typeface="Arial" panose="020B0604020202020204" pitchFamily="34" charset="0"/>
              <a:cs typeface="Arial" panose="020B0604020202020204" pitchFamily="34" charset="0"/>
            </a:endParaRPr>
          </a:p>
        </p:txBody>
      </p:sp>
      <p:sp>
        <p:nvSpPr>
          <p:cNvPr id="3" name="Titre 2"/>
          <p:cNvSpPr>
            <a:spLocks noGrp="1"/>
          </p:cNvSpPr>
          <p:nvPr>
            <p:ph type="title"/>
          </p:nvPr>
        </p:nvSpPr>
        <p:spPr>
          <a:xfrm>
            <a:off x="457200" y="274638"/>
            <a:ext cx="8229600" cy="778098"/>
          </a:xfrm>
        </p:spPr>
        <p:txBody>
          <a:bodyPr>
            <a:noAutofit/>
          </a:bodyPr>
          <a:lstStyle/>
          <a:p>
            <a:pPr algn="ctr"/>
            <a:r>
              <a:rPr lang="fr-FR" sz="2800" dirty="0" smtClean="0">
                <a:latin typeface="Arial" panose="020B0604020202020204" pitchFamily="34" charset="0"/>
                <a:cs typeface="Arial" panose="020B0604020202020204" pitchFamily="34" charset="0"/>
              </a:rPr>
              <a:t>Conscription versus armée de métier. Quelle place pour le citoyen ? </a:t>
            </a:r>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1321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52995023"/>
              </p:ext>
            </p:extLst>
          </p:nvPr>
        </p:nvGraphicFramePr>
        <p:xfrm>
          <a:off x="251520" y="404664"/>
          <a:ext cx="8568952" cy="5364480"/>
        </p:xfrm>
        <a:graphic>
          <a:graphicData uri="http://schemas.openxmlformats.org/drawingml/2006/table">
            <a:tbl>
              <a:tblPr firstRow="1" bandRow="1">
                <a:tableStyleId>{5C22544A-7EE6-4342-B048-85BDC9FD1C3A}</a:tableStyleId>
              </a:tblPr>
              <a:tblGrid>
                <a:gridCol w="4284476">
                  <a:extLst>
                    <a:ext uri="{9D8B030D-6E8A-4147-A177-3AD203B41FA5}">
                      <a16:colId xmlns:a16="http://schemas.microsoft.com/office/drawing/2014/main" xmlns="" val="20000"/>
                    </a:ext>
                  </a:extLst>
                </a:gridCol>
                <a:gridCol w="4284476">
                  <a:extLst>
                    <a:ext uri="{9D8B030D-6E8A-4147-A177-3AD203B41FA5}">
                      <a16:colId xmlns:a16="http://schemas.microsoft.com/office/drawing/2014/main" xmlns="" val="20001"/>
                    </a:ext>
                  </a:extLst>
                </a:gridCol>
              </a:tblGrid>
              <a:tr h="487639">
                <a:tc>
                  <a:txBody>
                    <a:bodyPr/>
                    <a:lstStyle/>
                    <a:p>
                      <a:pPr algn="ctr">
                        <a:spcAft>
                          <a:spcPts val="0"/>
                        </a:spcAft>
                      </a:pPr>
                      <a:r>
                        <a:rPr lang="fr-FR" sz="3200" b="1" dirty="0" smtClean="0">
                          <a:effectLst/>
                          <a:latin typeface="Arial" panose="020B0604020202020204" pitchFamily="34" charset="0"/>
                          <a:ea typeface="Times New Roman"/>
                          <a:cs typeface="Arial" panose="020B0604020202020204" pitchFamily="34" charset="0"/>
                        </a:rPr>
                        <a:t>PREMIERE</a:t>
                      </a:r>
                      <a:r>
                        <a:rPr lang="fr-FR" sz="3200" b="1" baseline="0" dirty="0" smtClean="0">
                          <a:effectLst/>
                          <a:latin typeface="Arial" panose="020B0604020202020204" pitchFamily="34" charset="0"/>
                          <a:ea typeface="Times New Roman"/>
                          <a:cs typeface="Arial" panose="020B0604020202020204" pitchFamily="34" charset="0"/>
                        </a:rPr>
                        <a:t> </a:t>
                      </a:r>
                      <a:endParaRPr lang="fr-FR" sz="32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ctr"/>
                      <a:r>
                        <a:rPr lang="fr-FR" sz="3200" dirty="0" smtClean="0">
                          <a:latin typeface="Arial" panose="020B0604020202020204" pitchFamily="34" charset="0"/>
                          <a:cs typeface="Arial" panose="020B0604020202020204" pitchFamily="34" charset="0"/>
                        </a:rPr>
                        <a:t>TERMINALE</a:t>
                      </a:r>
                      <a:endParaRPr lang="fr-FR"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601199">
                <a:tc>
                  <a:txBody>
                    <a:bodyPr/>
                    <a:lstStyle/>
                    <a:p>
                      <a:pPr algn="ctr">
                        <a:spcAft>
                          <a:spcPts val="0"/>
                        </a:spcAft>
                      </a:pPr>
                      <a:r>
                        <a:rPr lang="fr-FR" sz="2800" b="1" dirty="0">
                          <a:effectLst/>
                          <a:latin typeface="Arial" panose="020B0604020202020204" pitchFamily="34" charset="0"/>
                          <a:ea typeface="Times New Roman"/>
                          <a:cs typeface="Arial" panose="020B0604020202020204" pitchFamily="34" charset="0"/>
                        </a:rPr>
                        <a:t>Egalité et fraternité en démocratie</a:t>
                      </a:r>
                      <a:endParaRPr lang="fr-FR" sz="2800" dirty="0">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spcAft>
                          <a:spcPts val="0"/>
                        </a:spcAft>
                      </a:pPr>
                      <a:r>
                        <a:rPr lang="fr-FR" sz="2800" b="1" dirty="0" smtClean="0">
                          <a:effectLst/>
                          <a:latin typeface="Arial" panose="020B0604020202020204" pitchFamily="34" charset="0"/>
                          <a:ea typeface="Times New Roman"/>
                          <a:cs typeface="Arial" panose="020B0604020202020204" pitchFamily="34" charset="0"/>
                        </a:rPr>
                        <a:t>Espace public, engagement et culture du débat démocratique</a:t>
                      </a:r>
                      <a:endParaRPr lang="fr-FR" sz="2800" b="1" dirty="0">
                        <a:effectLst/>
                        <a:latin typeface="Arial" panose="020B0604020202020204" pitchFamily="34" charset="0"/>
                        <a:ea typeface="Times New Roman"/>
                        <a:cs typeface="Arial" panose="020B0604020202020204" pitchFamily="34" charset="0"/>
                      </a:endParaRPr>
                    </a:p>
                  </a:txBody>
                  <a:tcPr/>
                </a:tc>
                <a:extLst>
                  <a:ext uri="{0D108BD9-81ED-4DB2-BD59-A6C34878D82A}">
                    <a16:rowId xmlns:a16="http://schemas.microsoft.com/office/drawing/2014/main" xmlns="" val="10001"/>
                  </a:ext>
                </a:extLst>
              </a:tr>
              <a:tr h="487639">
                <a:tc>
                  <a:txBody>
                    <a:bodyPr/>
                    <a:lstStyle/>
                    <a:p>
                      <a:pPr>
                        <a:spcAft>
                          <a:spcPts val="0"/>
                        </a:spcAft>
                      </a:pPr>
                      <a:r>
                        <a:rPr lang="fr-FR" sz="2800" dirty="0">
                          <a:effectLst/>
                          <a:latin typeface="Arial" panose="020B0604020202020204" pitchFamily="34" charset="0"/>
                          <a:ea typeface="Times New Roman"/>
                          <a:cs typeface="Arial" panose="020B0604020202020204" pitchFamily="34" charset="0"/>
                        </a:rPr>
                        <a:t>Premier thème : « </a:t>
                      </a:r>
                      <a:r>
                        <a:rPr lang="fr-FR" sz="2800" dirty="0" smtClean="0">
                          <a:effectLst/>
                          <a:latin typeface="Arial" panose="020B0604020202020204" pitchFamily="34" charset="0"/>
                          <a:ea typeface="Times New Roman"/>
                          <a:cs typeface="Arial" panose="020B0604020202020204" pitchFamily="34" charset="0"/>
                        </a:rPr>
                        <a:t>Égaux </a:t>
                      </a:r>
                      <a:r>
                        <a:rPr lang="fr-FR" sz="2800" dirty="0">
                          <a:effectLst/>
                          <a:latin typeface="Arial" panose="020B0604020202020204" pitchFamily="34" charset="0"/>
                          <a:ea typeface="Times New Roman"/>
                          <a:cs typeface="Arial" panose="020B0604020202020204" pitchFamily="34" charset="0"/>
                        </a:rPr>
                        <a:t>et fraternels ».</a:t>
                      </a:r>
                    </a:p>
                  </a:txBody>
                  <a:tcPr marL="68580" marR="68580" marT="0" marB="0"/>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800" b="0" dirty="0" smtClean="0">
                          <a:effectLst/>
                          <a:latin typeface="Arial" panose="020B0604020202020204" pitchFamily="34" charset="0"/>
                          <a:ea typeface="Times New Roman"/>
                          <a:cs typeface="Arial" panose="020B0604020202020204" pitchFamily="34" charset="0"/>
                        </a:rPr>
                        <a:t>« S’engager et débattre en démocratie autour des défis de société ». (thème unique)</a:t>
                      </a:r>
                    </a:p>
                    <a:p>
                      <a:endParaRPr lang="fr-FR" sz="4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487639">
                <a:tc>
                  <a:txBody>
                    <a:bodyPr/>
                    <a:lstStyle/>
                    <a:p>
                      <a:pPr>
                        <a:spcAft>
                          <a:spcPts val="0"/>
                        </a:spcAft>
                      </a:pPr>
                      <a:r>
                        <a:rPr lang="fr-FR" sz="2800" dirty="0">
                          <a:effectLst/>
                          <a:latin typeface="Arial" panose="020B0604020202020204" pitchFamily="34" charset="0"/>
                          <a:ea typeface="Times New Roman"/>
                          <a:cs typeface="Arial" panose="020B0604020202020204" pitchFamily="34" charset="0"/>
                        </a:rPr>
                        <a:t>Second thème : « Défense et sécurité </a:t>
                      </a:r>
                      <a:r>
                        <a:rPr lang="fr-FR" sz="2800" dirty="0" smtClean="0">
                          <a:effectLst/>
                          <a:latin typeface="Arial" panose="020B0604020202020204" pitchFamily="34" charset="0"/>
                          <a:ea typeface="Times New Roman"/>
                          <a:cs typeface="Arial" panose="020B0604020202020204" pitchFamily="34" charset="0"/>
                        </a:rPr>
                        <a:t>en France et en Europe </a:t>
                      </a:r>
                      <a:r>
                        <a:rPr lang="fr-FR" sz="2800" dirty="0">
                          <a:effectLst/>
                          <a:latin typeface="Arial" panose="020B0604020202020204" pitchFamily="34" charset="0"/>
                          <a:ea typeface="Times New Roman"/>
                          <a:cs typeface="Arial" panose="020B0604020202020204" pitchFamily="34" charset="0"/>
                        </a:rPr>
                        <a:t>: préserver la paix et protéger des valeurs communes ».</a:t>
                      </a:r>
                    </a:p>
                  </a:txBody>
                  <a:tcPr marL="68580" marR="68580" marT="0" marB="0"/>
                </a:tc>
                <a:tc vMerge="1">
                  <a:txBody>
                    <a:bodyPr/>
                    <a:lstStyle/>
                    <a:p>
                      <a:endParaRPr lang="fr-FR" sz="4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296479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0" y="1628800"/>
            <a:ext cx="4121151" cy="3024336"/>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fr-FR" sz="4000" dirty="0">
                <a:solidFill>
                  <a:schemeClr val="tx1"/>
                </a:solidFill>
              </a:rPr>
              <a:t>Espace public, engagement et culture du débat démocratique</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745" r="21731"/>
          <a:stretch/>
        </p:blipFill>
        <p:spPr bwMode="auto">
          <a:xfrm>
            <a:off x="1079658" y="476672"/>
            <a:ext cx="1873771" cy="1718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images.theconversation.com/files/258534/original/file-20190212-174861-b6f3yj.png?ixlib=rb-1.1.0&amp;rect=0%2C0%2C1194%2C847&amp;q=45&amp;auto=format&amp;w=926&amp;fit=cli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685727"/>
            <a:ext cx="3818080" cy="270894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07504" y="5847655"/>
            <a:ext cx="4320480" cy="646331"/>
          </a:xfrm>
          <a:prstGeom prst="rect">
            <a:avLst/>
          </a:prstGeom>
          <a:noFill/>
        </p:spPr>
        <p:txBody>
          <a:bodyPr wrap="square" rtlCol="0">
            <a:spAutoFit/>
          </a:bodyPr>
          <a:lstStyle/>
          <a:p>
            <a:r>
              <a:rPr lang="fr-FR" sz="1200" dirty="0">
                <a:solidFill>
                  <a:schemeClr val="accent2">
                    <a:lumMod val="75000"/>
                  </a:schemeClr>
                </a:solidFill>
                <a:hlinkClick r:id="rId4"/>
              </a:rPr>
              <a:t>https://theconversation.com/retablir-la-confiance-dans-le-debat-public-et-le-respect-du-citoyen-par-le-debat-numerique-110379</a:t>
            </a:r>
            <a:endParaRPr lang="fr-FR" sz="1200" dirty="0">
              <a:solidFill>
                <a:schemeClr val="accent2">
                  <a:lumMod val="75000"/>
                </a:schemeClr>
              </a:solidFill>
            </a:endParaRPr>
          </a:p>
        </p:txBody>
      </p:sp>
      <p:sp>
        <p:nvSpPr>
          <p:cNvPr id="6" name="Rectangle 5"/>
          <p:cNvSpPr/>
          <p:nvPr/>
        </p:nvSpPr>
        <p:spPr>
          <a:xfrm>
            <a:off x="107504" y="5394668"/>
            <a:ext cx="4320480" cy="369332"/>
          </a:xfrm>
          <a:prstGeom prst="rect">
            <a:avLst/>
          </a:prstGeom>
        </p:spPr>
        <p:txBody>
          <a:bodyPr wrap="square">
            <a:spAutoFit/>
          </a:bodyPr>
          <a:lstStyle/>
          <a:p>
            <a:r>
              <a:rPr lang="fr-FR" sz="900" dirty="0">
                <a:latin typeface="Arial" panose="020B0604020202020204" pitchFamily="34" charset="0"/>
                <a:cs typeface="Arial" panose="020B0604020202020204" pitchFamily="34" charset="0"/>
              </a:rPr>
              <a:t>Comment faire en sorte que le débat permette de produire des propositions concrètes au service de tous ? Sylvaine Jenny/DR, </a:t>
            </a:r>
            <a:r>
              <a:rPr lang="fr-FR" sz="900" dirty="0" err="1">
                <a:latin typeface="Arial" panose="020B0604020202020204" pitchFamily="34" charset="0"/>
                <a:cs typeface="Arial" panose="020B0604020202020204" pitchFamily="34" charset="0"/>
              </a:rPr>
              <a:t>Author</a:t>
            </a:r>
            <a:r>
              <a:rPr lang="fr-FR" sz="900" dirty="0">
                <a:latin typeface="Arial" panose="020B0604020202020204" pitchFamily="34" charset="0"/>
                <a:cs typeface="Arial" panose="020B0604020202020204" pitchFamily="34" charset="0"/>
              </a:rPr>
              <a:t> </a:t>
            </a:r>
            <a:r>
              <a:rPr lang="fr-FR" sz="900" dirty="0" err="1">
                <a:latin typeface="Arial" panose="020B0604020202020204" pitchFamily="34" charset="0"/>
                <a:cs typeface="Arial" panose="020B0604020202020204" pitchFamily="34" charset="0"/>
              </a:rPr>
              <a:t>provided</a:t>
            </a:r>
            <a:endParaRPr lang="fr-FR"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8811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1481328"/>
            <a:ext cx="8856984" cy="5044016"/>
          </a:xfrm>
        </p:spPr>
        <p:txBody>
          <a:bodyPr>
            <a:normAutofit fontScale="77500" lnSpcReduction="20000"/>
          </a:bodyPr>
          <a:lstStyle/>
          <a:p>
            <a:r>
              <a:rPr lang="fr-FR" dirty="0" smtClean="0">
                <a:latin typeface="Arial" panose="020B0604020202020204" pitchFamily="34" charset="0"/>
                <a:cs typeface="Arial" panose="020B0604020202020204" pitchFamily="34" charset="0"/>
              </a:rPr>
              <a:t>Un seul thème annuel mais des entrées différentes pour amener les transformations majeures auxquelles </a:t>
            </a:r>
            <a:r>
              <a:rPr lang="fr-FR" dirty="0">
                <a:latin typeface="Arial" panose="020B0604020202020204" pitchFamily="34" charset="0"/>
                <a:cs typeface="Arial" panose="020B0604020202020204" pitchFamily="34" charset="0"/>
              </a:rPr>
              <a:t>l</a:t>
            </a:r>
            <a:r>
              <a:rPr lang="fr-FR" dirty="0" smtClean="0">
                <a:latin typeface="Arial" panose="020B0604020202020204" pitchFamily="34" charset="0"/>
                <a:cs typeface="Arial" panose="020B0604020202020204" pitchFamily="34" charset="0"/>
              </a:rPr>
              <a:t>es démocraties sont confrontées.</a:t>
            </a:r>
          </a:p>
          <a:p>
            <a:endParaRPr lang="fr-FR" dirty="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Prendre en compte les aspirations démocratiques (la question de la prise de décision, une population plus éduquée et mieux informée)</a:t>
            </a:r>
          </a:p>
          <a:p>
            <a:endParaRPr lang="fr-FR" dirty="0" smtClean="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Un moyen : l’entrée par trois défis de société :</a:t>
            </a:r>
          </a:p>
          <a:p>
            <a:pPr lvl="1"/>
            <a:r>
              <a:rPr lang="fr-FR" dirty="0" smtClean="0">
                <a:latin typeface="Arial" panose="020B0604020202020204" pitchFamily="34" charset="0"/>
                <a:cs typeface="Arial" panose="020B0604020202020204" pitchFamily="34" charset="0"/>
              </a:rPr>
              <a:t>Changements et risques environnementaux, </a:t>
            </a:r>
          </a:p>
          <a:p>
            <a:pPr lvl="1"/>
            <a:r>
              <a:rPr lang="fr-FR" dirty="0" smtClean="0">
                <a:latin typeface="Arial" panose="020B0604020202020204" pitchFamily="34" charset="0"/>
                <a:cs typeface="Arial" panose="020B0604020202020204" pitchFamily="34" charset="0"/>
              </a:rPr>
              <a:t>Biotechnologies et éthique, </a:t>
            </a:r>
          </a:p>
          <a:p>
            <a:pPr lvl="1"/>
            <a:r>
              <a:rPr lang="fr-FR" dirty="0" smtClean="0">
                <a:latin typeface="Arial" panose="020B0604020202020204" pitchFamily="34" charset="0"/>
                <a:cs typeface="Arial" panose="020B0604020202020204" pitchFamily="34" charset="0"/>
              </a:rPr>
              <a:t>Révolution numérique et l’essor d’internet. </a:t>
            </a:r>
          </a:p>
          <a:p>
            <a:pPr lvl="1"/>
            <a:endParaRPr lang="fr-FR" dirty="0">
              <a:latin typeface="Arial" panose="020B0604020202020204" pitchFamily="34" charset="0"/>
              <a:cs typeface="Arial" panose="020B0604020202020204" pitchFamily="34" charset="0"/>
            </a:endParaRPr>
          </a:p>
          <a:p>
            <a:pPr marL="137160" indent="0">
              <a:buNone/>
            </a:pPr>
            <a:r>
              <a:rPr lang="fr-FR" dirty="0" smtClean="0">
                <a:latin typeface="Arial" panose="020B0604020202020204" pitchFamily="34" charset="0"/>
                <a:cs typeface="Arial" panose="020B0604020202020204" pitchFamily="34" charset="0"/>
              </a:rPr>
              <a:t>Néanmoins, </a:t>
            </a:r>
            <a:r>
              <a:rPr lang="fr-FR" u="sng" dirty="0" smtClean="0">
                <a:latin typeface="Arial" panose="020B0604020202020204" pitchFamily="34" charset="0"/>
                <a:cs typeface="Arial" panose="020B0604020202020204" pitchFamily="34" charset="0"/>
              </a:rPr>
              <a:t>toutes</a:t>
            </a:r>
            <a:r>
              <a:rPr lang="fr-FR" dirty="0" smtClean="0">
                <a:latin typeface="Arial" panose="020B0604020202020204" pitchFamily="34" charset="0"/>
                <a:cs typeface="Arial" panose="020B0604020202020204" pitchFamily="34" charset="0"/>
              </a:rPr>
              <a:t> les entrées sont étudiées au terme de la séquence. </a:t>
            </a:r>
          </a:p>
          <a:p>
            <a:pPr marL="137160" indent="0">
              <a:buNone/>
            </a:pPr>
            <a:endParaRPr lang="fr-FR" dirty="0">
              <a:latin typeface="Arial" panose="020B0604020202020204" pitchFamily="34" charset="0"/>
              <a:cs typeface="Arial" panose="020B0604020202020204" pitchFamily="34" charset="0"/>
            </a:endParaRPr>
          </a:p>
          <a:p>
            <a:pPr marL="594360" indent="-457200"/>
            <a:r>
              <a:rPr lang="fr-FR" dirty="0" smtClean="0">
                <a:latin typeface="Arial" panose="020B0604020202020204" pitchFamily="34" charset="0"/>
                <a:cs typeface="Arial" panose="020B0604020202020204" pitchFamily="34" charset="0"/>
              </a:rPr>
              <a:t>Des liens avec d’autres enseignements y compris avec le chef d’œuvre.</a:t>
            </a:r>
            <a:endParaRPr lang="fr-FR" dirty="0">
              <a:latin typeface="Arial" panose="020B0604020202020204" pitchFamily="34" charset="0"/>
              <a:cs typeface="Arial" panose="020B0604020202020204" pitchFamily="34" charset="0"/>
            </a:endParaRPr>
          </a:p>
        </p:txBody>
      </p:sp>
      <p:sp>
        <p:nvSpPr>
          <p:cNvPr id="3" name="Titre 2"/>
          <p:cNvSpPr>
            <a:spLocks noGrp="1"/>
          </p:cNvSpPr>
          <p:nvPr>
            <p:ph type="title"/>
          </p:nvPr>
        </p:nvSpPr>
        <p:spPr>
          <a:xfrm>
            <a:off x="467544" y="188640"/>
            <a:ext cx="8229600" cy="922114"/>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fr-FR" sz="2800" dirty="0" smtClean="0">
                <a:latin typeface="Arial" panose="020B0604020202020204" pitchFamily="34" charset="0"/>
                <a:cs typeface="Arial" panose="020B0604020202020204" pitchFamily="34" charset="0"/>
              </a:rPr>
              <a:t>Espace public, engagement et culture du débat démocratique</a:t>
            </a:r>
            <a:endParaRPr lang="fr-FR" sz="2800" dirty="0">
              <a:latin typeface="Arial" panose="020B0604020202020204" pitchFamily="34" charset="0"/>
              <a:cs typeface="Arial" panose="020B0604020202020204" pitchFamily="34" charset="0"/>
            </a:endParaRPr>
          </a:p>
        </p:txBody>
      </p:sp>
      <p:sp>
        <p:nvSpPr>
          <p:cNvPr id="4" name="ZoneTexte 3"/>
          <p:cNvSpPr txBox="1"/>
          <p:nvPr/>
        </p:nvSpPr>
        <p:spPr>
          <a:xfrm>
            <a:off x="6228184" y="4121019"/>
            <a:ext cx="2592288"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fr-FR" dirty="0" smtClean="0"/>
              <a:t>PROJET ANNUEL</a:t>
            </a:r>
            <a:endParaRPr lang="fr-FR" dirty="0"/>
          </a:p>
        </p:txBody>
      </p:sp>
      <p:sp>
        <p:nvSpPr>
          <p:cNvPr id="5" name="ZoneTexte 4"/>
          <p:cNvSpPr txBox="1"/>
          <p:nvPr/>
        </p:nvSpPr>
        <p:spPr>
          <a:xfrm>
            <a:off x="1138054" y="3322677"/>
            <a:ext cx="712879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dirty="0" smtClean="0"/>
              <a:t>Des liens forts avec « Vivre en démocratie depuis 1945 »</a:t>
            </a:r>
            <a:endParaRPr lang="fr-FR" dirty="0"/>
          </a:p>
        </p:txBody>
      </p:sp>
    </p:spTree>
    <p:extLst>
      <p:ext uri="{BB962C8B-B14F-4D97-AF65-F5344CB8AC3E}">
        <p14:creationId xmlns:p14="http://schemas.microsoft.com/office/powerpoint/2010/main" val="3328011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1124744"/>
            <a:ext cx="8640960" cy="5472608"/>
          </a:xfrm>
        </p:spPr>
        <p:txBody>
          <a:bodyPr>
            <a:normAutofit/>
          </a:bodyPr>
          <a:lstStyle/>
          <a:p>
            <a:pPr marL="109728" indent="0">
              <a:buNone/>
            </a:pPr>
            <a:r>
              <a:rPr lang="fr-FR" sz="2400" dirty="0" smtClean="0">
                <a:latin typeface="Arial" panose="020B0604020202020204" pitchFamily="34" charset="0"/>
                <a:cs typeface="Arial" panose="020B0604020202020204" pitchFamily="34" charset="0"/>
              </a:rPr>
              <a:t>L’enjeu est d’aborder la démocratie sous l’angle de l’engagement, du débat démocratique (représentation, élections…) : les conditions du débat démocratique…</a:t>
            </a:r>
          </a:p>
          <a:p>
            <a:pPr lvl="1"/>
            <a:r>
              <a:rPr lang="fr-FR" sz="2000" dirty="0" smtClean="0">
                <a:latin typeface="Arial" panose="020B0604020202020204" pitchFamily="34" charset="0"/>
                <a:cs typeface="Arial" panose="020B0604020202020204" pitchFamily="34" charset="0"/>
              </a:rPr>
              <a:t>Remobiliser les acquis de Seconde et de Première (liberté, égalité, fraternité)</a:t>
            </a:r>
          </a:p>
          <a:p>
            <a:pPr lvl="1"/>
            <a:r>
              <a:rPr lang="fr-FR" sz="2000" dirty="0" smtClean="0">
                <a:latin typeface="Arial" panose="020B0604020202020204" pitchFamily="34" charset="0"/>
                <a:cs typeface="Arial" panose="020B0604020202020204" pitchFamily="34" charset="0"/>
              </a:rPr>
              <a:t>Définir ce qu’est la démocratie et le rôle du citoyen en démocratie</a:t>
            </a:r>
          </a:p>
          <a:p>
            <a:pPr lvl="1"/>
            <a:r>
              <a:rPr lang="fr-FR" sz="2000" dirty="0" smtClean="0">
                <a:latin typeface="Arial" panose="020B0604020202020204" pitchFamily="34" charset="0"/>
                <a:cs typeface="Arial" panose="020B0604020202020204" pitchFamily="34" charset="0"/>
              </a:rPr>
              <a:t>Questionner le fonctionnement de notre démocratie… (sans pour autant s’interdire de regarder ailleurs…en Europe par exemple)</a:t>
            </a:r>
            <a:endParaRPr lang="fr-FR" sz="2000" dirty="0">
              <a:latin typeface="Arial" panose="020B0604020202020204" pitchFamily="34" charset="0"/>
              <a:cs typeface="Arial" panose="020B0604020202020204" pitchFamily="34" charset="0"/>
            </a:endParaRPr>
          </a:p>
        </p:txBody>
      </p:sp>
      <p:sp>
        <p:nvSpPr>
          <p:cNvPr id="3" name="Titre 2"/>
          <p:cNvSpPr>
            <a:spLocks noGrp="1"/>
          </p:cNvSpPr>
          <p:nvPr>
            <p:ph type="title"/>
          </p:nvPr>
        </p:nvSpPr>
        <p:spPr>
          <a:xfrm>
            <a:off x="467544" y="116632"/>
            <a:ext cx="8229600" cy="85010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fr-FR" sz="3600" dirty="0" smtClean="0">
                <a:latin typeface="Arial" panose="020B0604020202020204" pitchFamily="34" charset="0"/>
                <a:cs typeface="Arial" panose="020B0604020202020204" pitchFamily="34" charset="0"/>
              </a:rPr>
              <a:t>Pourquoi cette écriture ? </a:t>
            </a:r>
            <a:endParaRPr lang="fr-FR" sz="3600" dirty="0">
              <a:latin typeface="Arial" panose="020B0604020202020204" pitchFamily="34" charset="0"/>
              <a:cs typeface="Arial" panose="020B0604020202020204" pitchFamily="34" charset="0"/>
            </a:endParaRPr>
          </a:p>
        </p:txBody>
      </p:sp>
      <p:sp>
        <p:nvSpPr>
          <p:cNvPr id="4" name="Rectangle 3"/>
          <p:cNvSpPr/>
          <p:nvPr/>
        </p:nvSpPr>
        <p:spPr>
          <a:xfrm>
            <a:off x="631332" y="4333483"/>
            <a:ext cx="7848872" cy="19389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FR" sz="2400" dirty="0">
                <a:solidFill>
                  <a:schemeClr val="accent2">
                    <a:lumMod val="75000"/>
                  </a:schemeClr>
                </a:solidFill>
                <a:latin typeface="Arial" panose="020B0604020202020204" pitchFamily="34" charset="0"/>
                <a:cs typeface="Arial" panose="020B0604020202020204" pitchFamily="34" charset="0"/>
              </a:rPr>
              <a:t>D</a:t>
            </a:r>
            <a:r>
              <a:rPr lang="fr-FR" sz="2400" dirty="0" smtClean="0">
                <a:solidFill>
                  <a:schemeClr val="accent2">
                    <a:lumMod val="75000"/>
                  </a:schemeClr>
                </a:solidFill>
                <a:latin typeface="Arial" panose="020B0604020202020204" pitchFamily="34" charset="0"/>
                <a:cs typeface="Arial" panose="020B0604020202020204" pitchFamily="34" charset="0"/>
              </a:rPr>
              <a:t>es </a:t>
            </a:r>
            <a:r>
              <a:rPr lang="fr-FR" sz="2400" dirty="0">
                <a:solidFill>
                  <a:schemeClr val="accent2">
                    <a:lumMod val="75000"/>
                  </a:schemeClr>
                </a:solidFill>
                <a:latin typeface="Arial" panose="020B0604020202020204" pitchFamily="34" charset="0"/>
                <a:cs typeface="Arial" panose="020B0604020202020204" pitchFamily="34" charset="0"/>
              </a:rPr>
              <a:t>pratiques démocratiques en renouvellement ? Quelles attentes des citoyens ? </a:t>
            </a:r>
            <a:r>
              <a:rPr lang="fr-FR" sz="2400" dirty="0" smtClean="0">
                <a:solidFill>
                  <a:schemeClr val="accent2">
                    <a:lumMod val="75000"/>
                  </a:schemeClr>
                </a:solidFill>
                <a:latin typeface="Arial" panose="020B0604020202020204" pitchFamily="34" charset="0"/>
                <a:cs typeface="Arial" panose="020B0604020202020204" pitchFamily="34" charset="0"/>
              </a:rPr>
              <a:t>Qu’est-ce que voter ? Qu’est-ce que débattre ? Comment s’organise le débat en démocratie ? Comment s’informer ? </a:t>
            </a:r>
            <a:r>
              <a:rPr lang="fr-FR" sz="2400" i="1" dirty="0" smtClean="0">
                <a:solidFill>
                  <a:schemeClr val="accent2">
                    <a:lumMod val="75000"/>
                  </a:schemeClr>
                </a:solidFill>
                <a:latin typeface="Arial" panose="020B0604020202020204" pitchFamily="34" charset="0"/>
                <a:cs typeface="Arial" panose="020B0604020202020204" pitchFamily="34" charset="0"/>
              </a:rPr>
              <a:t>In </a:t>
            </a:r>
            <a:r>
              <a:rPr lang="fr-FR" sz="2400" i="1" dirty="0">
                <a:solidFill>
                  <a:schemeClr val="accent2">
                    <a:lumMod val="75000"/>
                  </a:schemeClr>
                </a:solidFill>
                <a:latin typeface="Arial" panose="020B0604020202020204" pitchFamily="34" charset="0"/>
                <a:cs typeface="Arial" panose="020B0604020202020204" pitchFamily="34" charset="0"/>
              </a:rPr>
              <a:t>fine</a:t>
            </a:r>
            <a:r>
              <a:rPr lang="fr-FR" sz="2400" dirty="0">
                <a:solidFill>
                  <a:schemeClr val="accent2">
                    <a:lumMod val="75000"/>
                  </a:schemeClr>
                </a:solidFill>
                <a:latin typeface="Arial" panose="020B0604020202020204" pitchFamily="34" charset="0"/>
                <a:cs typeface="Arial" panose="020B0604020202020204" pitchFamily="34" charset="0"/>
              </a:rPr>
              <a:t>, qu’est-ce que la démocratie ? </a:t>
            </a:r>
          </a:p>
        </p:txBody>
      </p:sp>
    </p:spTree>
    <p:extLst>
      <p:ext uri="{BB962C8B-B14F-4D97-AF65-F5344CB8AC3E}">
        <p14:creationId xmlns:p14="http://schemas.microsoft.com/office/powerpoint/2010/main" val="1845801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fr-FR" sz="2800" b="1" dirty="0">
                <a:latin typeface="Arial" panose="020B0604020202020204" pitchFamily="34" charset="0"/>
                <a:cs typeface="Arial" panose="020B0604020202020204" pitchFamily="34" charset="0"/>
              </a:rPr>
              <a:t>Les </a:t>
            </a:r>
            <a:r>
              <a:rPr lang="fr-FR" sz="2800" b="1" dirty="0" smtClean="0">
                <a:latin typeface="Arial" panose="020B0604020202020204" pitchFamily="34" charset="0"/>
                <a:cs typeface="Arial" panose="020B0604020202020204" pitchFamily="34" charset="0"/>
              </a:rPr>
              <a:t>sept compétences construites en E.M.C.</a:t>
            </a:r>
            <a:endParaRPr lang="fr-FR" sz="2800" b="1" dirty="0">
              <a:latin typeface="Arial" panose="020B0604020202020204" pitchFamily="34" charset="0"/>
              <a:cs typeface="Arial" panose="020B0604020202020204" pitchFamily="34" charset="0"/>
            </a:endParaRPr>
          </a:p>
        </p:txBody>
      </p:sp>
      <p:sp>
        <p:nvSpPr>
          <p:cNvPr id="3" name="Espace réservé du texte 2"/>
          <p:cNvSpPr>
            <a:spLocks noGrp="1"/>
          </p:cNvSpPr>
          <p:nvPr>
            <p:ph type="body" sz="quarter" idx="13"/>
          </p:nvPr>
        </p:nvSpPr>
        <p:spPr>
          <a:xfrm>
            <a:off x="251520" y="1268760"/>
            <a:ext cx="8110537" cy="4882092"/>
          </a:xfrm>
        </p:spPr>
        <p:txBody>
          <a:bodyPr>
            <a:noAutofit/>
          </a:bodyPr>
          <a:lstStyle/>
          <a:p>
            <a:r>
              <a:rPr lang="fr-FR" sz="2600" dirty="0" smtClean="0">
                <a:solidFill>
                  <a:schemeClr val="tx1"/>
                </a:solidFill>
                <a:latin typeface="Arial" panose="020B0604020202020204" pitchFamily="34" charset="0"/>
                <a:cs typeface="Arial" panose="020B0604020202020204" pitchFamily="34" charset="0"/>
              </a:rPr>
              <a:t>Identifier</a:t>
            </a:r>
            <a:r>
              <a:rPr lang="fr-FR" sz="2600" dirty="0">
                <a:solidFill>
                  <a:schemeClr val="tx1"/>
                </a:solidFill>
                <a:latin typeface="Arial" panose="020B0604020202020204" pitchFamily="34" charset="0"/>
                <a:cs typeface="Arial" panose="020B0604020202020204" pitchFamily="34" charset="0"/>
              </a:rPr>
              <a:t>, exprimer et maîtriser ses émotions.</a:t>
            </a:r>
          </a:p>
          <a:p>
            <a:r>
              <a:rPr lang="fr-FR" sz="2600" dirty="0" smtClean="0">
                <a:solidFill>
                  <a:schemeClr val="tx1"/>
                </a:solidFill>
                <a:latin typeface="Arial" panose="020B0604020202020204" pitchFamily="34" charset="0"/>
                <a:cs typeface="Arial" panose="020B0604020202020204" pitchFamily="34" charset="0"/>
              </a:rPr>
              <a:t>Mettre </a:t>
            </a:r>
            <a:r>
              <a:rPr lang="fr-FR" sz="2600" dirty="0">
                <a:solidFill>
                  <a:schemeClr val="tx1"/>
                </a:solidFill>
                <a:latin typeface="Arial" panose="020B0604020202020204" pitchFamily="34" charset="0"/>
                <a:cs typeface="Arial" panose="020B0604020202020204" pitchFamily="34" charset="0"/>
              </a:rPr>
              <a:t>à distance ses propres opinions pour construire son jugement.   </a:t>
            </a:r>
          </a:p>
          <a:p>
            <a:r>
              <a:rPr lang="fr-FR" sz="2600" dirty="0" smtClean="0">
                <a:solidFill>
                  <a:schemeClr val="tx1"/>
                </a:solidFill>
                <a:latin typeface="Arial" panose="020B0604020202020204" pitchFamily="34" charset="0"/>
                <a:cs typeface="Arial" panose="020B0604020202020204" pitchFamily="34" charset="0"/>
              </a:rPr>
              <a:t>Conduire </a:t>
            </a:r>
            <a:r>
              <a:rPr lang="fr-FR" sz="2600" dirty="0">
                <a:solidFill>
                  <a:schemeClr val="tx1"/>
                </a:solidFill>
                <a:latin typeface="Arial" panose="020B0604020202020204" pitchFamily="34" charset="0"/>
                <a:cs typeface="Arial" panose="020B0604020202020204" pitchFamily="34" charset="0"/>
              </a:rPr>
              <a:t>une recherche documentaire en faisant preuve d’esprit critique.</a:t>
            </a:r>
          </a:p>
          <a:p>
            <a:r>
              <a:rPr lang="fr-FR" sz="2600" dirty="0" smtClean="0">
                <a:solidFill>
                  <a:schemeClr val="tx1"/>
                </a:solidFill>
                <a:latin typeface="Arial" panose="020B0604020202020204" pitchFamily="34" charset="0"/>
                <a:cs typeface="Arial" panose="020B0604020202020204" pitchFamily="34" charset="0"/>
              </a:rPr>
              <a:t>S’impliquer </a:t>
            </a:r>
            <a:r>
              <a:rPr lang="fr-FR" sz="2600" dirty="0">
                <a:solidFill>
                  <a:schemeClr val="tx1"/>
                </a:solidFill>
                <a:latin typeface="Arial" panose="020B0604020202020204" pitchFamily="34" charset="0"/>
                <a:cs typeface="Arial" panose="020B0604020202020204" pitchFamily="34" charset="0"/>
              </a:rPr>
              <a:t>dans un travail et coopérer.</a:t>
            </a:r>
          </a:p>
          <a:p>
            <a:r>
              <a:rPr lang="fr-FR" sz="2600" dirty="0" smtClean="0">
                <a:solidFill>
                  <a:schemeClr val="tx1"/>
                </a:solidFill>
                <a:latin typeface="Arial" panose="020B0604020202020204" pitchFamily="34" charset="0"/>
                <a:cs typeface="Arial" panose="020B0604020202020204" pitchFamily="34" charset="0"/>
              </a:rPr>
              <a:t>Construire </a:t>
            </a:r>
            <a:r>
              <a:rPr lang="fr-FR" sz="2600" dirty="0">
                <a:solidFill>
                  <a:schemeClr val="tx1"/>
                </a:solidFill>
                <a:latin typeface="Arial" panose="020B0604020202020204" pitchFamily="34" charset="0"/>
                <a:cs typeface="Arial" panose="020B0604020202020204" pitchFamily="34" charset="0"/>
              </a:rPr>
              <a:t>et exprimer une argumentation cohérente et étayée en s’appuyant sur les repères, </a:t>
            </a:r>
            <a:r>
              <a:rPr lang="fr-FR" sz="2600" dirty="0" smtClean="0">
                <a:solidFill>
                  <a:schemeClr val="tx1"/>
                </a:solidFill>
                <a:latin typeface="Arial" panose="020B0604020202020204" pitchFamily="34" charset="0"/>
                <a:cs typeface="Arial" panose="020B0604020202020204" pitchFamily="34" charset="0"/>
              </a:rPr>
              <a:t>les </a:t>
            </a:r>
            <a:r>
              <a:rPr lang="fr-FR" sz="2600" dirty="0">
                <a:solidFill>
                  <a:schemeClr val="tx1"/>
                </a:solidFill>
                <a:latin typeface="Arial" panose="020B0604020202020204" pitchFamily="34" charset="0"/>
                <a:cs typeface="Arial" panose="020B0604020202020204" pitchFamily="34" charset="0"/>
              </a:rPr>
              <a:t>notions du programme.</a:t>
            </a:r>
          </a:p>
          <a:p>
            <a:r>
              <a:rPr lang="fr-FR" sz="2600" dirty="0" smtClean="0">
                <a:solidFill>
                  <a:schemeClr val="tx1"/>
                </a:solidFill>
                <a:latin typeface="Arial" panose="020B0604020202020204" pitchFamily="34" charset="0"/>
                <a:cs typeface="Arial" panose="020B0604020202020204" pitchFamily="34" charset="0"/>
              </a:rPr>
              <a:t>Savoir </a:t>
            </a:r>
            <a:r>
              <a:rPr lang="fr-FR" sz="2600" dirty="0">
                <a:solidFill>
                  <a:schemeClr val="tx1"/>
                </a:solidFill>
                <a:latin typeface="Arial" panose="020B0604020202020204" pitchFamily="34" charset="0"/>
                <a:cs typeface="Arial" panose="020B0604020202020204" pitchFamily="34" charset="0"/>
              </a:rPr>
              <a:t>écouter, apprendre à </a:t>
            </a:r>
            <a:r>
              <a:rPr lang="fr-FR" sz="2600" dirty="0" smtClean="0">
                <a:solidFill>
                  <a:schemeClr val="tx1"/>
                </a:solidFill>
                <a:latin typeface="Arial" panose="020B0604020202020204" pitchFamily="34" charset="0"/>
                <a:cs typeface="Arial" panose="020B0604020202020204" pitchFamily="34" charset="0"/>
              </a:rPr>
              <a:t>débattre. </a:t>
            </a:r>
          </a:p>
          <a:p>
            <a:r>
              <a:rPr lang="fr-FR" sz="2600" dirty="0" smtClean="0">
                <a:solidFill>
                  <a:schemeClr val="tx1"/>
                </a:solidFill>
                <a:latin typeface="Arial" panose="020B0604020202020204" pitchFamily="34" charset="0"/>
                <a:cs typeface="Arial" panose="020B0604020202020204" pitchFamily="34" charset="0"/>
              </a:rPr>
              <a:t>Respecter </a:t>
            </a:r>
            <a:r>
              <a:rPr lang="fr-FR" sz="2600" dirty="0">
                <a:solidFill>
                  <a:schemeClr val="tx1"/>
                </a:solidFill>
                <a:latin typeface="Arial" panose="020B0604020202020204" pitchFamily="34" charset="0"/>
                <a:cs typeface="Arial" panose="020B0604020202020204" pitchFamily="34" charset="0"/>
              </a:rPr>
              <a:t>la pluralité des points de vue</a:t>
            </a:r>
            <a:r>
              <a:rPr lang="fr-FR" sz="2600" dirty="0" smtClean="0">
                <a:solidFill>
                  <a:schemeClr val="tx1"/>
                </a:solidFill>
                <a:latin typeface="Arial" panose="020B0604020202020204" pitchFamily="34" charset="0"/>
                <a:cs typeface="Arial" panose="020B0604020202020204" pitchFamily="34" charset="0"/>
              </a:rPr>
              <a:t>.</a:t>
            </a:r>
            <a:endParaRPr lang="fr-FR" sz="2600" dirty="0">
              <a:solidFill>
                <a:schemeClr val="tx1"/>
              </a:solidFill>
              <a:latin typeface="Arial" panose="020B0604020202020204" pitchFamily="34" charset="0"/>
              <a:cs typeface="Arial" panose="020B0604020202020204" pitchFamily="34" charset="0"/>
            </a:endParaRPr>
          </a:p>
        </p:txBody>
      </p:sp>
      <p:cxnSp>
        <p:nvCxnSpPr>
          <p:cNvPr id="6" name="Connecteur droit avec flèche 5"/>
          <p:cNvCxnSpPr/>
          <p:nvPr/>
        </p:nvCxnSpPr>
        <p:spPr>
          <a:xfrm>
            <a:off x="8686800" y="1196752"/>
            <a:ext cx="0" cy="5400600"/>
          </a:xfrm>
          <a:prstGeom prst="straightConnector1">
            <a:avLst/>
          </a:prstGeom>
          <a:ln w="155575">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9415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50" y="260648"/>
            <a:ext cx="9221794" cy="5699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883230" y="6189591"/>
            <a:ext cx="499302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fr-FR" dirty="0" smtClean="0"/>
              <a:t>DOCUMENT DE TRAVAIL DU GROUPE EMC</a:t>
            </a:r>
            <a:endParaRPr lang="fr-FR" dirty="0"/>
          </a:p>
        </p:txBody>
      </p:sp>
    </p:spTree>
    <p:extLst>
      <p:ext uri="{BB962C8B-B14F-4D97-AF65-F5344CB8AC3E}">
        <p14:creationId xmlns:p14="http://schemas.microsoft.com/office/powerpoint/2010/main" val="2487382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843782783"/>
              </p:ext>
            </p:extLst>
          </p:nvPr>
        </p:nvGraphicFramePr>
        <p:xfrm>
          <a:off x="544281" y="1124744"/>
          <a:ext cx="8180613" cy="3786247"/>
        </p:xfrm>
        <a:graphic>
          <a:graphicData uri="http://schemas.openxmlformats.org/drawingml/2006/table">
            <a:tbl>
              <a:tblPr firstRow="1" bandRow="1">
                <a:tableStyleId>{5940675A-B579-460E-94D1-54222C63F5DA}</a:tableStyleId>
              </a:tblPr>
              <a:tblGrid>
                <a:gridCol w="2324103">
                  <a:extLst>
                    <a:ext uri="{9D8B030D-6E8A-4147-A177-3AD203B41FA5}">
                      <a16:colId xmlns:a16="http://schemas.microsoft.com/office/drawing/2014/main" xmlns="" val="20000"/>
                    </a:ext>
                  </a:extLst>
                </a:gridCol>
                <a:gridCol w="2939143">
                  <a:extLst>
                    <a:ext uri="{9D8B030D-6E8A-4147-A177-3AD203B41FA5}">
                      <a16:colId xmlns:a16="http://schemas.microsoft.com/office/drawing/2014/main" xmlns="" val="20001"/>
                    </a:ext>
                  </a:extLst>
                </a:gridCol>
                <a:gridCol w="2917367">
                  <a:extLst>
                    <a:ext uri="{9D8B030D-6E8A-4147-A177-3AD203B41FA5}">
                      <a16:colId xmlns:a16="http://schemas.microsoft.com/office/drawing/2014/main" xmlns="" val="20002"/>
                    </a:ext>
                  </a:extLst>
                </a:gridCol>
              </a:tblGrid>
              <a:tr h="718050">
                <a:tc>
                  <a:txBody>
                    <a:bodyPr/>
                    <a:lstStyle/>
                    <a:p>
                      <a:pPr algn="ctr"/>
                      <a:r>
                        <a:rPr lang="fr-FR" sz="2400" b="1" dirty="0" smtClean="0">
                          <a:latin typeface="+mj-lt"/>
                          <a:cs typeface="Times New Roman" panose="02020603050405020304" pitchFamily="18" charset="0"/>
                        </a:rPr>
                        <a:t>Mobilités </a:t>
                      </a:r>
                      <a:endParaRPr lang="fr-FR" sz="2400" b="1" dirty="0">
                        <a:latin typeface="+mj-lt"/>
                        <a:cs typeface="Times New Roman" panose="02020603050405020304" pitchFamily="18" charset="0"/>
                      </a:endParaRPr>
                    </a:p>
                  </a:txBody>
                  <a:tcPr>
                    <a:blipFill>
                      <a:blip r:embed="rId2"/>
                      <a:tile tx="0" ty="0" sx="100000" sy="100000" flip="none" algn="tl"/>
                    </a:blipFill>
                  </a:tcPr>
                </a:tc>
                <a:tc>
                  <a:txBody>
                    <a:bodyPr/>
                    <a:lstStyle/>
                    <a:p>
                      <a:pPr algn="ctr"/>
                      <a:r>
                        <a:rPr lang="fr-FR" sz="2400" b="1" dirty="0" smtClean="0">
                          <a:latin typeface="+mj-lt"/>
                          <a:cs typeface="Times New Roman" panose="02020603050405020304" pitchFamily="18" charset="0"/>
                        </a:rPr>
                        <a:t>Socialisation et citoyenneté</a:t>
                      </a:r>
                      <a:endParaRPr lang="fr-FR" sz="2400" b="1" dirty="0">
                        <a:latin typeface="+mj-lt"/>
                        <a:cs typeface="Times New Roman" panose="02020603050405020304" pitchFamily="18" charset="0"/>
                      </a:endParaRPr>
                    </a:p>
                  </a:txBody>
                  <a:tcPr>
                    <a:blipFill>
                      <a:blip r:embed="rId2"/>
                      <a:tile tx="0" ty="0" sx="100000" sy="100000" flip="none" algn="tl"/>
                    </a:blipFill>
                  </a:tcPr>
                </a:tc>
                <a:tc>
                  <a:txBody>
                    <a:bodyPr/>
                    <a:lstStyle/>
                    <a:p>
                      <a:pPr algn="ctr"/>
                      <a:r>
                        <a:rPr lang="fr-FR" sz="2400" b="1" dirty="0" smtClean="0">
                          <a:latin typeface="+mj-lt"/>
                          <a:cs typeface="Times New Roman" panose="02020603050405020304" pitchFamily="18" charset="0"/>
                        </a:rPr>
                        <a:t>Développement professionnel</a:t>
                      </a:r>
                      <a:endParaRPr lang="fr-FR" sz="2400" b="1" dirty="0">
                        <a:latin typeface="+mj-lt"/>
                        <a:cs typeface="Times New Roman" panose="02020603050405020304" pitchFamily="18" charset="0"/>
                      </a:endParaRPr>
                    </a:p>
                  </a:txBody>
                  <a:tcPr>
                    <a:blipFill>
                      <a:blip r:embed="rId2"/>
                      <a:tile tx="0" ty="0" sx="100000" sy="100000" flip="none" algn="tl"/>
                    </a:blipFill>
                  </a:tcPr>
                </a:tc>
                <a:extLst>
                  <a:ext uri="{0D108BD9-81ED-4DB2-BD59-A6C34878D82A}">
                    <a16:rowId xmlns:a16="http://schemas.microsoft.com/office/drawing/2014/main" xmlns="" val="10000"/>
                  </a:ext>
                </a:extLst>
              </a:tr>
              <a:tr h="751842">
                <a:tc>
                  <a:txBody>
                    <a:bodyPr/>
                    <a:lstStyle/>
                    <a:p>
                      <a:pPr algn="ctr">
                        <a:lnSpc>
                          <a:spcPct val="115000"/>
                        </a:lnSpc>
                        <a:spcAft>
                          <a:spcPts val="0"/>
                        </a:spcAft>
                      </a:pPr>
                      <a:r>
                        <a:rPr lang="fr-FR" sz="1400" b="1" dirty="0">
                          <a:effectLst/>
                          <a:latin typeface="+mj-lt"/>
                          <a:ea typeface="Calibri"/>
                          <a:cs typeface="Times New Roman" panose="02020603050405020304" pitchFamily="18" charset="0"/>
                        </a:rPr>
                        <a:t>S’approprier la diversité des modes de pensée et de </a:t>
                      </a:r>
                      <a:r>
                        <a:rPr lang="fr-FR" sz="1400" b="1" dirty="0" smtClean="0">
                          <a:effectLst/>
                          <a:latin typeface="+mj-lt"/>
                          <a:ea typeface="Calibri"/>
                          <a:cs typeface="Times New Roman" panose="02020603050405020304" pitchFamily="18" charset="0"/>
                        </a:rPr>
                        <a:t>communication</a:t>
                      </a:r>
                      <a:endParaRPr lang="fr-FR" sz="1400" dirty="0">
                        <a:effectLst/>
                        <a:latin typeface="+mj-lt"/>
                        <a:ea typeface="Calibri"/>
                        <a:cs typeface="Times New Roman" panose="02020603050405020304" pitchFamily="18" charset="0"/>
                      </a:endParaRPr>
                    </a:p>
                  </a:txBody>
                  <a:tcPr marL="68580" marR="68580" marT="0" marB="0" anchor="ctr">
                    <a:blipFill>
                      <a:blip r:embed="rId2"/>
                      <a:tile tx="0" ty="0" sx="100000" sy="100000" flip="none" algn="tl"/>
                    </a:blipFill>
                  </a:tcPr>
                </a:tc>
                <a:tc>
                  <a:txBody>
                    <a:bodyPr/>
                    <a:lstStyle/>
                    <a:p>
                      <a:pPr algn="ctr">
                        <a:lnSpc>
                          <a:spcPct val="115000"/>
                        </a:lnSpc>
                        <a:spcAft>
                          <a:spcPts val="0"/>
                        </a:spcAft>
                      </a:pPr>
                      <a:r>
                        <a:rPr lang="fr-FR" sz="1400" b="1" dirty="0">
                          <a:effectLst/>
                          <a:latin typeface="+mj-lt"/>
                          <a:ea typeface="Calibri"/>
                          <a:cs typeface="Times New Roman" panose="02020603050405020304" pitchFamily="18" charset="0"/>
                        </a:rPr>
                        <a:t>S’exprimer, échanger, communiquer et interagir</a:t>
                      </a:r>
                      <a:endParaRPr lang="fr-FR" sz="1400" dirty="0">
                        <a:effectLst/>
                        <a:latin typeface="+mj-lt"/>
                        <a:ea typeface="Calibri"/>
                        <a:cs typeface="Times New Roman" panose="02020603050405020304" pitchFamily="18" charset="0"/>
                      </a:endParaRPr>
                    </a:p>
                  </a:txBody>
                  <a:tcPr marL="68580" marR="68580" marT="0" marB="0" anchor="ctr">
                    <a:blipFill>
                      <a:blip r:embed="rId2"/>
                      <a:tile tx="0" ty="0" sx="100000" sy="100000" flip="none" algn="tl"/>
                    </a:blipFill>
                  </a:tcPr>
                </a:tc>
                <a:tc>
                  <a:txBody>
                    <a:bodyPr/>
                    <a:lstStyle/>
                    <a:p>
                      <a:pPr algn="ctr">
                        <a:lnSpc>
                          <a:spcPct val="115000"/>
                        </a:lnSpc>
                        <a:spcAft>
                          <a:spcPts val="0"/>
                        </a:spcAft>
                      </a:pPr>
                      <a:r>
                        <a:rPr lang="fr-FR" sz="1400" b="1" dirty="0">
                          <a:effectLst/>
                          <a:latin typeface="Calibri"/>
                          <a:ea typeface="Calibri"/>
                          <a:cs typeface="Times New Roman"/>
                        </a:rPr>
                        <a:t>Se développer tout au long de la vie </a:t>
                      </a:r>
                      <a:endParaRPr lang="fr-FR" sz="1400" dirty="0">
                        <a:effectLst/>
                        <a:latin typeface="Calibri"/>
                        <a:ea typeface="Calibri"/>
                        <a:cs typeface="Times New Roman"/>
                      </a:endParaRPr>
                    </a:p>
                  </a:txBody>
                  <a:tcPr marL="68580" marR="68580" marT="0" marB="0" anchor="ctr">
                    <a:blipFill>
                      <a:blip r:embed="rId2"/>
                      <a:tile tx="0" ty="0" sx="100000" sy="100000" flip="none" algn="tl"/>
                    </a:blipFill>
                  </a:tcPr>
                </a:tc>
                <a:extLst>
                  <a:ext uri="{0D108BD9-81ED-4DB2-BD59-A6C34878D82A}">
                    <a16:rowId xmlns:a16="http://schemas.microsoft.com/office/drawing/2014/main" xmlns="" val="10001"/>
                  </a:ext>
                </a:extLst>
              </a:tr>
              <a:tr h="493897">
                <a:tc>
                  <a:txBody>
                    <a:bodyPr/>
                    <a:lstStyle/>
                    <a:p>
                      <a:pPr algn="ctr">
                        <a:lnSpc>
                          <a:spcPct val="115000"/>
                        </a:lnSpc>
                        <a:spcAft>
                          <a:spcPts val="0"/>
                        </a:spcAft>
                      </a:pPr>
                      <a:r>
                        <a:rPr lang="fr-FR" sz="1400" b="1" dirty="0">
                          <a:effectLst/>
                          <a:latin typeface="+mj-lt"/>
                          <a:ea typeface="Calibri"/>
                          <a:cs typeface="Times New Roman" panose="02020603050405020304" pitchFamily="18" charset="0"/>
                        </a:rPr>
                        <a:t>Développer une mobilité géographique</a:t>
                      </a:r>
                      <a:endParaRPr lang="fr-FR" sz="1400" dirty="0">
                        <a:effectLst/>
                        <a:latin typeface="+mj-lt"/>
                        <a:ea typeface="Calibri"/>
                        <a:cs typeface="Times New Roman" panose="02020603050405020304" pitchFamily="18" charset="0"/>
                      </a:endParaRPr>
                    </a:p>
                  </a:txBody>
                  <a:tcPr marL="68580" marR="68580" marT="0" marB="0" anchor="ctr">
                    <a:blipFill>
                      <a:blip r:embed="rId2"/>
                      <a:tile tx="0" ty="0" sx="100000" sy="100000" flip="none" algn="tl"/>
                    </a:blipFill>
                  </a:tcPr>
                </a:tc>
                <a:tc>
                  <a:txBody>
                    <a:bodyPr/>
                    <a:lstStyle/>
                    <a:p>
                      <a:pPr algn="ctr">
                        <a:lnSpc>
                          <a:spcPct val="115000"/>
                        </a:lnSpc>
                        <a:spcAft>
                          <a:spcPts val="0"/>
                        </a:spcAft>
                      </a:pPr>
                      <a:r>
                        <a:rPr lang="fr-FR" sz="1400" b="1" dirty="0">
                          <a:effectLst/>
                          <a:latin typeface="+mj-lt"/>
                          <a:ea typeface="Calibri"/>
                          <a:cs typeface="Times New Roman" panose="02020603050405020304" pitchFamily="18" charset="0"/>
                        </a:rPr>
                        <a:t>Développer une autonomie de jugement et de pensée</a:t>
                      </a:r>
                      <a:endParaRPr lang="fr-FR" sz="1400" dirty="0">
                        <a:effectLst/>
                        <a:latin typeface="+mj-lt"/>
                        <a:ea typeface="Calibri"/>
                        <a:cs typeface="Times New Roman" panose="02020603050405020304" pitchFamily="18" charset="0"/>
                      </a:endParaRPr>
                    </a:p>
                  </a:txBody>
                  <a:tcPr marL="68580" marR="68580" marT="0" marB="0" anchor="ctr">
                    <a:blipFill>
                      <a:blip r:embed="rId2"/>
                      <a:tile tx="0" ty="0" sx="100000" sy="100000" flip="none" algn="tl"/>
                    </a:blipFill>
                  </a:tcPr>
                </a:tc>
                <a:tc>
                  <a:txBody>
                    <a:bodyPr/>
                    <a:lstStyle/>
                    <a:p>
                      <a:pPr algn="ctr">
                        <a:lnSpc>
                          <a:spcPct val="115000"/>
                        </a:lnSpc>
                        <a:spcAft>
                          <a:spcPts val="0"/>
                        </a:spcAft>
                      </a:pPr>
                      <a:r>
                        <a:rPr lang="fr-FR" sz="1400" b="1" dirty="0">
                          <a:effectLst/>
                          <a:latin typeface="Calibri"/>
                          <a:ea typeface="Calibri"/>
                          <a:cs typeface="Times New Roman"/>
                        </a:rPr>
                        <a:t>Prévenir les risques professionnels et la santé au travail</a:t>
                      </a:r>
                      <a:endParaRPr lang="fr-FR" sz="1400" dirty="0">
                        <a:effectLst/>
                        <a:latin typeface="Calibri"/>
                        <a:ea typeface="Calibri"/>
                        <a:cs typeface="Times New Roman"/>
                      </a:endParaRPr>
                    </a:p>
                  </a:txBody>
                  <a:tcPr marL="68580" marR="68580" marT="0" marB="0" anchor="ctr">
                    <a:blipFill>
                      <a:blip r:embed="rId2"/>
                      <a:tile tx="0" ty="0" sx="100000" sy="100000" flip="none" algn="tl"/>
                    </a:blipFill>
                  </a:tcPr>
                </a:tc>
                <a:extLst>
                  <a:ext uri="{0D108BD9-81ED-4DB2-BD59-A6C34878D82A}">
                    <a16:rowId xmlns:a16="http://schemas.microsoft.com/office/drawing/2014/main" xmlns="" val="10002"/>
                  </a:ext>
                </a:extLst>
              </a:tr>
              <a:tr h="642256">
                <a:tc rowSpan="3">
                  <a:txBody>
                    <a:bodyPr/>
                    <a:lstStyle/>
                    <a:p>
                      <a:pPr algn="ctr">
                        <a:lnSpc>
                          <a:spcPct val="115000"/>
                        </a:lnSpc>
                        <a:spcAft>
                          <a:spcPts val="0"/>
                        </a:spcAft>
                      </a:pPr>
                      <a:r>
                        <a:rPr lang="fr-FR" sz="1400" b="1" dirty="0">
                          <a:effectLst/>
                          <a:latin typeface="+mj-lt"/>
                          <a:ea typeface="Calibri"/>
                          <a:cs typeface="Times New Roman" panose="02020603050405020304" pitchFamily="18" charset="0"/>
                        </a:rPr>
                        <a:t>Développer une mobilité culturelle et interculturelle</a:t>
                      </a:r>
                      <a:endParaRPr lang="fr-FR" sz="1400" dirty="0">
                        <a:effectLst/>
                        <a:latin typeface="+mj-lt"/>
                        <a:ea typeface="Calibri"/>
                        <a:cs typeface="Times New Roman" panose="02020603050405020304" pitchFamily="18" charset="0"/>
                      </a:endParaRPr>
                    </a:p>
                  </a:txBody>
                  <a:tcPr marL="68580" marR="68580" marT="0" marB="0" anchor="ctr">
                    <a:blipFill>
                      <a:blip r:embed="rId2"/>
                      <a:tile tx="0" ty="0" sx="100000" sy="100000" flip="none" algn="tl"/>
                    </a:blipFill>
                  </a:tcPr>
                </a:tc>
                <a:tc>
                  <a:txBody>
                    <a:bodyPr/>
                    <a:lstStyle/>
                    <a:p>
                      <a:pPr algn="ctr">
                        <a:lnSpc>
                          <a:spcPct val="115000"/>
                        </a:lnSpc>
                        <a:spcAft>
                          <a:spcPts val="0"/>
                        </a:spcAft>
                      </a:pPr>
                      <a:r>
                        <a:rPr lang="fr-FR" sz="1400" b="1" dirty="0">
                          <a:effectLst/>
                          <a:latin typeface="+mj-lt"/>
                          <a:ea typeface="Calibri"/>
                          <a:cs typeface="Times New Roman" panose="02020603050405020304" pitchFamily="18" charset="0"/>
                        </a:rPr>
                        <a:t>Construire son identité sociale et </a:t>
                      </a:r>
                      <a:r>
                        <a:rPr lang="fr-FR" sz="1400" b="1" dirty="0" smtClean="0">
                          <a:effectLst/>
                          <a:latin typeface="+mj-lt"/>
                          <a:ea typeface="Calibri"/>
                          <a:cs typeface="Times New Roman" panose="02020603050405020304" pitchFamily="18" charset="0"/>
                        </a:rPr>
                        <a:t>culturelle</a:t>
                      </a:r>
                      <a:r>
                        <a:rPr lang="fr-FR" sz="1400" b="1" dirty="0">
                          <a:effectLst/>
                          <a:latin typeface="+mj-lt"/>
                          <a:ea typeface="Calibri"/>
                          <a:cs typeface="Times New Roman" panose="02020603050405020304" pitchFamily="18" charset="0"/>
                        </a:rPr>
                        <a:t> </a:t>
                      </a:r>
                      <a:endParaRPr lang="fr-FR" sz="1400" dirty="0">
                        <a:effectLst/>
                        <a:latin typeface="+mj-lt"/>
                        <a:ea typeface="Calibri"/>
                        <a:cs typeface="Times New Roman" panose="02020603050405020304" pitchFamily="18" charset="0"/>
                      </a:endParaRPr>
                    </a:p>
                  </a:txBody>
                  <a:tcPr marL="68580" marR="68580" marT="0" marB="0" anchor="ctr">
                    <a:blipFill>
                      <a:blip r:embed="rId2"/>
                      <a:tile tx="0" ty="0" sx="100000" sy="100000" flip="none" algn="tl"/>
                    </a:blipFill>
                  </a:tcPr>
                </a:tc>
                <a:tc>
                  <a:txBody>
                    <a:bodyPr/>
                    <a:lstStyle/>
                    <a:p>
                      <a:pPr algn="ctr">
                        <a:lnSpc>
                          <a:spcPct val="115000"/>
                        </a:lnSpc>
                        <a:spcAft>
                          <a:spcPts val="0"/>
                        </a:spcAft>
                      </a:pPr>
                      <a:r>
                        <a:rPr lang="fr-FR" sz="1400" b="1" dirty="0">
                          <a:effectLst/>
                          <a:latin typeface="Calibri"/>
                          <a:ea typeface="Calibri"/>
                          <a:cs typeface="Times New Roman"/>
                        </a:rPr>
                        <a:t>S’adapter aux différentes formes d’organisation du travail et aux environnements numériques</a:t>
                      </a:r>
                      <a:endParaRPr lang="fr-FR" sz="1400" dirty="0">
                        <a:effectLst/>
                        <a:latin typeface="Calibri"/>
                        <a:ea typeface="Calibri"/>
                        <a:cs typeface="Times New Roman"/>
                      </a:endParaRPr>
                    </a:p>
                  </a:txBody>
                  <a:tcPr marL="68580" marR="68580" marT="0" marB="0" anchor="ctr">
                    <a:blipFill>
                      <a:blip r:embed="rId2"/>
                      <a:tile tx="0" ty="0" sx="100000" sy="100000" flip="none" algn="tl"/>
                    </a:blipFill>
                  </a:tcPr>
                </a:tc>
                <a:extLst>
                  <a:ext uri="{0D108BD9-81ED-4DB2-BD59-A6C34878D82A}">
                    <a16:rowId xmlns:a16="http://schemas.microsoft.com/office/drawing/2014/main" xmlns="" val="10003"/>
                  </a:ext>
                </a:extLst>
              </a:tr>
              <a:tr h="428171">
                <a:tc vMerge="1">
                  <a:txBody>
                    <a:bodyPr/>
                    <a:lstStyle/>
                    <a:p>
                      <a:pPr algn="ctr"/>
                      <a:endParaRPr lang="fr-FR" sz="2400" dirty="0">
                        <a:latin typeface="+mj-lt"/>
                        <a:cs typeface="Times New Roman" panose="02020603050405020304" pitchFamily="18" charset="0"/>
                      </a:endParaRPr>
                    </a:p>
                  </a:txBody>
                  <a:tcPr>
                    <a:blipFill>
                      <a:blip r:embed="rId2"/>
                      <a:tile tx="0" ty="0" sx="100000" sy="100000" flip="none" algn="tl"/>
                    </a:blipFill>
                  </a:tcPr>
                </a:tc>
                <a:tc>
                  <a:txBody>
                    <a:bodyPr/>
                    <a:lstStyle/>
                    <a:p>
                      <a:pPr algn="ctr">
                        <a:lnSpc>
                          <a:spcPct val="115000"/>
                        </a:lnSpc>
                        <a:spcAft>
                          <a:spcPts val="0"/>
                        </a:spcAft>
                      </a:pPr>
                      <a:r>
                        <a:rPr lang="fr-FR" sz="1400" b="1" dirty="0">
                          <a:effectLst/>
                          <a:latin typeface="+mj-lt"/>
                          <a:ea typeface="Calibri"/>
                          <a:cs typeface="Times New Roman" panose="02020603050405020304" pitchFamily="18" charset="0"/>
                        </a:rPr>
                        <a:t>Coopérer socialement</a:t>
                      </a:r>
                      <a:endParaRPr lang="fr-FR" sz="1400" dirty="0">
                        <a:effectLst/>
                        <a:latin typeface="+mj-lt"/>
                        <a:ea typeface="Calibri"/>
                        <a:cs typeface="Times New Roman" panose="02020603050405020304" pitchFamily="18" charset="0"/>
                      </a:endParaRPr>
                    </a:p>
                  </a:txBody>
                  <a:tcPr marL="68580" marR="68580" marT="0" marB="0" anchor="ctr">
                    <a:blipFill>
                      <a:blip r:embed="rId2"/>
                      <a:tile tx="0" ty="0" sx="100000" sy="100000" flip="none" algn="tl"/>
                    </a:blipFill>
                  </a:tcPr>
                </a:tc>
                <a:tc>
                  <a:txBody>
                    <a:bodyPr/>
                    <a:lstStyle/>
                    <a:p>
                      <a:pPr algn="ctr">
                        <a:lnSpc>
                          <a:spcPct val="115000"/>
                        </a:lnSpc>
                        <a:spcAft>
                          <a:spcPts val="0"/>
                        </a:spcAft>
                      </a:pPr>
                      <a:r>
                        <a:rPr lang="fr-FR" sz="1400" b="1" dirty="0">
                          <a:effectLst/>
                          <a:latin typeface="Calibri"/>
                          <a:ea typeface="Calibri"/>
                          <a:cs typeface="Times New Roman"/>
                        </a:rPr>
                        <a:t>S’approprier le cadre juridique et règlementaire de son travail</a:t>
                      </a:r>
                      <a:endParaRPr lang="fr-FR" sz="1400" dirty="0">
                        <a:effectLst/>
                        <a:latin typeface="Calibri"/>
                        <a:ea typeface="Calibri"/>
                        <a:cs typeface="Times New Roman"/>
                      </a:endParaRPr>
                    </a:p>
                  </a:txBody>
                  <a:tcPr marL="68580" marR="68580" marT="0" marB="0" anchor="ctr">
                    <a:blipFill>
                      <a:blip r:embed="rId2"/>
                      <a:tile tx="0" ty="0" sx="100000" sy="100000" flip="none" algn="tl"/>
                    </a:blipFill>
                  </a:tcPr>
                </a:tc>
                <a:extLst>
                  <a:ext uri="{0D108BD9-81ED-4DB2-BD59-A6C34878D82A}">
                    <a16:rowId xmlns:a16="http://schemas.microsoft.com/office/drawing/2014/main" xmlns="" val="10004"/>
                  </a:ext>
                </a:extLst>
              </a:tr>
              <a:tr h="428171">
                <a:tc vMerge="1">
                  <a:txBody>
                    <a:bodyPr/>
                    <a:lstStyle/>
                    <a:p>
                      <a:pPr algn="ctr"/>
                      <a:endParaRPr lang="fr-FR" sz="2400" dirty="0">
                        <a:latin typeface="+mj-lt"/>
                        <a:cs typeface="Times New Roman" panose="02020603050405020304" pitchFamily="18" charset="0"/>
                      </a:endParaRPr>
                    </a:p>
                  </a:txBody>
                  <a:tcPr>
                    <a:blipFill>
                      <a:blip r:embed="rId2"/>
                      <a:tile tx="0" ty="0" sx="100000" sy="100000" flip="none" algn="tl"/>
                    </a:blipFill>
                  </a:tcPr>
                </a:tc>
                <a:tc>
                  <a:txBody>
                    <a:bodyPr/>
                    <a:lstStyle/>
                    <a:p>
                      <a:pPr algn="ctr">
                        <a:lnSpc>
                          <a:spcPct val="115000"/>
                        </a:lnSpc>
                        <a:spcAft>
                          <a:spcPts val="0"/>
                        </a:spcAft>
                      </a:pPr>
                      <a:r>
                        <a:rPr lang="fr-FR" sz="1400" b="1" dirty="0" smtClean="0">
                          <a:effectLst/>
                          <a:latin typeface="+mj-lt"/>
                          <a:ea typeface="Calibri"/>
                          <a:cs typeface="Times New Roman" panose="02020603050405020304" pitchFamily="18" charset="0"/>
                        </a:rPr>
                        <a:t>Agir avec civisme et s’engager au quotidien</a:t>
                      </a:r>
                      <a:endParaRPr lang="fr-FR" sz="1400" b="1" dirty="0">
                        <a:effectLst/>
                        <a:latin typeface="+mj-lt"/>
                        <a:ea typeface="Calibri"/>
                        <a:cs typeface="Times New Roman" panose="02020603050405020304" pitchFamily="18" charset="0"/>
                      </a:endParaRPr>
                    </a:p>
                  </a:txBody>
                  <a:tcPr marL="68580" marR="68580" marT="0" marB="0" anchor="ctr">
                    <a:blipFill>
                      <a:blip r:embed="rId2"/>
                      <a:tile tx="0" ty="0" sx="100000" sy="100000" flip="none" algn="tl"/>
                    </a:blipFill>
                  </a:tcPr>
                </a:tc>
                <a:tc>
                  <a:txBody>
                    <a:bodyPr/>
                    <a:lstStyle/>
                    <a:p>
                      <a:pPr algn="ctr">
                        <a:lnSpc>
                          <a:spcPct val="115000"/>
                        </a:lnSpc>
                        <a:spcAft>
                          <a:spcPts val="0"/>
                        </a:spcAft>
                      </a:pPr>
                      <a:endParaRPr lang="fr-FR" sz="1400" dirty="0">
                        <a:effectLst/>
                        <a:latin typeface="Calibri"/>
                        <a:ea typeface="Calibri"/>
                        <a:cs typeface="Times New Roman"/>
                      </a:endParaRPr>
                    </a:p>
                  </a:txBody>
                  <a:tcPr marL="68580" marR="68580" marT="0" marB="0" anchor="ctr">
                    <a:blipFill>
                      <a:blip r:embed="rId2"/>
                      <a:tile tx="0" ty="0" sx="100000" sy="100000" flip="none" algn="tl"/>
                    </a:blipFill>
                  </a:tcPr>
                </a:tc>
                <a:extLst>
                  <a:ext uri="{0D108BD9-81ED-4DB2-BD59-A6C34878D82A}">
                    <a16:rowId xmlns:a16="http://schemas.microsoft.com/office/drawing/2014/main" xmlns="" val="10005"/>
                  </a:ext>
                </a:extLst>
              </a:tr>
            </a:tbl>
          </a:graphicData>
        </a:graphic>
      </p:graphicFrame>
      <p:sp>
        <p:nvSpPr>
          <p:cNvPr id="5" name="ZoneTexte 4"/>
          <p:cNvSpPr txBox="1"/>
          <p:nvPr/>
        </p:nvSpPr>
        <p:spPr>
          <a:xfrm>
            <a:off x="179512" y="150872"/>
            <a:ext cx="8640959" cy="830997"/>
          </a:xfrm>
          <a:prstGeom prst="rect">
            <a:avLst/>
          </a:prstGeom>
          <a:solidFill>
            <a:schemeClr val="accent6">
              <a:lumMod val="60000"/>
              <a:lumOff val="40000"/>
            </a:schemeClr>
          </a:solidFill>
        </p:spPr>
        <p:txBody>
          <a:bodyPr wrap="square" rtlCol="0">
            <a:spAutoFit/>
          </a:bodyPr>
          <a:lstStyle/>
          <a:p>
            <a:pPr algn="ctr"/>
            <a:r>
              <a:rPr lang="fr-FR" sz="2400" b="1" dirty="0" smtClean="0">
                <a:latin typeface="Arial" panose="020B0604020202020204" pitchFamily="34" charset="0"/>
                <a:cs typeface="Arial" panose="020B0604020202020204" pitchFamily="34" charset="0"/>
              </a:rPr>
              <a:t>DES COMPETENCES MISES EN LIEN AVEC LES COMPETENCES TRANSVERSALES</a:t>
            </a:r>
            <a:endParaRPr lang="fr-FR" sz="2400" b="1" dirty="0">
              <a:latin typeface="Arial" panose="020B0604020202020204" pitchFamily="34" charset="0"/>
              <a:cs typeface="Arial" panose="020B0604020202020204" pitchFamily="34" charset="0"/>
            </a:endParaRPr>
          </a:p>
        </p:txBody>
      </p:sp>
      <p:sp>
        <p:nvSpPr>
          <p:cNvPr id="6" name="ZoneTexte 5"/>
          <p:cNvSpPr txBox="1"/>
          <p:nvPr/>
        </p:nvSpPr>
        <p:spPr>
          <a:xfrm>
            <a:off x="2593201" y="4929235"/>
            <a:ext cx="3578995" cy="1938992"/>
          </a:xfrm>
          <a:prstGeom prst="rect">
            <a:avLst/>
          </a:prstGeom>
          <a:noFill/>
          <a:ln w="53975">
            <a:solidFill>
              <a:srgbClr val="FF0000"/>
            </a:solidFill>
          </a:ln>
        </p:spPr>
        <p:txBody>
          <a:bodyPr wrap="square" rtlCol="0">
            <a:spAutoFit/>
          </a:bodyPr>
          <a:lstStyle/>
          <a:p>
            <a:r>
              <a:rPr lang="fr-FR" sz="1200" b="1" dirty="0" smtClean="0">
                <a:solidFill>
                  <a:srgbClr val="FF0000"/>
                </a:solidFill>
              </a:rPr>
              <a:t>- Identifier, exprimer et maîtriser ses émotions</a:t>
            </a:r>
          </a:p>
          <a:p>
            <a:r>
              <a:rPr lang="fr-FR" sz="1200" b="1" dirty="0" smtClean="0">
                <a:solidFill>
                  <a:srgbClr val="FF0000"/>
                </a:solidFill>
              </a:rPr>
              <a:t>Conduire une recherche documentaire en faisant preuve d’esprit critique.</a:t>
            </a:r>
          </a:p>
          <a:p>
            <a:r>
              <a:rPr lang="fr-FR" sz="1200" b="1" dirty="0" smtClean="0">
                <a:solidFill>
                  <a:srgbClr val="FF0000"/>
                </a:solidFill>
              </a:rPr>
              <a:t>- S’impliquer </a:t>
            </a:r>
            <a:r>
              <a:rPr lang="fr-FR" sz="1200" b="1" dirty="0">
                <a:solidFill>
                  <a:srgbClr val="FF0000"/>
                </a:solidFill>
              </a:rPr>
              <a:t>dans un travail et coopérer</a:t>
            </a:r>
            <a:r>
              <a:rPr lang="fr-FR" sz="1200" b="1" dirty="0" smtClean="0">
                <a:solidFill>
                  <a:srgbClr val="FF0000"/>
                </a:solidFill>
              </a:rPr>
              <a:t>.</a:t>
            </a:r>
          </a:p>
          <a:p>
            <a:r>
              <a:rPr lang="fr-FR" sz="1200" b="1" dirty="0" smtClean="0">
                <a:solidFill>
                  <a:srgbClr val="FF0000"/>
                </a:solidFill>
              </a:rPr>
              <a:t>- Construire </a:t>
            </a:r>
            <a:r>
              <a:rPr lang="fr-FR" sz="1200" b="1" dirty="0">
                <a:solidFill>
                  <a:srgbClr val="FF0000"/>
                </a:solidFill>
              </a:rPr>
              <a:t>et exprimer une argumentation cohérente et étayée en s’appuyant sur les repères, des notions du programme</a:t>
            </a:r>
            <a:r>
              <a:rPr lang="fr-FR" sz="1200" b="1" dirty="0" smtClean="0">
                <a:solidFill>
                  <a:srgbClr val="FF0000"/>
                </a:solidFill>
              </a:rPr>
              <a:t>.</a:t>
            </a:r>
          </a:p>
          <a:p>
            <a:r>
              <a:rPr lang="fr-FR" sz="1200" b="1" dirty="0" smtClean="0">
                <a:solidFill>
                  <a:srgbClr val="FF0000"/>
                </a:solidFill>
              </a:rPr>
              <a:t>- Savoir </a:t>
            </a:r>
            <a:r>
              <a:rPr lang="fr-FR" sz="1200" b="1" dirty="0">
                <a:solidFill>
                  <a:srgbClr val="FF0000"/>
                </a:solidFill>
              </a:rPr>
              <a:t>écouter, apprendre à débattre et respecter la pluralité des points de vue</a:t>
            </a:r>
            <a:r>
              <a:rPr lang="fr-FR" sz="1200" b="1" dirty="0" smtClean="0">
                <a:solidFill>
                  <a:srgbClr val="FF0000"/>
                </a:solidFill>
              </a:rPr>
              <a:t>.</a:t>
            </a:r>
          </a:p>
        </p:txBody>
      </p:sp>
      <p:sp>
        <p:nvSpPr>
          <p:cNvPr id="7" name="ZoneTexte 6"/>
          <p:cNvSpPr txBox="1"/>
          <p:nvPr/>
        </p:nvSpPr>
        <p:spPr>
          <a:xfrm>
            <a:off x="174636" y="4939623"/>
            <a:ext cx="2269675" cy="1200329"/>
          </a:xfrm>
          <a:prstGeom prst="rect">
            <a:avLst/>
          </a:prstGeom>
          <a:noFill/>
          <a:ln w="53975">
            <a:solidFill>
              <a:schemeClr val="accent2"/>
            </a:solidFill>
          </a:ln>
        </p:spPr>
        <p:txBody>
          <a:bodyPr wrap="square" rtlCol="0">
            <a:spAutoFit/>
          </a:bodyPr>
          <a:lstStyle/>
          <a:p>
            <a:r>
              <a:rPr lang="fr-FR" sz="1200" b="1" dirty="0" smtClean="0">
                <a:solidFill>
                  <a:srgbClr val="FF0000"/>
                </a:solidFill>
              </a:rPr>
              <a:t>- Mettre </a:t>
            </a:r>
            <a:r>
              <a:rPr lang="fr-FR" sz="1200" b="1" dirty="0">
                <a:solidFill>
                  <a:srgbClr val="FF0000"/>
                </a:solidFill>
              </a:rPr>
              <a:t>à distance ses propres opinions pour construire son jugement. </a:t>
            </a:r>
            <a:endParaRPr lang="fr-FR" sz="1200" b="1" dirty="0" smtClean="0">
              <a:solidFill>
                <a:srgbClr val="FF0000"/>
              </a:solidFill>
            </a:endParaRPr>
          </a:p>
          <a:p>
            <a:r>
              <a:rPr lang="fr-FR" sz="1200" b="1" dirty="0" smtClean="0">
                <a:solidFill>
                  <a:srgbClr val="FF0000"/>
                </a:solidFill>
              </a:rPr>
              <a:t>- Conduire </a:t>
            </a:r>
            <a:r>
              <a:rPr lang="fr-FR" sz="1200" b="1" dirty="0">
                <a:solidFill>
                  <a:srgbClr val="FF0000"/>
                </a:solidFill>
              </a:rPr>
              <a:t>une recherche documentaire en faisant preuve d’esprit </a:t>
            </a:r>
            <a:r>
              <a:rPr lang="fr-FR" sz="1200" b="1" dirty="0" smtClean="0">
                <a:solidFill>
                  <a:srgbClr val="FF0000"/>
                </a:solidFill>
              </a:rPr>
              <a:t>critique. </a:t>
            </a:r>
            <a:endParaRPr lang="fr-FR" sz="1200" b="1" dirty="0">
              <a:solidFill>
                <a:srgbClr val="FF0000"/>
              </a:solidFill>
            </a:endParaRPr>
          </a:p>
        </p:txBody>
      </p:sp>
      <p:sp>
        <p:nvSpPr>
          <p:cNvPr id="8" name="Rectangle 7"/>
          <p:cNvSpPr/>
          <p:nvPr/>
        </p:nvSpPr>
        <p:spPr>
          <a:xfrm>
            <a:off x="6372201" y="4939623"/>
            <a:ext cx="2592288" cy="1562316"/>
          </a:xfrm>
          <a:prstGeom prst="rect">
            <a:avLst/>
          </a:prstGeom>
          <a:ln w="53975">
            <a:solidFill>
              <a:srgbClr val="FF0000"/>
            </a:solidFill>
          </a:ln>
        </p:spPr>
        <p:txBody>
          <a:bodyPr wrap="square">
            <a:spAutoFit/>
          </a:bodyPr>
          <a:lstStyle/>
          <a:p>
            <a:r>
              <a:rPr lang="fr-FR" sz="1200" b="1" dirty="0" smtClean="0">
                <a:solidFill>
                  <a:srgbClr val="FF0000"/>
                </a:solidFill>
              </a:rPr>
              <a:t>- Conduire </a:t>
            </a:r>
            <a:r>
              <a:rPr lang="fr-FR" sz="1200" b="1" dirty="0">
                <a:solidFill>
                  <a:srgbClr val="FF0000"/>
                </a:solidFill>
              </a:rPr>
              <a:t>une recherche documentaire en faisant preuve d’esprit critique</a:t>
            </a:r>
            <a:r>
              <a:rPr lang="fr-FR" sz="1200" b="1" dirty="0" smtClean="0">
                <a:solidFill>
                  <a:srgbClr val="FF0000"/>
                </a:solidFill>
              </a:rPr>
              <a:t>.</a:t>
            </a:r>
          </a:p>
          <a:p>
            <a:r>
              <a:rPr lang="fr-FR" sz="1200" b="1" dirty="0" smtClean="0">
                <a:solidFill>
                  <a:srgbClr val="FF0000"/>
                </a:solidFill>
              </a:rPr>
              <a:t>- S’impliquer </a:t>
            </a:r>
            <a:r>
              <a:rPr lang="fr-FR" sz="1200" b="1" dirty="0">
                <a:solidFill>
                  <a:srgbClr val="FF0000"/>
                </a:solidFill>
              </a:rPr>
              <a:t>dans un travail et coopérer</a:t>
            </a:r>
            <a:r>
              <a:rPr lang="fr-FR" sz="1200" b="1" dirty="0" smtClean="0">
                <a:solidFill>
                  <a:srgbClr val="FF0000"/>
                </a:solidFill>
              </a:rPr>
              <a:t>.</a:t>
            </a:r>
          </a:p>
          <a:p>
            <a:r>
              <a:rPr lang="fr-FR" sz="1200" b="1" dirty="0" smtClean="0">
                <a:solidFill>
                  <a:srgbClr val="FF0000"/>
                </a:solidFill>
              </a:rPr>
              <a:t>- Savoir </a:t>
            </a:r>
            <a:r>
              <a:rPr lang="fr-FR" sz="1200" b="1" dirty="0">
                <a:solidFill>
                  <a:srgbClr val="FF0000"/>
                </a:solidFill>
              </a:rPr>
              <a:t>écouter, apprendre à débattre et respecter la pluralité des points de vue</a:t>
            </a:r>
            <a:r>
              <a:rPr lang="fr-FR" sz="1200" b="1" dirty="0" smtClean="0">
                <a:solidFill>
                  <a:srgbClr val="FF0000"/>
                </a:solidFill>
              </a:rPr>
              <a:t>.</a:t>
            </a:r>
            <a:endParaRPr lang="fr-FR" sz="1200" b="1" dirty="0">
              <a:solidFill>
                <a:srgbClr val="FF0000"/>
              </a:solidFill>
            </a:endParaRPr>
          </a:p>
        </p:txBody>
      </p:sp>
      <p:cxnSp>
        <p:nvCxnSpPr>
          <p:cNvPr id="10" name="Connecteur droit avec flèche 9"/>
          <p:cNvCxnSpPr/>
          <p:nvPr/>
        </p:nvCxnSpPr>
        <p:spPr>
          <a:xfrm flipV="1">
            <a:off x="1309474" y="1781894"/>
            <a:ext cx="1" cy="311089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a:stCxn id="6" idx="0"/>
          </p:cNvCxnSpPr>
          <p:nvPr/>
        </p:nvCxnSpPr>
        <p:spPr>
          <a:xfrm flipH="1" flipV="1">
            <a:off x="4382698" y="1916832"/>
            <a:ext cx="1" cy="30124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flipH="1" flipV="1">
            <a:off x="7391394" y="1916832"/>
            <a:ext cx="2" cy="297595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7002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fr-FR" dirty="0" smtClean="0">
                <a:latin typeface="Arial" panose="020B0604020202020204" pitchFamily="34" charset="0"/>
                <a:cs typeface="Arial" panose="020B0604020202020204" pitchFamily="34" charset="0"/>
              </a:rPr>
              <a:t>Les repères et références</a:t>
            </a:r>
            <a:endParaRPr lang="fr-FR" dirty="0">
              <a:latin typeface="Arial" panose="020B0604020202020204" pitchFamily="34" charset="0"/>
              <a:cs typeface="Arial" panose="020B0604020202020204" pitchFamily="34" charset="0"/>
            </a:endParaRPr>
          </a:p>
        </p:txBody>
      </p:sp>
      <p:sp>
        <p:nvSpPr>
          <p:cNvPr id="3" name="Espace réservé du texte 2"/>
          <p:cNvSpPr>
            <a:spLocks noGrp="1"/>
          </p:cNvSpPr>
          <p:nvPr>
            <p:ph type="body" sz="quarter" idx="13"/>
          </p:nvPr>
        </p:nvSpPr>
        <p:spPr>
          <a:xfrm>
            <a:off x="179512" y="1124744"/>
            <a:ext cx="8784976" cy="5544616"/>
          </a:xfrm>
        </p:spPr>
        <p:txBody>
          <a:bodyPr>
            <a:normAutofit/>
          </a:bodyPr>
          <a:lstStyle/>
          <a:p>
            <a:r>
              <a:rPr lang="fr-FR" dirty="0" smtClean="0">
                <a:solidFill>
                  <a:schemeClr val="tx1"/>
                </a:solidFill>
                <a:latin typeface="Arial" panose="020B0604020202020204" pitchFamily="34" charset="0"/>
                <a:cs typeface="Arial" panose="020B0604020202020204" pitchFamily="34" charset="0"/>
              </a:rPr>
              <a:t>Ils viennent en appui du travail des élèves: ils sont des références en classe de Première.</a:t>
            </a:r>
          </a:p>
          <a:p>
            <a:pPr lvl="1"/>
            <a:r>
              <a:rPr lang="fr-FR" dirty="0" smtClean="0">
                <a:solidFill>
                  <a:schemeClr val="tx1"/>
                </a:solidFill>
                <a:latin typeface="Arial" panose="020B0604020202020204" pitchFamily="34" charset="0"/>
                <a:cs typeface="Arial" panose="020B0604020202020204" pitchFamily="34" charset="0"/>
              </a:rPr>
              <a:t>On ne demande pas aux élèves de connaître dans le détail les lois. On leur demande de s’appuyer pour leur réflexion sur ses repères.</a:t>
            </a:r>
          </a:p>
          <a:p>
            <a:pPr lvl="1"/>
            <a:r>
              <a:rPr lang="fr-FR" dirty="0" smtClean="0">
                <a:latin typeface="Arial" panose="020B0604020202020204" pitchFamily="34" charset="0"/>
                <a:cs typeface="Arial" panose="020B0604020202020204" pitchFamily="34" charset="0"/>
              </a:rPr>
              <a:t>Le professeur peut sélectionner dans cette liste les repères qui font sens par rapport à la question travaillée avec les élèves.</a:t>
            </a:r>
            <a:endParaRPr lang="fr-FR" dirty="0" smtClean="0">
              <a:solidFill>
                <a:schemeClr val="tx1"/>
              </a:solidFill>
              <a:latin typeface="Arial" panose="020B0604020202020204" pitchFamily="34" charset="0"/>
              <a:cs typeface="Arial" panose="020B0604020202020204" pitchFamily="34" charset="0"/>
            </a:endParaRPr>
          </a:p>
          <a:p>
            <a:r>
              <a:rPr lang="fr-FR" dirty="0" smtClean="0">
                <a:solidFill>
                  <a:srgbClr val="FF0000"/>
                </a:solidFill>
                <a:latin typeface="Arial" panose="020B0604020202020204" pitchFamily="34" charset="0"/>
                <a:cs typeface="Arial" panose="020B0604020202020204" pitchFamily="34" charset="0"/>
              </a:rPr>
              <a:t> </a:t>
            </a:r>
            <a:r>
              <a:rPr lang="fr-FR" b="1" dirty="0" smtClean="0">
                <a:solidFill>
                  <a:srgbClr val="FF0000"/>
                </a:solidFill>
                <a:latin typeface="Arial" panose="020B0604020202020204" pitchFamily="34" charset="0"/>
                <a:cs typeface="Arial" panose="020B0604020202020204" pitchFamily="34" charset="0"/>
              </a:rPr>
              <a:t>En terminale, en revanche, la maîtrise des repères et </a:t>
            </a:r>
            <a:r>
              <a:rPr lang="fr-FR" b="1" dirty="0">
                <a:solidFill>
                  <a:srgbClr val="FF0000"/>
                </a:solidFill>
                <a:latin typeface="Arial" panose="020B0604020202020204" pitchFamily="34" charset="0"/>
                <a:cs typeface="Arial" panose="020B0604020202020204" pitchFamily="34" charset="0"/>
              </a:rPr>
              <a:t>références </a:t>
            </a:r>
            <a:r>
              <a:rPr lang="fr-FR" b="1" dirty="0" smtClean="0">
                <a:solidFill>
                  <a:srgbClr val="FF0000"/>
                </a:solidFill>
                <a:latin typeface="Arial" panose="020B0604020202020204" pitchFamily="34" charset="0"/>
                <a:cs typeface="Arial" panose="020B0604020202020204" pitchFamily="34" charset="0"/>
              </a:rPr>
              <a:t>est attendue. </a:t>
            </a:r>
          </a:p>
          <a:p>
            <a:pPr lvl="1"/>
            <a:r>
              <a:rPr lang="fr-FR" dirty="0" smtClean="0">
                <a:solidFill>
                  <a:srgbClr val="FF0000"/>
                </a:solidFill>
                <a:latin typeface="Arial" panose="020B0604020202020204" pitchFamily="34" charset="0"/>
                <a:cs typeface="Arial" panose="020B0604020202020204" pitchFamily="34" charset="0"/>
              </a:rPr>
              <a:t>Question : imaginer une épreuve dans laquelle on donne la/une liste de(s) repères : aux élèves de les utiliser ou non dans leur travail ?  </a:t>
            </a:r>
            <a:endParaRPr lang="fr-F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221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95936" y="330434"/>
            <a:ext cx="4818856" cy="2323124"/>
          </a:xfrm>
          <a:solidFill>
            <a:schemeClr val="accent2"/>
          </a:solidFill>
        </p:spPr>
        <p:txBody>
          <a:bodyPr>
            <a:normAutofit/>
          </a:bodyPr>
          <a:lstStyle/>
          <a:p>
            <a:pPr algn="ctr"/>
            <a:r>
              <a:rPr lang="fr-FR" dirty="0" smtClean="0"/>
              <a:t>ÉGALITÉ ET FRATERNITÉ EN DEMOCRATIE</a:t>
            </a:r>
            <a:endParaRPr lang="fr-FR" dirty="0"/>
          </a:p>
        </p:txBody>
      </p:sp>
      <p:sp>
        <p:nvSpPr>
          <p:cNvPr id="3" name="Sous-titre 2"/>
          <p:cNvSpPr>
            <a:spLocks noGrp="1"/>
          </p:cNvSpPr>
          <p:nvPr>
            <p:ph type="subTitle" idx="1"/>
          </p:nvPr>
        </p:nvSpPr>
        <p:spPr>
          <a:xfrm>
            <a:off x="4350296" y="3535423"/>
            <a:ext cx="4464496" cy="537473"/>
          </a:xfrm>
        </p:spPr>
        <p:txBody>
          <a:bodyPr>
            <a:normAutofit fontScale="92500" lnSpcReduction="20000"/>
          </a:bodyPr>
          <a:lstStyle/>
          <a:p>
            <a:pPr algn="ctr"/>
            <a:r>
              <a:rPr lang="fr-FR" sz="1800" dirty="0" smtClean="0"/>
              <a:t>Document de travail de Françoise JANIER-DUBRY, IGESR</a:t>
            </a:r>
            <a:endParaRPr lang="fr-FR"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5661248"/>
            <a:ext cx="25146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a:extLst>
              <a:ext uri="{FF2B5EF4-FFF2-40B4-BE49-F238E27FC236}">
                <a16:creationId xmlns:a16="http://schemas.microsoft.com/office/drawing/2014/main" xmlns="" id="{29C28809-84BC-5C4B-A5C3-0559599358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30434"/>
            <a:ext cx="1895624" cy="601895"/>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023221"/>
            <a:ext cx="3851920" cy="4638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5925" y="5866333"/>
            <a:ext cx="4608083"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fontAlgn="ctr"/>
            <a:r>
              <a:rPr lang="fr-FR" cap="all" dirty="0"/>
              <a:t> </a:t>
            </a:r>
            <a:r>
              <a:rPr lang="fr-FR" dirty="0" smtClean="0"/>
              <a:t>DAUMIER </a:t>
            </a:r>
            <a:r>
              <a:rPr lang="fr-FR" dirty="0"/>
              <a:t>Honoré (1808 - 1879</a:t>
            </a:r>
            <a:r>
              <a:rPr lang="fr-FR" dirty="0" smtClean="0"/>
              <a:t>), la République, 1848, © </a:t>
            </a:r>
            <a:r>
              <a:rPr lang="fr-FR" dirty="0"/>
              <a:t>Photo RMN-Grand Palais - H. </a:t>
            </a:r>
            <a:r>
              <a:rPr lang="fr-FR" dirty="0" err="1"/>
              <a:t>Lewandowski</a:t>
            </a:r>
            <a:endParaRPr lang="fr-FR" dirty="0"/>
          </a:p>
        </p:txBody>
      </p:sp>
    </p:spTree>
    <p:extLst>
      <p:ext uri="{BB962C8B-B14F-4D97-AF65-F5344CB8AC3E}">
        <p14:creationId xmlns:p14="http://schemas.microsoft.com/office/powerpoint/2010/main" val="1104147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116632"/>
            <a:ext cx="8363271" cy="106613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fr-FR" dirty="0" smtClean="0"/>
              <a:t>Zoom sur l’égalité: une « crise de l’égalité » ?  </a:t>
            </a:r>
            <a:endParaRPr lang="fr-FR"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9944" y="1268760"/>
            <a:ext cx="3690033" cy="1759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55676" y="3109464"/>
            <a:ext cx="3687077" cy="954107"/>
          </a:xfrm>
          <a:prstGeom prst="rect">
            <a:avLst/>
          </a:prstGeom>
          <a:noFill/>
        </p:spPr>
        <p:txBody>
          <a:bodyPr wrap="square" rtlCol="0">
            <a:spAutoFit/>
          </a:bodyPr>
          <a:lstStyle/>
          <a:p>
            <a:r>
              <a:rPr lang="fr-FR" sz="1400" dirty="0" smtClean="0">
                <a:latin typeface="Arial" panose="020B0604020202020204" pitchFamily="34" charset="0"/>
                <a:cs typeface="Arial" panose="020B0604020202020204" pitchFamily="34" charset="0"/>
              </a:rPr>
              <a:t>Site internet du secrétariat d’Etat chargé de l’Egalité entre les femmes et les hommes et de la lutte contre les discriminations (février 2020)</a:t>
            </a:r>
            <a:endParaRPr lang="fr-FR" sz="1400" dirty="0">
              <a:latin typeface="Arial" panose="020B0604020202020204" pitchFamily="34" charset="0"/>
              <a:cs typeface="Arial" panose="020B0604020202020204" pitchFamily="34" charset="0"/>
            </a:endParaRPr>
          </a:p>
        </p:txBody>
      </p:sp>
      <p:pic>
        <p:nvPicPr>
          <p:cNvPr id="2054" name="Picture 6" descr="https://ligueparis.org/wp-content/uploads/2019/03/aff_sans_charte_0703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676" y="4047069"/>
            <a:ext cx="1690330" cy="274790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2277316" y="6016732"/>
            <a:ext cx="3917899" cy="738664"/>
          </a:xfrm>
          <a:prstGeom prst="rect">
            <a:avLst/>
          </a:prstGeom>
          <a:noFill/>
        </p:spPr>
        <p:txBody>
          <a:bodyPr wrap="square" rtlCol="0">
            <a:spAutoFit/>
          </a:bodyPr>
          <a:lstStyle/>
          <a:p>
            <a:r>
              <a:rPr lang="fr-FR" sz="1400" dirty="0" smtClean="0">
                <a:latin typeface="Arial" panose="020B0604020202020204" pitchFamily="34" charset="0"/>
                <a:cs typeface="Arial" panose="020B0604020202020204" pitchFamily="34" charset="0"/>
              </a:rPr>
              <a:t>Campagne 2019 de la Ligue de l’enseignement (site internet de la Ligue de l’enseignement Fédération de Paris)</a:t>
            </a:r>
            <a:endParaRPr lang="fr-FR" sz="1400" dirty="0">
              <a:latin typeface="Arial" panose="020B0604020202020204" pitchFamily="34" charset="0"/>
              <a:cs typeface="Arial" panose="020B0604020202020204" pitchFamily="34" charset="0"/>
            </a:endParaRPr>
          </a:p>
        </p:txBody>
      </p:sp>
      <p:sp>
        <p:nvSpPr>
          <p:cNvPr id="7" name="ZoneTexte 6"/>
          <p:cNvSpPr txBox="1"/>
          <p:nvPr/>
        </p:nvSpPr>
        <p:spPr>
          <a:xfrm>
            <a:off x="3842753" y="1617486"/>
            <a:ext cx="2633924" cy="738664"/>
          </a:xfrm>
          <a:prstGeom prst="rect">
            <a:avLst/>
          </a:prstGeom>
          <a:noFill/>
        </p:spPr>
        <p:txBody>
          <a:bodyPr wrap="square" rtlCol="0">
            <a:spAutoFit/>
          </a:bodyPr>
          <a:lstStyle/>
          <a:p>
            <a:r>
              <a:rPr lang="fr-FR" sz="1400" dirty="0" smtClean="0">
                <a:latin typeface="Arial" panose="020B0604020202020204" pitchFamily="34" charset="0"/>
                <a:cs typeface="Arial" panose="020B0604020202020204" pitchFamily="34" charset="0"/>
              </a:rPr>
              <a:t>Site internet de la commune de Charleville Mézières (février 2020)</a:t>
            </a:r>
            <a:endParaRPr lang="fr-FR" sz="1400" dirty="0">
              <a:latin typeface="Arial" panose="020B0604020202020204" pitchFamily="34" charset="0"/>
              <a:cs typeface="Arial" panose="020B0604020202020204" pitchFamily="34" charset="0"/>
            </a:endParaRPr>
          </a:p>
        </p:txBody>
      </p:sp>
      <p:pic>
        <p:nvPicPr>
          <p:cNvPr id="2058" name="Picture 10" descr="Résultat de recherche d'images pour &quot;égalité handicap&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9677" y="1484784"/>
            <a:ext cx="2585408" cy="365694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mayotte.orange.fr/images/641x300/actu/jpg/Manif-fiscalite_-services-fiscaux-banderoll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2060" y="3976170"/>
            <a:ext cx="4088412" cy="191345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842753" y="3389538"/>
            <a:ext cx="2470594" cy="523220"/>
          </a:xfrm>
          <a:prstGeom prst="rect">
            <a:avLst/>
          </a:prstGeom>
          <a:noFill/>
        </p:spPr>
        <p:txBody>
          <a:bodyPr wrap="square" rtlCol="0">
            <a:spAutoFit/>
          </a:bodyPr>
          <a:lstStyle/>
          <a:p>
            <a:r>
              <a:rPr lang="fr-FR" sz="1400" dirty="0" smtClean="0">
                <a:latin typeface="Arial" panose="020B0604020202020204" pitchFamily="34" charset="0"/>
                <a:cs typeface="Arial" panose="020B0604020202020204" pitchFamily="34" charset="0"/>
              </a:rPr>
              <a:t>Manifestation à Mayotte en 2016</a:t>
            </a:r>
            <a:endParaRPr lang="fr-FR" sz="1400" dirty="0">
              <a:latin typeface="Arial" panose="020B0604020202020204" pitchFamily="34" charset="0"/>
              <a:cs typeface="Arial" panose="020B0604020202020204" pitchFamily="34" charset="0"/>
            </a:endParaRPr>
          </a:p>
        </p:txBody>
      </p:sp>
      <p:sp>
        <p:nvSpPr>
          <p:cNvPr id="9" name="ZoneTexte 8"/>
          <p:cNvSpPr txBox="1"/>
          <p:nvPr/>
        </p:nvSpPr>
        <p:spPr>
          <a:xfrm>
            <a:off x="6593328" y="5289458"/>
            <a:ext cx="2227143"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b="1" dirty="0" smtClean="0"/>
              <a:t>L’égalité (et la liberté) au cœur du débat démocratique</a:t>
            </a:r>
            <a:endParaRPr lang="fr-FR" b="1" dirty="0"/>
          </a:p>
        </p:txBody>
      </p:sp>
    </p:spTree>
    <p:extLst>
      <p:ext uri="{BB962C8B-B14F-4D97-AF65-F5344CB8AC3E}">
        <p14:creationId xmlns:p14="http://schemas.microsoft.com/office/powerpoint/2010/main" val="3466341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1046" y="14514"/>
            <a:ext cx="8235828" cy="1124744"/>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gn="ctr"/>
            <a:r>
              <a:rPr lang="fr-FR" sz="3600" dirty="0" smtClean="0"/>
              <a:t>Zoom sur la fraternité: un principe « invisible »?  </a:t>
            </a:r>
            <a:r>
              <a:rPr lang="fr-FR" sz="3600" dirty="0" err="1" smtClean="0"/>
              <a:t>rééchanté</a:t>
            </a:r>
            <a:r>
              <a:rPr lang="fr-FR" sz="3600" dirty="0" smtClean="0"/>
              <a:t> ? </a:t>
            </a:r>
            <a:endParaRPr lang="fr-FR" sz="36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337" y="1178404"/>
            <a:ext cx="3183280"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250075" y="3349613"/>
            <a:ext cx="2520280" cy="830997"/>
          </a:xfrm>
          <a:prstGeom prst="rect">
            <a:avLst/>
          </a:prstGeom>
          <a:noFill/>
        </p:spPr>
        <p:txBody>
          <a:bodyPr wrap="square" rtlCol="0">
            <a:spAutoFit/>
          </a:bodyPr>
          <a:lstStyle/>
          <a:p>
            <a:r>
              <a:rPr lang="fr-FR" sz="1600" dirty="0" smtClean="0"/>
              <a:t>Manifestation des 10 et 11 janvier 2015 suite aux attentats.</a:t>
            </a:r>
            <a:endParaRPr lang="fr-FR" sz="1600" dirty="0"/>
          </a:p>
        </p:txBody>
      </p:sp>
      <p:pic>
        <p:nvPicPr>
          <p:cNvPr id="1028" name="Picture 4" descr=" Pape François - Loué sois-tu - Lettre encyclique Laudato si' sur la sauvegarde de la maison commune. 1 CD audio M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375679"/>
            <a:ext cx="1944216" cy="259228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203848" y="4005064"/>
            <a:ext cx="2520280" cy="830997"/>
          </a:xfrm>
          <a:prstGeom prst="rect">
            <a:avLst/>
          </a:prstGeom>
          <a:noFill/>
        </p:spPr>
        <p:txBody>
          <a:bodyPr wrap="square" rtlCol="0">
            <a:spAutoFit/>
          </a:bodyPr>
          <a:lstStyle/>
          <a:p>
            <a:r>
              <a:rPr lang="fr-FR" sz="1600" dirty="0" smtClean="0"/>
              <a:t>Encyclique </a:t>
            </a:r>
            <a:r>
              <a:rPr lang="fr-FR" sz="1600" dirty="0" err="1" smtClean="0"/>
              <a:t>Laudato</a:t>
            </a:r>
            <a:r>
              <a:rPr lang="fr-FR" sz="1600" dirty="0" smtClean="0"/>
              <a:t> </a:t>
            </a:r>
            <a:r>
              <a:rPr lang="fr-FR" sz="1600" dirty="0" err="1" smtClean="0"/>
              <a:t>Sii</a:t>
            </a:r>
            <a:r>
              <a:rPr lang="fr-FR" sz="1600" dirty="0" smtClean="0"/>
              <a:t>, </a:t>
            </a:r>
            <a:r>
              <a:rPr lang="fr-FR" sz="1600" i="1" dirty="0" smtClean="0"/>
              <a:t>Sur la sauvegarde de la maison commune</a:t>
            </a:r>
            <a:endParaRPr lang="fr-FR" sz="1600" i="1" dirty="0"/>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1398329"/>
            <a:ext cx="3360988" cy="189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5796136" y="3349612"/>
            <a:ext cx="2928940" cy="2062103"/>
          </a:xfrm>
          <a:prstGeom prst="rect">
            <a:avLst/>
          </a:prstGeom>
          <a:noFill/>
        </p:spPr>
        <p:txBody>
          <a:bodyPr wrap="square" rtlCol="0">
            <a:spAutoFit/>
          </a:bodyPr>
          <a:lstStyle/>
          <a:p>
            <a:r>
              <a:rPr lang="fr-FR" sz="1600" dirty="0"/>
              <a:t>Des réfugiés arrivant d'Allemagne sont accueillis, en septembre 2015, par la Croix-Rouge française à Champagne-sur-Seine, en Seine-et-Marne</a:t>
            </a:r>
          </a:p>
          <a:p>
            <a:r>
              <a:rPr lang="fr-FR" sz="1600" dirty="0"/>
              <a:t> afp.com/PIERRE CONSTANT</a:t>
            </a:r>
          </a:p>
        </p:txBody>
      </p:sp>
      <p:sp>
        <p:nvSpPr>
          <p:cNvPr id="8" name="ZoneTexte 7"/>
          <p:cNvSpPr txBox="1"/>
          <p:nvPr/>
        </p:nvSpPr>
        <p:spPr>
          <a:xfrm>
            <a:off x="847169" y="5608782"/>
            <a:ext cx="777686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b="1" dirty="0" smtClean="0"/>
              <a:t>Mais un principe qui alimente peu le débat politique et social. </a:t>
            </a:r>
            <a:endParaRPr lang="fr-FR" b="1" dirty="0"/>
          </a:p>
        </p:txBody>
      </p:sp>
    </p:spTree>
    <p:extLst>
      <p:ext uri="{BB962C8B-B14F-4D97-AF65-F5344CB8AC3E}">
        <p14:creationId xmlns:p14="http://schemas.microsoft.com/office/powerpoint/2010/main" val="20285060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758</TotalTime>
  <Words>1496</Words>
  <Application>Microsoft Office PowerPoint</Application>
  <PresentationFormat>Affichage à l'écran (4:3)</PresentationFormat>
  <Paragraphs>169</Paragraphs>
  <Slides>22</Slides>
  <Notes>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22</vt:i4>
      </vt:variant>
    </vt:vector>
  </HeadingPairs>
  <TitlesOfParts>
    <vt:vector size="32" baseType="lpstr">
      <vt:lpstr>Arial</vt:lpstr>
      <vt:lpstr>Arial Italic</vt:lpstr>
      <vt:lpstr>Calibri</vt:lpstr>
      <vt:lpstr>Lucida Sans Unicode</vt:lpstr>
      <vt:lpstr>Times New Roman</vt:lpstr>
      <vt:lpstr>Verdana</vt:lpstr>
      <vt:lpstr>Wingdings</vt:lpstr>
      <vt:lpstr>Wingdings 2</vt:lpstr>
      <vt:lpstr>Wingdings 3</vt:lpstr>
      <vt:lpstr>Rotonde</vt:lpstr>
      <vt:lpstr>Présentation PowerPoint</vt:lpstr>
      <vt:lpstr>Présentation PowerPoint</vt:lpstr>
      <vt:lpstr>Les sept compétences construites en E.M.C.</vt:lpstr>
      <vt:lpstr>Présentation PowerPoint</vt:lpstr>
      <vt:lpstr>Présentation PowerPoint</vt:lpstr>
      <vt:lpstr>Les repères et références</vt:lpstr>
      <vt:lpstr>ÉGALITÉ ET FRATERNITÉ EN DEMOCRATIE</vt:lpstr>
      <vt:lpstr>Zoom sur l’égalité: une « crise de l’égalité » ?  </vt:lpstr>
      <vt:lpstr>Zoom sur la fraternité: un principe « invisible »?  rééchanté ? </vt:lpstr>
      <vt:lpstr>Présentation PowerPoint</vt:lpstr>
      <vt:lpstr>L’égalité et la fraternité : des principes à valeur constitutionnelle </vt:lpstr>
      <vt:lpstr>Source: Conseil constitutionnel, décision n° 2018-717/718 QPC du 6 juillet 2018 - M. Cédric H. et autre [Délit d'aide à l'entrée, à la circulation ou au séjour irréguliers d'un étranger].  </vt:lpstr>
      <vt:lpstr>…différents</vt:lpstr>
      <vt:lpstr>Mais complémentaires</vt:lpstr>
      <vt:lpstr>Égalité et fraternité au cœur de l’école</vt:lpstr>
      <vt:lpstr>Présentation PowerPoint</vt:lpstr>
      <vt:lpstr>Défense et sécurité en France et en Europe : préserver la paix et protéger des valeurs communes </vt:lpstr>
      <vt:lpstr>Présentation PowerPoint</vt:lpstr>
      <vt:lpstr>Conscription versus armée de métier. Quelle place pour le citoyen ? </vt:lpstr>
      <vt:lpstr>Espace public, engagement et culture du débat démocratique</vt:lpstr>
      <vt:lpstr>Espace public, engagement et culture du débat démocratique</vt:lpstr>
      <vt:lpstr>Pourquoi cette écriture ? </vt:lpstr>
    </vt:vector>
  </TitlesOfParts>
  <Company>Ministere de l'Education Nationale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EGALITE ET FRATERNITE</dc:title>
  <dc:creator>Administration centrale</dc:creator>
  <cp:lastModifiedBy>Laurent</cp:lastModifiedBy>
  <cp:revision>139</cp:revision>
  <dcterms:created xsi:type="dcterms:W3CDTF">2020-01-19T15:26:43Z</dcterms:created>
  <dcterms:modified xsi:type="dcterms:W3CDTF">2020-05-29T07:44:03Z</dcterms:modified>
</cp:coreProperties>
</file>