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6" r:id="rId2"/>
  </p:sldMasterIdLst>
  <p:notesMasterIdLst>
    <p:notesMasterId r:id="rId46"/>
  </p:notesMasterIdLst>
  <p:sldIdLst>
    <p:sldId id="297" r:id="rId3"/>
    <p:sldId id="268" r:id="rId4"/>
    <p:sldId id="304" r:id="rId5"/>
    <p:sldId id="316" r:id="rId6"/>
    <p:sldId id="310" r:id="rId7"/>
    <p:sldId id="306" r:id="rId8"/>
    <p:sldId id="305" r:id="rId9"/>
    <p:sldId id="276" r:id="rId10"/>
    <p:sldId id="277" r:id="rId11"/>
    <p:sldId id="312" r:id="rId12"/>
    <p:sldId id="278" r:id="rId13"/>
    <p:sldId id="313" r:id="rId14"/>
    <p:sldId id="314" r:id="rId15"/>
    <p:sldId id="315" r:id="rId16"/>
    <p:sldId id="324" r:id="rId17"/>
    <p:sldId id="325" r:id="rId18"/>
    <p:sldId id="326" r:id="rId19"/>
    <p:sldId id="307" r:id="rId20"/>
    <p:sldId id="257" r:id="rId21"/>
    <p:sldId id="271" r:id="rId22"/>
    <p:sldId id="272" r:id="rId23"/>
    <p:sldId id="273" r:id="rId24"/>
    <p:sldId id="274" r:id="rId25"/>
    <p:sldId id="258" r:id="rId26"/>
    <p:sldId id="259" r:id="rId27"/>
    <p:sldId id="270" r:id="rId28"/>
    <p:sldId id="308" r:id="rId29"/>
    <p:sldId id="309" r:id="rId30"/>
    <p:sldId id="269" r:id="rId31"/>
    <p:sldId id="262" r:id="rId32"/>
    <p:sldId id="263" r:id="rId33"/>
    <p:sldId id="264" r:id="rId34"/>
    <p:sldId id="265" r:id="rId35"/>
    <p:sldId id="266" r:id="rId36"/>
    <p:sldId id="267" r:id="rId37"/>
    <p:sldId id="322" r:id="rId38"/>
    <p:sldId id="318" r:id="rId39"/>
    <p:sldId id="319" r:id="rId40"/>
    <p:sldId id="317" r:id="rId41"/>
    <p:sldId id="311" r:id="rId42"/>
    <p:sldId id="320" r:id="rId43"/>
    <p:sldId id="321" r:id="rId44"/>
    <p:sldId id="32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0B20518-6F2A-42C4-962D-00025CCE2709}">
          <p14:sldIdLst>
            <p14:sldId id="297"/>
            <p14:sldId id="268"/>
            <p14:sldId id="304"/>
            <p14:sldId id="316"/>
            <p14:sldId id="310"/>
            <p14:sldId id="306"/>
            <p14:sldId id="305"/>
            <p14:sldId id="276"/>
            <p14:sldId id="277"/>
            <p14:sldId id="312"/>
            <p14:sldId id="278"/>
            <p14:sldId id="313"/>
            <p14:sldId id="314"/>
            <p14:sldId id="315"/>
            <p14:sldId id="324"/>
            <p14:sldId id="325"/>
            <p14:sldId id="326"/>
            <p14:sldId id="307"/>
            <p14:sldId id="257"/>
            <p14:sldId id="271"/>
            <p14:sldId id="272"/>
            <p14:sldId id="273"/>
            <p14:sldId id="274"/>
            <p14:sldId id="258"/>
            <p14:sldId id="259"/>
            <p14:sldId id="270"/>
            <p14:sldId id="308"/>
            <p14:sldId id="309"/>
            <p14:sldId id="269"/>
            <p14:sldId id="262"/>
            <p14:sldId id="263"/>
            <p14:sldId id="264"/>
            <p14:sldId id="265"/>
            <p14:sldId id="266"/>
            <p14:sldId id="267"/>
            <p14:sldId id="322"/>
            <p14:sldId id="318"/>
            <p14:sldId id="319"/>
            <p14:sldId id="317"/>
            <p14:sldId id="311"/>
            <p14:sldId id="320"/>
            <p14:sldId id="321"/>
            <p14:sldId id="32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 Oudart" initials="CO" lastIdx="1" clrIdx="0">
    <p:extLst>
      <p:ext uri="{19B8F6BF-5375-455C-9EA6-DF929625EA0E}">
        <p15:presenceInfo xmlns:p15="http://schemas.microsoft.com/office/powerpoint/2012/main" userId="Christophe Oudar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06" autoAdjust="0"/>
    <p:restoredTop sz="94660"/>
  </p:normalViewPr>
  <p:slideViewPr>
    <p:cSldViewPr snapToGrid="0">
      <p:cViewPr varScale="1">
        <p:scale>
          <a:sx n="66" d="100"/>
          <a:sy n="66" d="100"/>
        </p:scale>
        <p:origin x="20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19T21:46:38.507"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9E668-CDB1-45F3-AF6C-606229FF1116}" type="datetimeFigureOut">
              <a:rPr lang="fr-FR" smtClean="0"/>
              <a:t>22/05/2021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62387-62EA-4CD1-9762-ACACDF86AA5C}" type="slidenum">
              <a:rPr lang="fr-FR" smtClean="0"/>
              <a:t>‹N°›</a:t>
            </a:fld>
            <a:endParaRPr lang="fr-FR"/>
          </a:p>
        </p:txBody>
      </p:sp>
    </p:spTree>
    <p:extLst>
      <p:ext uri="{BB962C8B-B14F-4D97-AF65-F5344CB8AC3E}">
        <p14:creationId xmlns:p14="http://schemas.microsoft.com/office/powerpoint/2010/main" val="1531913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geoconfluences.ens-lyon.fr/glossaire/ecosystem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latin typeface="Arial" panose="020B0604020202020204" pitchFamily="34" charset="0"/>
                <a:cs typeface="Arial" panose="020B0604020202020204" pitchFamily="34" charset="0"/>
              </a:rPr>
              <a:t>la ressource est « une richesse potentielle offerte par l’environnement et exploitée ou non par l’homme » (Beaud, </a:t>
            </a:r>
            <a:r>
              <a:rPr lang="fr-FR" sz="1200" dirty="0" err="1">
                <a:latin typeface="Arial" panose="020B0604020202020204" pitchFamily="34" charset="0"/>
                <a:cs typeface="Arial" panose="020B0604020202020204" pitchFamily="34" charset="0"/>
              </a:rPr>
              <a:t>Bourgat</a:t>
            </a:r>
            <a:r>
              <a:rPr lang="fr-FR" sz="1200" dirty="0">
                <a:latin typeface="Arial" panose="020B0604020202020204" pitchFamily="34" charset="0"/>
                <a:cs typeface="Arial" panose="020B0604020202020204" pitchFamily="34" charset="0"/>
              </a:rPr>
              <a:t>, Bras, </a:t>
            </a:r>
            <a:r>
              <a:rPr lang="fr-FR" sz="1200" i="1" dirty="0">
                <a:latin typeface="Arial" panose="020B0604020202020204" pitchFamily="34" charset="0"/>
                <a:cs typeface="Arial" panose="020B0604020202020204" pitchFamily="34" charset="0"/>
              </a:rPr>
              <a:t>Dictionnaire de géographie</a:t>
            </a:r>
            <a:r>
              <a:rPr lang="fr-FR" sz="1200" dirty="0">
                <a:latin typeface="Arial" panose="020B0604020202020204" pitchFamily="34" charset="0"/>
                <a:cs typeface="Arial" panose="020B0604020202020204" pitchFamily="34" charset="0"/>
              </a:rPr>
              <a:t>, Hatier, 2013, p.371).</a:t>
            </a:r>
          </a:p>
          <a:p>
            <a:r>
              <a:rPr lang="fr-FR" sz="1200" b="1" dirty="0">
                <a:latin typeface="Arial" panose="020B0604020202020204" pitchFamily="34" charset="0"/>
                <a:cs typeface="Arial" panose="020B0604020202020204" pitchFamily="34" charset="0"/>
              </a:rPr>
              <a:t>pas de ressource sans besoin</a:t>
            </a:r>
            <a:r>
              <a:rPr lang="fr-FR" sz="1200" dirty="0">
                <a:latin typeface="Arial" panose="020B0604020202020204" pitchFamily="34" charset="0"/>
                <a:cs typeface="Arial" panose="020B0604020202020204" pitchFamily="34" charset="0"/>
              </a:rPr>
              <a:t> des sociétés </a:t>
            </a:r>
          </a:p>
          <a:p>
            <a:r>
              <a:rPr lang="fr-FR" sz="1200" dirty="0">
                <a:latin typeface="Arial" panose="020B0604020202020204" pitchFamily="34" charset="0"/>
                <a:cs typeface="Arial" panose="020B0604020202020204" pitchFamily="34" charset="0"/>
              </a:rPr>
              <a:t>Déchet peut constituer aussi une ressource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panose="020B0604020202020204" pitchFamily="34" charset="0"/>
                <a:cs typeface="Arial" panose="020B0604020202020204" pitchFamily="34" charset="0"/>
              </a:rPr>
              <a:t>Aborder ressources / </a:t>
            </a:r>
            <a:r>
              <a:rPr lang="fr-FR" dirty="0"/>
              <a:t>Répartition ou distribution spatiale, demande, flux, accessibilité, qualité, recensement, nouveauté, intérêt</a:t>
            </a:r>
          </a:p>
          <a:p>
            <a:r>
              <a:rPr lang="fr-FR" dirty="0"/>
              <a:t>http://geoconfluences.ens-lyon.fr/glossaire/changements-globaux</a:t>
            </a:r>
          </a:p>
          <a:p>
            <a:endParaRPr lang="fr-FR" dirty="0"/>
          </a:p>
        </p:txBody>
      </p:sp>
      <p:sp>
        <p:nvSpPr>
          <p:cNvPr id="4" name="Espace réservé du numéro de diapositive 3"/>
          <p:cNvSpPr>
            <a:spLocks noGrp="1"/>
          </p:cNvSpPr>
          <p:nvPr>
            <p:ph type="sldNum" sz="quarter" idx="5"/>
          </p:nvPr>
        </p:nvSpPr>
        <p:spPr/>
        <p:txBody>
          <a:bodyPr/>
          <a:lstStyle/>
          <a:p>
            <a:fld id="{45062387-62EA-4CD1-9762-ACACDF86AA5C}" type="slidenum">
              <a:rPr lang="fr-FR" smtClean="0"/>
              <a:t>3</a:t>
            </a:fld>
            <a:endParaRPr lang="fr-FR"/>
          </a:p>
        </p:txBody>
      </p:sp>
    </p:spTree>
    <p:extLst>
      <p:ext uri="{BB962C8B-B14F-4D97-AF65-F5344CB8AC3E}">
        <p14:creationId xmlns:p14="http://schemas.microsoft.com/office/powerpoint/2010/main" val="118742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Questionnement du fonctionnement économique, des systèmes d’échanges, du modèle capitaliste « </a:t>
            </a:r>
            <a:r>
              <a:rPr lang="fr-FR" dirty="0" err="1"/>
              <a:t>Capitalocène</a:t>
            </a:r>
            <a:r>
              <a:rPr lang="fr-FR" dirty="0"/>
              <a:t> »  pour certains à la place de l’anthropocène </a:t>
            </a:r>
          </a:p>
          <a:p>
            <a:r>
              <a:rPr lang="fr-FR" dirty="0"/>
              <a:t>Notion de développement durable</a:t>
            </a:r>
          </a:p>
          <a:p>
            <a:r>
              <a:rPr lang="fr-FR" dirty="0"/>
              <a:t>Réflexion sur ces sujets, ces modèles, ces théories</a:t>
            </a:r>
          </a:p>
          <a:p>
            <a:r>
              <a:rPr lang="fr-FR" dirty="0"/>
              <a:t>Attention au catastrophisme / médias…</a:t>
            </a:r>
          </a:p>
        </p:txBody>
      </p:sp>
      <p:sp>
        <p:nvSpPr>
          <p:cNvPr id="4" name="Espace réservé du numéro de diapositive 3"/>
          <p:cNvSpPr>
            <a:spLocks noGrp="1"/>
          </p:cNvSpPr>
          <p:nvPr>
            <p:ph type="sldNum" sz="quarter" idx="5"/>
          </p:nvPr>
        </p:nvSpPr>
        <p:spPr/>
        <p:txBody>
          <a:bodyPr/>
          <a:lstStyle/>
          <a:p>
            <a:fld id="{45062387-62EA-4CD1-9762-ACACDF86AA5C}" type="slidenum">
              <a:rPr lang="fr-FR" smtClean="0"/>
              <a:t>4</a:t>
            </a:fld>
            <a:endParaRPr lang="fr-FR"/>
          </a:p>
        </p:txBody>
      </p:sp>
    </p:spTree>
    <p:extLst>
      <p:ext uri="{BB962C8B-B14F-4D97-AF65-F5344CB8AC3E}">
        <p14:creationId xmlns:p14="http://schemas.microsoft.com/office/powerpoint/2010/main" val="122988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1200" b="1" dirty="0">
                <a:solidFill>
                  <a:srgbClr val="FF0000"/>
                </a:solidFill>
                <a:latin typeface="Arial" panose="020B0604020202020204" pitchFamily="34" charset="0"/>
                <a:cs typeface="Arial" panose="020B0604020202020204" pitchFamily="34" charset="0"/>
              </a:rPr>
              <a:t>« Habiter » définition de ce terme dans les ressources:</a:t>
            </a:r>
          </a:p>
          <a:p>
            <a:pPr lvl="1"/>
            <a:r>
              <a:rPr lang="fr-FR" dirty="0"/>
              <a:t>De la philosophie à la géographie, de l’anthropologie à l’architecture, de la sociologie à l’urbanisme ou l’histoire, la notion d’habiter traverse les sciences sociales et humaines du XXe siècle. Prise dans un sens plus large que se loger, elle engage alors tout un rapport au monde</a:t>
            </a:r>
          </a:p>
          <a:p>
            <a:pPr lvl="1"/>
            <a:r>
              <a:rPr lang="fr-FR" dirty="0"/>
              <a:t>Construit comme concept, l’« habiter » expérimente une réponse scientifique aux transformations qui font le Monde contemporain : l’urbanité et l’urbanisation; les mobilités; la mondialité</a:t>
            </a:r>
          </a:p>
          <a:p>
            <a:pPr lvl="1"/>
            <a:r>
              <a:rPr lang="fr-FR" sz="1200" b="1" dirty="0">
                <a:solidFill>
                  <a:srgbClr val="FF0000"/>
                </a:solidFill>
                <a:latin typeface="Arial" panose="020B0604020202020204" pitchFamily="34" charset="0"/>
                <a:cs typeface="Arial" panose="020B0604020202020204" pitchFamily="34" charset="0"/>
              </a:rPr>
              <a:t>Habiter / habitat, pratique du lieu, habiter en société, cohabiter, représentation du lieu</a:t>
            </a:r>
          </a:p>
          <a:p>
            <a:pPr lvl="1"/>
            <a:r>
              <a:rPr lang="fr-FR" sz="1200" b="1" dirty="0">
                <a:solidFill>
                  <a:srgbClr val="FF0000"/>
                </a:solidFill>
                <a:latin typeface="Arial" panose="020B0604020202020204" pitchFamily="34" charset="0"/>
                <a:cs typeface="Arial" panose="020B0604020202020204" pitchFamily="34" charset="0"/>
              </a:rPr>
              <a:t>Une dimension éthique indispensable : un avenir est possible.</a:t>
            </a:r>
          </a:p>
          <a:p>
            <a:pPr lvl="1"/>
            <a:r>
              <a:rPr lang="fr-FR" sz="1200" b="1" dirty="0">
                <a:solidFill>
                  <a:srgbClr val="FF0000"/>
                </a:solidFill>
                <a:latin typeface="Arial" panose="020B0604020202020204" pitchFamily="34" charset="0"/>
                <a:cs typeface="Arial" panose="020B0604020202020204" pitchFamily="34" charset="0"/>
              </a:rPr>
              <a:t>NOUS ÉDUQUONS AU CHOIX RAISONNÉ, RÉFLÉCHI et RESPONSABLE</a:t>
            </a:r>
            <a:endParaRPr lang="fr-FR" dirty="0"/>
          </a:p>
        </p:txBody>
      </p:sp>
      <p:sp>
        <p:nvSpPr>
          <p:cNvPr id="4" name="Espace réservé du numéro de diapositive 3"/>
          <p:cNvSpPr>
            <a:spLocks noGrp="1"/>
          </p:cNvSpPr>
          <p:nvPr>
            <p:ph type="sldNum" sz="quarter" idx="5"/>
          </p:nvPr>
        </p:nvSpPr>
        <p:spPr/>
        <p:txBody>
          <a:bodyPr/>
          <a:lstStyle/>
          <a:p>
            <a:fld id="{45062387-62EA-4CD1-9762-ACACDF86AA5C}" type="slidenum">
              <a:rPr lang="fr-FR" smtClean="0"/>
              <a:t>5</a:t>
            </a:fld>
            <a:endParaRPr lang="fr-FR"/>
          </a:p>
        </p:txBody>
      </p:sp>
    </p:spTree>
    <p:extLst>
      <p:ext uri="{BB962C8B-B14F-4D97-AF65-F5344CB8AC3E}">
        <p14:creationId xmlns:p14="http://schemas.microsoft.com/office/powerpoint/2010/main" val="4235929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Services écosystémiques à mettre en lien avec les ressources</a:t>
            </a:r>
          </a:p>
          <a:p>
            <a:r>
              <a:rPr lang="fr-FR" dirty="0"/>
              <a:t>changements imprimés aux </a:t>
            </a:r>
            <a:r>
              <a:rPr lang="fr-FR" dirty="0">
                <a:hlinkClick r:id="rId3"/>
              </a:rPr>
              <a:t>écosystèmes</a:t>
            </a:r>
            <a:r>
              <a:rPr lang="fr-FR" dirty="0"/>
              <a:t> par l'anthropisation</a:t>
            </a:r>
          </a:p>
        </p:txBody>
      </p:sp>
      <p:sp>
        <p:nvSpPr>
          <p:cNvPr id="4" name="Espace réservé du numéro de diapositive 3"/>
          <p:cNvSpPr>
            <a:spLocks noGrp="1"/>
          </p:cNvSpPr>
          <p:nvPr>
            <p:ph type="sldNum" sz="quarter" idx="5"/>
          </p:nvPr>
        </p:nvSpPr>
        <p:spPr/>
        <p:txBody>
          <a:bodyPr/>
          <a:lstStyle/>
          <a:p>
            <a:fld id="{45062387-62EA-4CD1-9762-ACACDF86AA5C}" type="slidenum">
              <a:rPr lang="fr-FR" smtClean="0"/>
              <a:t>6</a:t>
            </a:fld>
            <a:endParaRPr lang="fr-FR"/>
          </a:p>
        </p:txBody>
      </p:sp>
    </p:spTree>
    <p:extLst>
      <p:ext uri="{BB962C8B-B14F-4D97-AF65-F5344CB8AC3E}">
        <p14:creationId xmlns:p14="http://schemas.microsoft.com/office/powerpoint/2010/main" val="1817341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Schéma régional d'aménagement, de développement durable et d'égalité des territoires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loi portant nouvelle organisation territoriale de la République (</a:t>
            </a:r>
            <a:r>
              <a:rPr lang="fr-FR" dirty="0" err="1"/>
              <a:t>NOTRe</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Scot : schéma de cohérence territoriale</a:t>
            </a:r>
          </a:p>
          <a:p>
            <a:endParaRPr lang="fr-FR" dirty="0"/>
          </a:p>
        </p:txBody>
      </p:sp>
      <p:sp>
        <p:nvSpPr>
          <p:cNvPr id="4" name="Espace réservé du numéro de diapositive 3"/>
          <p:cNvSpPr>
            <a:spLocks noGrp="1"/>
          </p:cNvSpPr>
          <p:nvPr>
            <p:ph type="sldNum" sz="quarter" idx="5"/>
          </p:nvPr>
        </p:nvSpPr>
        <p:spPr/>
        <p:txBody>
          <a:bodyPr/>
          <a:lstStyle/>
          <a:p>
            <a:fld id="{45062387-62EA-4CD1-9762-ACACDF86AA5C}" type="slidenum">
              <a:rPr lang="fr-FR" smtClean="0"/>
              <a:t>7</a:t>
            </a:fld>
            <a:endParaRPr lang="fr-FR"/>
          </a:p>
        </p:txBody>
      </p:sp>
    </p:spTree>
    <p:extLst>
      <p:ext uri="{BB962C8B-B14F-4D97-AF65-F5344CB8AC3E}">
        <p14:creationId xmlns:p14="http://schemas.microsoft.com/office/powerpoint/2010/main" val="174457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Prise d’information</a:t>
            </a:r>
          </a:p>
          <a:p>
            <a:r>
              <a:rPr lang="fr-FR" dirty="0"/>
              <a:t>Confrontation de points de vue; différents types d’acteurs</a:t>
            </a:r>
          </a:p>
          <a:p>
            <a:r>
              <a:rPr lang="fr-FR" dirty="0"/>
              <a:t>Sensibilité / Passion / affectivité / raison</a:t>
            </a:r>
          </a:p>
        </p:txBody>
      </p:sp>
      <p:sp>
        <p:nvSpPr>
          <p:cNvPr id="4" name="Espace réservé du numéro de diapositive 3"/>
          <p:cNvSpPr>
            <a:spLocks noGrp="1"/>
          </p:cNvSpPr>
          <p:nvPr>
            <p:ph type="sldNum" sz="quarter" idx="5"/>
          </p:nvPr>
        </p:nvSpPr>
        <p:spPr/>
        <p:txBody>
          <a:bodyPr/>
          <a:lstStyle/>
          <a:p>
            <a:fld id="{45062387-62EA-4CD1-9762-ACACDF86AA5C}" type="slidenum">
              <a:rPr lang="fr-FR" smtClean="0"/>
              <a:t>9</a:t>
            </a:fld>
            <a:endParaRPr lang="fr-FR"/>
          </a:p>
        </p:txBody>
      </p:sp>
    </p:spTree>
    <p:extLst>
      <p:ext uri="{BB962C8B-B14F-4D97-AF65-F5344CB8AC3E}">
        <p14:creationId xmlns:p14="http://schemas.microsoft.com/office/powerpoint/2010/main" val="28780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SDAGE: </a:t>
            </a:r>
            <a:r>
              <a:rPr lang="fr-FR" b="1" dirty="0">
                <a:solidFill>
                  <a:srgbClr val="444444"/>
                </a:solidFill>
                <a:effectLst/>
                <a:latin typeface="Roboto" panose="020B0604020202020204" pitchFamily="2" charset="0"/>
              </a:rPr>
              <a:t>Schéma directeur d'aménagement et de gestion des eaux / Loi sur l’eau de 1992; à l’échelle du bassin hydrographique 7 en France métro</a:t>
            </a:r>
          </a:p>
          <a:p>
            <a:endParaRPr lang="fr-FR" dirty="0"/>
          </a:p>
        </p:txBody>
      </p:sp>
      <p:sp>
        <p:nvSpPr>
          <p:cNvPr id="4" name="Espace réservé du numéro de diapositive 3"/>
          <p:cNvSpPr>
            <a:spLocks noGrp="1"/>
          </p:cNvSpPr>
          <p:nvPr>
            <p:ph type="sldNum" sz="quarter" idx="5"/>
          </p:nvPr>
        </p:nvSpPr>
        <p:spPr/>
        <p:txBody>
          <a:bodyPr/>
          <a:lstStyle/>
          <a:p>
            <a:fld id="{45062387-62EA-4CD1-9762-ACACDF86AA5C}" type="slidenum">
              <a:rPr lang="fr-FR" smtClean="0"/>
              <a:t>11</a:t>
            </a:fld>
            <a:endParaRPr lang="fr-FR"/>
          </a:p>
        </p:txBody>
      </p:sp>
    </p:spTree>
    <p:extLst>
      <p:ext uri="{BB962C8B-B14F-4D97-AF65-F5344CB8AC3E}">
        <p14:creationId xmlns:p14="http://schemas.microsoft.com/office/powerpoint/2010/main" val="4113368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5575AA9-5631-40B3-A0C5-2169992F9EBC}" type="datetimeFigureOut">
              <a:rPr lang="fr-FR" smtClean="0"/>
              <a:t>22/05/2021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7CC20B4-2349-4993-BDF5-14978031D21B}" type="slidenum">
              <a:rPr lang="fr-FR" smtClean="0"/>
              <a:t>‹N°›</a:t>
            </a:fld>
            <a:endParaRPr lang="fr-F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203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F5575AA9-5631-40B3-A0C5-2169992F9EBC}" type="datetimeFigureOut">
              <a:rPr lang="fr-FR" smtClean="0"/>
              <a:t>22/05/2021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3334045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5575AA9-5631-40B3-A0C5-2169992F9EBC}" type="datetimeFigureOut">
              <a:rPr lang="fr-FR" smtClean="0"/>
              <a:t>22/05/2021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612823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5575AA9-5631-40B3-A0C5-2169992F9EBC}" type="datetimeFigureOut">
              <a:rPr lang="fr-FR" smtClean="0"/>
              <a:t>22/05/2021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7CC20B4-2349-4993-BDF5-14978031D21B}" type="slidenum">
              <a:rPr lang="fr-FR" smtClean="0"/>
              <a:t>‹N°›</a:t>
            </a:fld>
            <a:endParaRPr lang="fr-F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16480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5575AA9-5631-40B3-A0C5-2169992F9EBC}" type="datetimeFigureOut">
              <a:rPr lang="fr-FR" smtClean="0"/>
              <a:t>22/05/2021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770819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5575AA9-5631-40B3-A0C5-2169992F9EBC}" type="datetimeFigureOut">
              <a:rPr lang="fr-FR" smtClean="0"/>
              <a:t>22/05/2021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7CC20B4-2349-4993-BDF5-14978031D21B}" type="slidenum">
              <a:rPr lang="fr-FR" smtClean="0"/>
              <a:t>‹N°›</a:t>
            </a:fld>
            <a:endParaRPr lang="fr-F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627119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5575AA9-5631-40B3-A0C5-2169992F9EBC}" type="datetimeFigureOut">
              <a:rPr lang="fr-FR" smtClean="0"/>
              <a:t>22/05/2021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3112242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5575AA9-5631-40B3-A0C5-2169992F9EBC}" type="datetimeFigureOut">
              <a:rPr lang="fr-FR" smtClean="0"/>
              <a:t>22/05/2021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1158152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5575AA9-5631-40B3-A0C5-2169992F9EBC}" type="datetimeFigureOut">
              <a:rPr lang="fr-FR" smtClean="0"/>
              <a:t>22/05/2021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558247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0833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55466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5575AA9-5631-40B3-A0C5-2169992F9EBC}" type="datetimeFigureOut">
              <a:rPr lang="fr-FR" smtClean="0"/>
              <a:t>22/05/2021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307553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116166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57296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400228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149072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807121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02290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65129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Date Placeholder 2"/>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778470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221321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2653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5575AA9-5631-40B3-A0C5-2169992F9EBC}" type="datetimeFigureOut">
              <a:rPr lang="fr-FR" smtClean="0"/>
              <a:t>22/05/2021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3613514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763958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Modifiez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4862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Modifiez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071868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96934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54369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5575AA9-5631-40B3-A0C5-2169992F9EBC}" type="datetimeFigureOut">
              <a:rPr lang="fr-FR" smtClean="0"/>
              <a:t>22/05/2021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241303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5575AA9-5631-40B3-A0C5-2169992F9EBC}" type="datetimeFigureOut">
              <a:rPr lang="fr-FR" smtClean="0"/>
              <a:t>22/05/2021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257812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5575AA9-5631-40B3-A0C5-2169992F9EBC}" type="datetimeFigureOut">
              <a:rPr lang="fr-FR" smtClean="0"/>
              <a:t>22/05/2021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2270090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575AA9-5631-40B3-A0C5-2169992F9EBC}" type="datetimeFigureOut">
              <a:rPr lang="fr-FR" smtClean="0"/>
              <a:t>22/05/2021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3753768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5575AA9-5631-40B3-A0C5-2169992F9EBC}" type="datetimeFigureOut">
              <a:rPr lang="fr-FR" smtClean="0"/>
              <a:t>22/05/2021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3849187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5575AA9-5631-40B3-A0C5-2169992F9EBC}" type="datetimeFigureOut">
              <a:rPr lang="fr-FR" smtClean="0"/>
              <a:t>22/05/2021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7CC20B4-2349-4993-BDF5-14978031D21B}" type="slidenum">
              <a:rPr lang="fr-FR" smtClean="0"/>
              <a:t>‹N°›</a:t>
            </a:fld>
            <a:endParaRPr lang="fr-FR"/>
          </a:p>
        </p:txBody>
      </p:sp>
    </p:spTree>
    <p:extLst>
      <p:ext uri="{BB962C8B-B14F-4D97-AF65-F5344CB8AC3E}">
        <p14:creationId xmlns:p14="http://schemas.microsoft.com/office/powerpoint/2010/main" val="3632762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
              <a:schemeClr val="tx2">
                <a:lumMod val="20000"/>
                <a:lumOff val="80000"/>
              </a:schemeClr>
            </a:gs>
            <a:gs pos="10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5575AA9-5631-40B3-A0C5-2169992F9EBC}" type="datetimeFigureOut">
              <a:rPr lang="fr-FR" smtClean="0"/>
              <a:t>22/05/2021</a:t>
            </a:fld>
            <a:endParaRPr lang="fr-F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fr-F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7CC20B4-2349-4993-BDF5-14978031D21B}" type="slidenum">
              <a:rPr lang="fr-FR" smtClean="0"/>
              <a:t>‹N°›</a:t>
            </a:fld>
            <a:endParaRPr lang="fr-FR"/>
          </a:p>
        </p:txBody>
      </p:sp>
    </p:spTree>
    <p:extLst>
      <p:ext uri="{BB962C8B-B14F-4D97-AF65-F5344CB8AC3E}">
        <p14:creationId xmlns:p14="http://schemas.microsoft.com/office/powerpoint/2010/main" val="365509875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
              <a:schemeClr val="tx2">
                <a:lumMod val="20000"/>
                <a:lumOff val="80000"/>
              </a:schemeClr>
            </a:gs>
            <a:gs pos="10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5/22/2021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65432103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maps/d/u/0/viewer?mid=1V6ThGJuZM3MP5FFVzO23WLcDgvw&amp;ll=49.93617307431985%2C2.666072967740609&amp;z=8" TargetMode="External"/><Relationship Id="rId2" Type="http://schemas.openxmlformats.org/officeDocument/2006/relationships/hyperlink" Target="http://www.hydrauxois.org/2021/03/les-agences-de-leau-ne-detruisent-pas.html"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gif"/><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hyperlink" Target="https://www.un.org/sustainabledevelopment/fr/objectifs-de-developpement-durable/" TargetMode="External"/><Relationship Id="rId5" Type="http://schemas.openxmlformats.org/officeDocument/2006/relationships/image" Target="../media/image28.png"/><Relationship Id="rId4" Type="http://schemas.openxmlformats.org/officeDocument/2006/relationships/hyperlink" Target="https://youtu.be/WAtai7zrepc?list=PLPbTEMLeBi2maXo-MVIUfeaf8lIPSmye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hyperlink" Target="https://www.un.org/sustainabledevelopment/fr/"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agenda-2030.fr/17-objectifs-de-developpement-durable/article/odd6-garantir-l-acces-de-tous-a-l-eau-et-a-l-assainissement-et-assurer-une#scrollNav-2" TargetMode="Externa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hyperlink" Target="https://www.premiere.fr/taxonomy/term/105" TargetMode="External"/><Relationship Id="rId3" Type="http://schemas.openxmlformats.org/officeDocument/2006/relationships/image" Target="../media/image41.png"/><Relationship Id="rId7" Type="http://schemas.openxmlformats.org/officeDocument/2006/relationships/hyperlink" Target="https://www.premiere.fr/Star/Sixtine-Dano" TargetMode="External"/><Relationship Id="rId2" Type="http://schemas.openxmlformats.org/officeDocument/2006/relationships/hyperlink" Target="https://www.youtube.com/watch?v=j6Hz_gdqS1k" TargetMode="External"/><Relationship Id="rId1" Type="http://schemas.openxmlformats.org/officeDocument/2006/relationships/slideLayout" Target="../slideLayouts/slideLayout2.xml"/><Relationship Id="rId6" Type="http://schemas.openxmlformats.org/officeDocument/2006/relationships/hyperlink" Target="https://www.premiere.fr/Star/Marion-Coudert" TargetMode="External"/><Relationship Id="rId5" Type="http://schemas.openxmlformats.org/officeDocument/2006/relationships/hyperlink" Target="https://www.premiere.fr/Star/Mylene-Cominotti" TargetMode="External"/><Relationship Id="rId4" Type="http://schemas.openxmlformats.org/officeDocument/2006/relationships/hyperlink" Target="https://www.premiere.fr/Star/Maya-Av-R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hyperlink" Target="https://www.youtube.com/watch?v=j6Hz_gdqS1k"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un.org/sustainabledevelopment/fr/sustainable-consumption-production/"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comments" Target="../comments/commen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view.genial.ly/5fef86aa485b460cf9c74949/presentation-emc-classe-terminale"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gouvernement.fr/la-convention-citoyenne-pour-le-climat-un-exercice-democratique-inedit" TargetMode="External"/><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hyperlink" Target="https://www.assemblee-nationale.fr/dyn/15/textes/l15b3875_projet-lo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oxfamfrance.org/actualite/la-theorie-du-donut-une-nouvelle-economie-est-possible/" TargetMode="External"/><Relationship Id="rId5" Type="http://schemas.openxmlformats.org/officeDocument/2006/relationships/hyperlink" Target="https://elyx.noxaka.com/wp-content/uploads/2020/09/ACTION-BOX_FR.pdf"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hyperlink" Target="https://marcheclimat.fr/9mai/" TargetMode="External"/><Relationship Id="rId5" Type="http://schemas.openxmlformats.org/officeDocument/2006/relationships/image" Target="../media/image68.png"/><Relationship Id="rId4" Type="http://schemas.openxmlformats.org/officeDocument/2006/relationships/hyperlink" Target="https://www.lanouvellerepublique.fr/bressuire/ils-desavouent-la-loi-climat-et-resilienc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hyperlink" Target="https://www.youtube.com/watch?v=G8Pyj8Zg2gc" TargetMode="External"/><Relationship Id="rId4" Type="http://schemas.openxmlformats.org/officeDocument/2006/relationships/hyperlink" Target="https://www.lemonde.fr/planete/article/2021/02/03/climat-l-etat-condamne-pour-carences-fautives-dans-l-affaire-du-siecle_6068613_3244.html"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fr.wikipedia.org/wiki/Revenu_disponible_bru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fr.wikipedia.org/wiki/%C3%89cosyst%C3%A8me" TargetMode="External"/><Relationship Id="rId5" Type="http://schemas.openxmlformats.org/officeDocument/2006/relationships/hyperlink" Target="https://fr.wikipedia.org/wiki/%C3%89valuation_des_%C3%A9cosyst%C3%A8mes_pour_le_mill%C3%A9naire" TargetMode="External"/><Relationship Id="rId4" Type="http://schemas.openxmlformats.org/officeDocument/2006/relationships/hyperlink" Target="https://fr.wikipedia.org/wiki/Service_%C3%A9cosyst%C3%A9mique#cite_note-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www.lemonde.fr/planete/article/2021/04/09/les-deputes-veulent-empecher-la-destruction-des-ouvrages-qui-barrent-les-rivieres_6076210_3244.html" TargetMode="External"/><Relationship Id="rId3" Type="http://schemas.openxmlformats.org/officeDocument/2006/relationships/hyperlink" Target="http://deputee-stephanie-kerbarh.fr/sauvegarde-des-moulins-et-de-la-petite-hydroelectricite/" TargetMode="External"/><Relationship Id="rId7" Type="http://schemas.openxmlformats.org/officeDocument/2006/relationships/hyperlink" Target="https://www.leprogres.fr/environnement/2021/04/11/les-moulins-du-jura-seront-ils-bientot-sauve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videos.assemblee-nationale.fr/video.10483341_604b6aa3733c6.dereglement-climatique-et-resilience--lutte-contre-le-dereglement-climatique-et-renforcement-de-la--12-mars-2021"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96752" y="1786597"/>
            <a:ext cx="10682483" cy="1195754"/>
          </a:xfrm>
        </p:spPr>
        <p:txBody>
          <a:bodyPr/>
          <a:lstStyle/>
          <a:p>
            <a:pPr algn="ctr"/>
            <a:r>
              <a:rPr lang="fr-FR" dirty="0">
                <a:solidFill>
                  <a:schemeClr val="bg1"/>
                </a:solidFill>
                <a:effectLst>
                  <a:outerShdw blurRad="38100" dist="38100" dir="2700000" algn="tl">
                    <a:srgbClr val="000000">
                      <a:alpha val="43137"/>
                    </a:srgbClr>
                  </a:outerShdw>
                </a:effectLst>
              </a:rPr>
              <a:t>Histoire-Géographie-EMC</a:t>
            </a:r>
          </a:p>
        </p:txBody>
      </p:sp>
      <p:sp>
        <p:nvSpPr>
          <p:cNvPr id="3" name="Sous-titre 2"/>
          <p:cNvSpPr>
            <a:spLocks noGrp="1"/>
          </p:cNvSpPr>
          <p:nvPr>
            <p:ph type="subTitle" idx="1"/>
          </p:nvPr>
        </p:nvSpPr>
        <p:spPr>
          <a:xfrm>
            <a:off x="3371142" y="3295227"/>
            <a:ext cx="6400800" cy="1122028"/>
          </a:xfrm>
        </p:spPr>
        <p:txBody>
          <a:bodyPr>
            <a:normAutofit/>
          </a:bodyPr>
          <a:lstStyle/>
          <a:p>
            <a:r>
              <a:rPr lang="fr-FR" b="1" dirty="0"/>
              <a:t>Nouveaux programmes</a:t>
            </a:r>
          </a:p>
          <a:p>
            <a:r>
              <a:rPr lang="fr-FR" b="1" dirty="0"/>
              <a:t>Terminale baccalauréat professionnel </a:t>
            </a:r>
          </a:p>
          <a:p>
            <a:endParaRPr lang="fr-FR" b="1" dirty="0"/>
          </a:p>
        </p:txBody>
      </p:sp>
      <p:pic>
        <p:nvPicPr>
          <p:cNvPr id="1026" name="Picture 2" descr="D@neAmiens (@DaneAmiens) | 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50" y="240665"/>
            <a:ext cx="1545932" cy="154593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CCC9370E-E13F-40C9-A7AC-FE86789AC11B}"/>
              </a:ext>
            </a:extLst>
          </p:cNvPr>
          <p:cNvSpPr txBox="1"/>
          <p:nvPr/>
        </p:nvSpPr>
        <p:spPr>
          <a:xfrm>
            <a:off x="461027" y="4946436"/>
            <a:ext cx="11214137" cy="1200329"/>
          </a:xfrm>
          <a:prstGeom prst="rect">
            <a:avLst/>
          </a:prstGeom>
          <a:noFill/>
        </p:spPr>
        <p:txBody>
          <a:bodyPr wrap="square">
            <a:spAutoFit/>
          </a:bodyPr>
          <a:lstStyle/>
          <a:p>
            <a:r>
              <a:rPr lang="fr-FR" dirty="0">
                <a:latin typeface="Arial" panose="020B0604020202020204" pitchFamily="34" charset="0"/>
              </a:rPr>
              <a:t>SIGNARBIEUX Régis et OUDART Christophe</a:t>
            </a:r>
          </a:p>
          <a:p>
            <a:r>
              <a:rPr lang="fr-FR" dirty="0">
                <a:latin typeface="Arial" panose="020B0604020202020204" pitchFamily="34" charset="0"/>
              </a:rPr>
              <a:t>Travaux de formateurs utilisés: CANNY Jérôme et MENCE Anne-Sophie, MINASSIAN Anne Brigitte et </a:t>
            </a:r>
            <a:r>
              <a:rPr lang="fr-FR" dirty="0" err="1">
                <a:latin typeface="Arial" panose="020B0604020202020204" pitchFamily="34" charset="0"/>
              </a:rPr>
              <a:t>Cossart</a:t>
            </a:r>
            <a:r>
              <a:rPr lang="fr-FR" dirty="0">
                <a:latin typeface="Arial" panose="020B0604020202020204" pitchFamily="34" charset="0"/>
              </a:rPr>
              <a:t> Olivier </a:t>
            </a:r>
          </a:p>
          <a:p>
            <a:endParaRPr lang="fr-FR" dirty="0"/>
          </a:p>
        </p:txBody>
      </p:sp>
    </p:spTree>
    <p:extLst>
      <p:ext uri="{BB962C8B-B14F-4D97-AF65-F5344CB8AC3E}">
        <p14:creationId xmlns:p14="http://schemas.microsoft.com/office/powerpoint/2010/main" val="1655564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59E477B-51A6-422E-A2C7-92916A8A2C2E}"/>
              </a:ext>
            </a:extLst>
          </p:cNvPr>
          <p:cNvSpPr txBox="1"/>
          <p:nvPr/>
        </p:nvSpPr>
        <p:spPr>
          <a:xfrm>
            <a:off x="459147" y="5955991"/>
            <a:ext cx="10248958" cy="646331"/>
          </a:xfrm>
          <a:prstGeom prst="rect">
            <a:avLst/>
          </a:prstGeom>
          <a:noFill/>
        </p:spPr>
        <p:txBody>
          <a:bodyPr wrap="square">
            <a:spAutoFit/>
          </a:bodyPr>
          <a:lstStyle/>
          <a:p>
            <a:r>
              <a:rPr lang="fr-FR" dirty="0">
                <a:hlinkClick r:id="rId2"/>
              </a:rPr>
              <a:t>http://www.hydrauxois.org/2021/03/les-agences-de-leau-ne-detruisent-pas.html</a:t>
            </a:r>
            <a:endParaRPr lang="fr-FR" dirty="0"/>
          </a:p>
          <a:p>
            <a:endParaRPr lang="fr-FR" dirty="0"/>
          </a:p>
        </p:txBody>
      </p:sp>
      <p:sp>
        <p:nvSpPr>
          <p:cNvPr id="14" name="ZoneTexte 13">
            <a:extLst>
              <a:ext uri="{FF2B5EF4-FFF2-40B4-BE49-F238E27FC236}">
                <a16:creationId xmlns:a16="http://schemas.microsoft.com/office/drawing/2014/main" id="{986B3DE6-78F6-411B-A461-573547B29625}"/>
              </a:ext>
            </a:extLst>
          </p:cNvPr>
          <p:cNvSpPr txBox="1"/>
          <p:nvPr/>
        </p:nvSpPr>
        <p:spPr>
          <a:xfrm>
            <a:off x="6555149" y="1288672"/>
            <a:ext cx="4463283" cy="1200329"/>
          </a:xfrm>
          <a:prstGeom prst="rect">
            <a:avLst/>
          </a:prstGeom>
          <a:noFill/>
        </p:spPr>
        <p:txBody>
          <a:bodyPr wrap="square">
            <a:spAutoFit/>
          </a:bodyPr>
          <a:lstStyle/>
          <a:p>
            <a:r>
              <a:rPr lang="fr-FR" dirty="0">
                <a:hlinkClick r:id="rId3"/>
              </a:rPr>
              <a:t>https://www.google.com/maps/d/u/0/viewer?mid=1V6ThGJuZM3MP5FFVzO23WLcDgvw&amp;ll=49.93617307431985%2C2.666072967740609&amp;z=8</a:t>
            </a:r>
            <a:endParaRPr lang="fr-FR" dirty="0"/>
          </a:p>
        </p:txBody>
      </p:sp>
      <p:pic>
        <p:nvPicPr>
          <p:cNvPr id="16" name="Image 15">
            <a:extLst>
              <a:ext uri="{FF2B5EF4-FFF2-40B4-BE49-F238E27FC236}">
                <a16:creationId xmlns:a16="http://schemas.microsoft.com/office/drawing/2014/main" id="{D8C60965-A885-4A6F-B31E-B715C37E9266}"/>
              </a:ext>
            </a:extLst>
          </p:cNvPr>
          <p:cNvPicPr>
            <a:picLocks noChangeAspect="1"/>
          </p:cNvPicPr>
          <p:nvPr/>
        </p:nvPicPr>
        <p:blipFill>
          <a:blip r:embed="rId4"/>
          <a:stretch>
            <a:fillRect/>
          </a:stretch>
        </p:blipFill>
        <p:spPr>
          <a:xfrm>
            <a:off x="459148" y="1325664"/>
            <a:ext cx="6096002" cy="4133829"/>
          </a:xfrm>
          <a:prstGeom prst="rect">
            <a:avLst/>
          </a:prstGeom>
        </p:spPr>
      </p:pic>
      <p:sp>
        <p:nvSpPr>
          <p:cNvPr id="2" name="ZoneTexte 1">
            <a:extLst>
              <a:ext uri="{FF2B5EF4-FFF2-40B4-BE49-F238E27FC236}">
                <a16:creationId xmlns:a16="http://schemas.microsoft.com/office/drawing/2014/main" id="{8ED0444C-E84B-490F-A9E8-BAB8FCF664C5}"/>
              </a:ext>
            </a:extLst>
          </p:cNvPr>
          <p:cNvSpPr txBox="1"/>
          <p:nvPr/>
        </p:nvSpPr>
        <p:spPr>
          <a:xfrm>
            <a:off x="459147" y="273009"/>
            <a:ext cx="6096002" cy="461665"/>
          </a:xfrm>
          <a:prstGeom prst="rect">
            <a:avLst/>
          </a:prstGeom>
          <a:noFill/>
        </p:spPr>
        <p:txBody>
          <a:bodyPr wrap="square" rtlCol="0">
            <a:spAutoFit/>
          </a:bodyPr>
          <a:lstStyle/>
          <a:p>
            <a:r>
              <a:rPr lang="fr-FR" sz="2400" dirty="0">
                <a:solidFill>
                  <a:schemeClr val="bg1"/>
                </a:solidFill>
              </a:rPr>
              <a:t>Des documents pour comprendre…</a:t>
            </a:r>
          </a:p>
        </p:txBody>
      </p:sp>
      <p:sp>
        <p:nvSpPr>
          <p:cNvPr id="3" name="ZoneTexte 2">
            <a:extLst>
              <a:ext uri="{FF2B5EF4-FFF2-40B4-BE49-F238E27FC236}">
                <a16:creationId xmlns:a16="http://schemas.microsoft.com/office/drawing/2014/main" id="{CDA23D72-C848-49B6-A429-B4362B81C890}"/>
              </a:ext>
            </a:extLst>
          </p:cNvPr>
          <p:cNvSpPr txBox="1"/>
          <p:nvPr/>
        </p:nvSpPr>
        <p:spPr>
          <a:xfrm>
            <a:off x="459147" y="734674"/>
            <a:ext cx="7385442" cy="369332"/>
          </a:xfrm>
          <a:prstGeom prst="rect">
            <a:avLst/>
          </a:prstGeom>
          <a:noFill/>
        </p:spPr>
        <p:txBody>
          <a:bodyPr wrap="square" rtlCol="0">
            <a:spAutoFit/>
          </a:bodyPr>
          <a:lstStyle/>
          <a:p>
            <a:r>
              <a:rPr lang="fr-FR" dirty="0">
                <a:solidFill>
                  <a:schemeClr val="bg1"/>
                </a:solidFill>
              </a:rPr>
              <a:t>Ouvrages hydrauliques détruits ou menacés</a:t>
            </a:r>
          </a:p>
        </p:txBody>
      </p:sp>
      <p:sp>
        <p:nvSpPr>
          <p:cNvPr id="11" name="ZoneTexte 10">
            <a:extLst>
              <a:ext uri="{FF2B5EF4-FFF2-40B4-BE49-F238E27FC236}">
                <a16:creationId xmlns:a16="http://schemas.microsoft.com/office/drawing/2014/main" id="{D20CB32B-D05B-4716-B4C9-7BE8FFB0F358}"/>
              </a:ext>
            </a:extLst>
          </p:cNvPr>
          <p:cNvSpPr txBox="1"/>
          <p:nvPr/>
        </p:nvSpPr>
        <p:spPr>
          <a:xfrm>
            <a:off x="459147" y="5644159"/>
            <a:ext cx="6471042" cy="369332"/>
          </a:xfrm>
          <a:prstGeom prst="rect">
            <a:avLst/>
          </a:prstGeom>
          <a:noFill/>
        </p:spPr>
        <p:txBody>
          <a:bodyPr wrap="square" rtlCol="0">
            <a:spAutoFit/>
          </a:bodyPr>
          <a:lstStyle/>
          <a:p>
            <a:r>
              <a:rPr lang="fr-FR" dirty="0">
                <a:solidFill>
                  <a:schemeClr val="bg1"/>
                </a:solidFill>
              </a:rPr>
              <a:t>D’autres arguments…</a:t>
            </a:r>
          </a:p>
        </p:txBody>
      </p:sp>
    </p:spTree>
    <p:extLst>
      <p:ext uri="{BB962C8B-B14F-4D97-AF65-F5344CB8AC3E}">
        <p14:creationId xmlns:p14="http://schemas.microsoft.com/office/powerpoint/2010/main" val="3940025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6125DA-1702-46FB-93CF-233D1A5BD90C}"/>
              </a:ext>
            </a:extLst>
          </p:cNvPr>
          <p:cNvPicPr>
            <a:picLocks noChangeAspect="1"/>
          </p:cNvPicPr>
          <p:nvPr/>
        </p:nvPicPr>
        <p:blipFill>
          <a:blip r:embed="rId3"/>
          <a:stretch>
            <a:fillRect/>
          </a:stretch>
        </p:blipFill>
        <p:spPr>
          <a:xfrm>
            <a:off x="2786320" y="1227221"/>
            <a:ext cx="9075213" cy="5240169"/>
          </a:xfrm>
          <a:prstGeom prst="rect">
            <a:avLst/>
          </a:prstGeom>
        </p:spPr>
      </p:pic>
      <p:pic>
        <p:nvPicPr>
          <p:cNvPr id="5" name="Image 4">
            <a:extLst>
              <a:ext uri="{FF2B5EF4-FFF2-40B4-BE49-F238E27FC236}">
                <a16:creationId xmlns:a16="http://schemas.microsoft.com/office/drawing/2014/main" id="{9CF07CD2-59A9-4941-AFE4-3768726ED65A}"/>
              </a:ext>
            </a:extLst>
          </p:cNvPr>
          <p:cNvPicPr>
            <a:picLocks noChangeAspect="1"/>
          </p:cNvPicPr>
          <p:nvPr/>
        </p:nvPicPr>
        <p:blipFill>
          <a:blip r:embed="rId4"/>
          <a:stretch>
            <a:fillRect/>
          </a:stretch>
        </p:blipFill>
        <p:spPr>
          <a:xfrm>
            <a:off x="294468" y="351128"/>
            <a:ext cx="2345684" cy="1557185"/>
          </a:xfrm>
          <a:prstGeom prst="rect">
            <a:avLst/>
          </a:prstGeom>
        </p:spPr>
      </p:pic>
    </p:spTree>
    <p:extLst>
      <p:ext uri="{BB962C8B-B14F-4D97-AF65-F5344CB8AC3E}">
        <p14:creationId xmlns:p14="http://schemas.microsoft.com/office/powerpoint/2010/main" val="747920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1608B16-E369-46FB-A669-CDA79CBD1923}"/>
              </a:ext>
            </a:extLst>
          </p:cNvPr>
          <p:cNvPicPr>
            <a:picLocks noChangeAspect="1"/>
          </p:cNvPicPr>
          <p:nvPr/>
        </p:nvPicPr>
        <p:blipFill rotWithShape="1">
          <a:blip r:embed="rId2">
            <a:extLst>
              <a:ext uri="{28A0092B-C50C-407E-A947-70E740481C1C}">
                <a14:useLocalDpi xmlns:a14="http://schemas.microsoft.com/office/drawing/2010/main" val="0"/>
              </a:ext>
            </a:extLst>
          </a:blip>
          <a:srcRect b="19649"/>
          <a:stretch/>
        </p:blipFill>
        <p:spPr>
          <a:xfrm>
            <a:off x="321416" y="914400"/>
            <a:ext cx="11549167" cy="5510463"/>
          </a:xfrm>
          <a:prstGeom prst="rect">
            <a:avLst/>
          </a:prstGeom>
        </p:spPr>
      </p:pic>
      <p:sp>
        <p:nvSpPr>
          <p:cNvPr id="4" name="ZoneTexte 3">
            <a:extLst>
              <a:ext uri="{FF2B5EF4-FFF2-40B4-BE49-F238E27FC236}">
                <a16:creationId xmlns:a16="http://schemas.microsoft.com/office/drawing/2014/main" id="{46A41EB4-D7E4-44CA-8B8E-F8B0CE6A5FB8}"/>
              </a:ext>
            </a:extLst>
          </p:cNvPr>
          <p:cNvSpPr txBox="1"/>
          <p:nvPr/>
        </p:nvSpPr>
        <p:spPr>
          <a:xfrm>
            <a:off x="890337" y="336884"/>
            <a:ext cx="10154652" cy="461665"/>
          </a:xfrm>
          <a:prstGeom prst="rect">
            <a:avLst/>
          </a:prstGeom>
          <a:noFill/>
        </p:spPr>
        <p:txBody>
          <a:bodyPr wrap="square" rtlCol="0">
            <a:spAutoFit/>
          </a:bodyPr>
          <a:lstStyle/>
          <a:p>
            <a:r>
              <a:rPr lang="fr-FR" sz="2400" dirty="0">
                <a:solidFill>
                  <a:schemeClr val="bg1"/>
                </a:solidFill>
              </a:rPr>
              <a:t>Carte mentale de synthèse</a:t>
            </a:r>
          </a:p>
        </p:txBody>
      </p:sp>
    </p:spTree>
    <p:extLst>
      <p:ext uri="{BB962C8B-B14F-4D97-AF65-F5344CB8AC3E}">
        <p14:creationId xmlns:p14="http://schemas.microsoft.com/office/powerpoint/2010/main" val="1956774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486650C7-A3CC-498A-80E1-25A0D18BF397}"/>
              </a:ext>
            </a:extLst>
          </p:cNvPr>
          <p:cNvGraphicFramePr>
            <a:graphicFrameLocks noGrp="1"/>
          </p:cNvGraphicFramePr>
          <p:nvPr>
            <p:extLst>
              <p:ext uri="{D42A27DB-BD31-4B8C-83A1-F6EECF244321}">
                <p14:modId xmlns:p14="http://schemas.microsoft.com/office/powerpoint/2010/main" val="3623374581"/>
              </p:ext>
            </p:extLst>
          </p:nvPr>
        </p:nvGraphicFramePr>
        <p:xfrm>
          <a:off x="685801" y="494784"/>
          <a:ext cx="10443410" cy="6197009"/>
        </p:xfrm>
        <a:graphic>
          <a:graphicData uri="http://schemas.openxmlformats.org/drawingml/2006/table">
            <a:tbl>
              <a:tblPr firstRow="1" firstCol="1" bandRow="1">
                <a:tableStyleId>{5C22544A-7EE6-4342-B048-85BDC9FD1C3A}</a:tableStyleId>
              </a:tblPr>
              <a:tblGrid>
                <a:gridCol w="1163923">
                  <a:extLst>
                    <a:ext uri="{9D8B030D-6E8A-4147-A177-3AD203B41FA5}">
                      <a16:colId xmlns:a16="http://schemas.microsoft.com/office/drawing/2014/main" val="2286704755"/>
                    </a:ext>
                  </a:extLst>
                </a:gridCol>
                <a:gridCol w="3362821">
                  <a:extLst>
                    <a:ext uri="{9D8B030D-6E8A-4147-A177-3AD203B41FA5}">
                      <a16:colId xmlns:a16="http://schemas.microsoft.com/office/drawing/2014/main" val="3302898826"/>
                    </a:ext>
                  </a:extLst>
                </a:gridCol>
                <a:gridCol w="1632885">
                  <a:extLst>
                    <a:ext uri="{9D8B030D-6E8A-4147-A177-3AD203B41FA5}">
                      <a16:colId xmlns:a16="http://schemas.microsoft.com/office/drawing/2014/main" val="3526647789"/>
                    </a:ext>
                  </a:extLst>
                </a:gridCol>
                <a:gridCol w="2114065">
                  <a:extLst>
                    <a:ext uri="{9D8B030D-6E8A-4147-A177-3AD203B41FA5}">
                      <a16:colId xmlns:a16="http://schemas.microsoft.com/office/drawing/2014/main" val="2581302740"/>
                    </a:ext>
                  </a:extLst>
                </a:gridCol>
                <a:gridCol w="2169716">
                  <a:extLst>
                    <a:ext uri="{9D8B030D-6E8A-4147-A177-3AD203B41FA5}">
                      <a16:colId xmlns:a16="http://schemas.microsoft.com/office/drawing/2014/main" val="1770286765"/>
                    </a:ext>
                  </a:extLst>
                </a:gridCol>
              </a:tblGrid>
              <a:tr h="385811">
                <a:tc gridSpan="5">
                  <a:txBody>
                    <a:bodyPr/>
                    <a:lstStyle/>
                    <a:p>
                      <a:pPr algn="l">
                        <a:lnSpc>
                          <a:spcPct val="107000"/>
                        </a:lnSpc>
                        <a:spcAft>
                          <a:spcPts val="800"/>
                        </a:spcAft>
                      </a:pPr>
                      <a:r>
                        <a:rPr lang="fr-FR" sz="1100" dirty="0">
                          <a:effectLst/>
                        </a:rPr>
                        <a:t>Géographie : Les hommes face aux changements globaux.</a:t>
                      </a:r>
                    </a:p>
                    <a:p>
                      <a:pPr algn="l">
                        <a:lnSpc>
                          <a:spcPct val="107000"/>
                        </a:lnSpc>
                        <a:spcAft>
                          <a:spcPts val="800"/>
                        </a:spcAft>
                      </a:pPr>
                      <a:r>
                        <a:rPr lang="fr-FR" sz="1100" dirty="0">
                          <a:effectLst/>
                        </a:rPr>
                        <a:t>Thème 1 : L’accès aux ressources pour produire, consommer, se loger et se déplacer.</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513470547"/>
                  </a:ext>
                </a:extLst>
              </a:tr>
              <a:tr h="246202">
                <a:tc>
                  <a:txBody>
                    <a:bodyPr/>
                    <a:lstStyle/>
                    <a:p>
                      <a:pPr algn="l">
                        <a:lnSpc>
                          <a:spcPct val="107000"/>
                        </a:lnSpc>
                        <a:spcAft>
                          <a:spcPts val="800"/>
                        </a:spcAft>
                      </a:pPr>
                      <a:r>
                        <a:rPr lang="fr-FR" sz="1100">
                          <a:effectLst/>
                        </a:rPr>
                        <a:t>Séances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nchor="ctr"/>
                </a:tc>
                <a:tc>
                  <a:txBody>
                    <a:bodyPr/>
                    <a:lstStyle/>
                    <a:p>
                      <a:pPr algn="l">
                        <a:lnSpc>
                          <a:spcPct val="107000"/>
                        </a:lnSpc>
                        <a:spcAft>
                          <a:spcPts val="800"/>
                        </a:spcAft>
                      </a:pPr>
                      <a:r>
                        <a:rPr lang="fr-FR" sz="1100">
                          <a:effectLst/>
                        </a:rPr>
                        <a:t>Problématique/objectif</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nchor="ctr"/>
                </a:tc>
                <a:tc>
                  <a:txBody>
                    <a:bodyPr/>
                    <a:lstStyle/>
                    <a:p>
                      <a:pPr algn="l">
                        <a:lnSpc>
                          <a:spcPct val="107000"/>
                        </a:lnSpc>
                        <a:spcAft>
                          <a:spcPts val="800"/>
                        </a:spcAft>
                      </a:pPr>
                      <a:r>
                        <a:rPr lang="fr-FR" sz="1100">
                          <a:effectLst/>
                        </a:rPr>
                        <a:t>Mots clés / Notions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nchor="ctr"/>
                </a:tc>
                <a:tc>
                  <a:txBody>
                    <a:bodyPr/>
                    <a:lstStyle/>
                    <a:p>
                      <a:pPr algn="l">
                        <a:lnSpc>
                          <a:spcPct val="107000"/>
                        </a:lnSpc>
                        <a:spcAft>
                          <a:spcPts val="800"/>
                        </a:spcAft>
                      </a:pPr>
                      <a:r>
                        <a:rPr lang="fr-FR" sz="1100">
                          <a:effectLst/>
                        </a:rPr>
                        <a:t>Repères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nchor="ctr"/>
                </a:tc>
                <a:tc>
                  <a:txBody>
                    <a:bodyPr/>
                    <a:lstStyle/>
                    <a:p>
                      <a:pPr algn="l">
                        <a:lnSpc>
                          <a:spcPct val="107000"/>
                        </a:lnSpc>
                        <a:spcAft>
                          <a:spcPts val="800"/>
                        </a:spcAft>
                      </a:pPr>
                      <a:r>
                        <a:rPr lang="fr-FR" sz="1100" dirty="0">
                          <a:effectLst/>
                        </a:rPr>
                        <a:t>Capacités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nchor="ctr"/>
                </a:tc>
                <a:extLst>
                  <a:ext uri="{0D108BD9-81ED-4DB2-BD59-A6C34878D82A}">
                    <a16:rowId xmlns:a16="http://schemas.microsoft.com/office/drawing/2014/main" val="464941575"/>
                  </a:ext>
                </a:extLst>
              </a:tr>
              <a:tr h="1955967">
                <a:tc>
                  <a:txBody>
                    <a:bodyPr/>
                    <a:lstStyle/>
                    <a:p>
                      <a:pPr algn="l">
                        <a:lnSpc>
                          <a:spcPct val="107000"/>
                        </a:lnSpc>
                        <a:spcAft>
                          <a:spcPts val="800"/>
                        </a:spcAft>
                      </a:pPr>
                      <a:r>
                        <a:rPr lang="fr-FR" sz="1100" dirty="0">
                          <a:effectLst/>
                        </a:rPr>
                        <a:t>Séance 0 : </a:t>
                      </a:r>
                    </a:p>
                    <a:p>
                      <a:pPr algn="l">
                        <a:lnSpc>
                          <a:spcPct val="107000"/>
                        </a:lnSpc>
                        <a:spcAft>
                          <a:spcPts val="800"/>
                        </a:spcAft>
                      </a:pPr>
                      <a:r>
                        <a:rPr lang="fr-FR" sz="1100" dirty="0">
                          <a:effectLst/>
                        </a:rPr>
                        <a:t>Un projet d’aménagement concerté</a:t>
                      </a:r>
                    </a:p>
                    <a:p>
                      <a:pPr algn="l">
                        <a:lnSpc>
                          <a:spcPct val="107000"/>
                        </a:lnSpc>
                        <a:spcAft>
                          <a:spcPts val="800"/>
                        </a:spcAft>
                      </a:pPr>
                      <a:r>
                        <a:rPr lang="fr-FR" sz="1100" dirty="0">
                          <a:effectLst/>
                        </a:rPr>
                        <a:t> </a:t>
                      </a:r>
                    </a:p>
                    <a:p>
                      <a:pPr algn="l">
                        <a:lnSpc>
                          <a:spcPct val="107000"/>
                        </a:lnSpc>
                        <a:spcAft>
                          <a:spcPts val="800"/>
                        </a:spcAft>
                      </a:pPr>
                      <a:r>
                        <a:rPr lang="fr-FR" sz="1100" dirty="0">
                          <a:effectLst/>
                        </a:rPr>
                        <a:t>1h</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solidFill>
                      <a:schemeClr val="accent4">
                        <a:lumMod val="60000"/>
                        <a:lumOff val="40000"/>
                      </a:schemeClr>
                    </a:solidFill>
                  </a:tcPr>
                </a:tc>
                <a:tc>
                  <a:txBody>
                    <a:bodyPr/>
                    <a:lstStyle/>
                    <a:p>
                      <a:pPr algn="l">
                        <a:lnSpc>
                          <a:spcPct val="107000"/>
                        </a:lnSpc>
                        <a:spcAft>
                          <a:spcPts val="800"/>
                        </a:spcAft>
                      </a:pPr>
                      <a:r>
                        <a:rPr lang="fr-FR" sz="1100" dirty="0">
                          <a:effectLst/>
                        </a:rPr>
                        <a:t>Amorcer la réflexion sur un projet d’aménagement concerté au sein du lycée et de son territoire à propos d’une ressource.</a:t>
                      </a:r>
                    </a:p>
                    <a:p>
                      <a:pPr algn="l">
                        <a:lnSpc>
                          <a:spcPct val="107000"/>
                        </a:lnSpc>
                        <a:spcAft>
                          <a:spcPts val="800"/>
                        </a:spcAft>
                      </a:pPr>
                      <a:r>
                        <a:rPr lang="fr-FR" sz="1100" dirty="0">
                          <a:effectLst/>
                        </a:rPr>
                        <a:t>Dynamique et démarche de projet</a:t>
                      </a:r>
                    </a:p>
                    <a:p>
                      <a:pPr algn="l">
                        <a:lnSpc>
                          <a:spcPct val="107000"/>
                        </a:lnSpc>
                        <a:spcAft>
                          <a:spcPts val="800"/>
                        </a:spcAft>
                      </a:pPr>
                      <a:r>
                        <a:rPr lang="fr-FR" sz="1100" dirty="0">
                          <a:effectLst/>
                        </a:rPr>
                        <a:t>Lien avec les ODD</a:t>
                      </a:r>
                    </a:p>
                    <a:p>
                      <a:pPr algn="l">
                        <a:lnSpc>
                          <a:spcPct val="107000"/>
                        </a:lnSpc>
                        <a:spcAft>
                          <a:spcPts val="800"/>
                        </a:spcAft>
                      </a:pPr>
                      <a:r>
                        <a:rPr lang="fr-FR" sz="1100" dirty="0">
                          <a:effectLst/>
                        </a:rPr>
                        <a:t>Démarche prospective</a:t>
                      </a:r>
                    </a:p>
                    <a:p>
                      <a:pPr algn="l">
                        <a:lnSpc>
                          <a:spcPct val="107000"/>
                        </a:lnSpc>
                        <a:spcAft>
                          <a:spcPts val="800"/>
                        </a:spcAft>
                      </a:pPr>
                      <a:r>
                        <a:rPr lang="fr-FR" sz="1100" u="sng" dirty="0">
                          <a:effectLst/>
                        </a:rPr>
                        <a:t>Lien avec la démarche EDD de l’établissement, </a:t>
                      </a:r>
                      <a:r>
                        <a:rPr lang="fr-FR" sz="1100" u="sng" dirty="0" err="1">
                          <a:effectLst/>
                        </a:rPr>
                        <a:t>écodélégués</a:t>
                      </a:r>
                      <a:r>
                        <a:rPr lang="fr-FR" sz="1100" u="sng" dirty="0">
                          <a:effectLst/>
                        </a:rPr>
                        <a:t>, CVL…</a:t>
                      </a:r>
                      <a:r>
                        <a:rPr lang="fr-FR" sz="1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tc>
                  <a:txBody>
                    <a:bodyPr/>
                    <a:lstStyle/>
                    <a:p>
                      <a:pPr algn="l">
                        <a:lnSpc>
                          <a:spcPct val="107000"/>
                        </a:lnSpc>
                        <a:spcAft>
                          <a:spcPts val="800"/>
                        </a:spcAft>
                      </a:pPr>
                      <a:r>
                        <a:rPr lang="fr-FR" sz="1100">
                          <a:effectLst/>
                        </a:rPr>
                        <a:t>Ressource </a:t>
                      </a:r>
                    </a:p>
                    <a:p>
                      <a:pPr algn="l">
                        <a:lnSpc>
                          <a:spcPct val="107000"/>
                        </a:lnSpc>
                        <a:spcAft>
                          <a:spcPts val="800"/>
                        </a:spcAft>
                      </a:pPr>
                      <a:r>
                        <a:rPr lang="fr-FR" sz="1100">
                          <a:effectLst/>
                        </a:rPr>
                        <a:t>Conflit d’usage</a:t>
                      </a:r>
                    </a:p>
                    <a:p>
                      <a:pPr algn="l">
                        <a:lnSpc>
                          <a:spcPct val="107000"/>
                        </a:lnSpc>
                        <a:spcAft>
                          <a:spcPts val="800"/>
                        </a:spcAft>
                      </a:pPr>
                      <a:r>
                        <a:rPr lang="fr-FR" sz="1100">
                          <a:effectLst/>
                        </a:rPr>
                        <a:t>Aménagement</a:t>
                      </a:r>
                    </a:p>
                    <a:p>
                      <a:pPr algn="l">
                        <a:lnSpc>
                          <a:spcPct val="107000"/>
                        </a:lnSpc>
                        <a:spcAft>
                          <a:spcPts val="800"/>
                        </a:spcAft>
                      </a:pPr>
                      <a:r>
                        <a:rPr lang="fr-FR" sz="1100">
                          <a:effectLst/>
                        </a:rPr>
                        <a:t>Accessibilité </a:t>
                      </a:r>
                    </a:p>
                    <a:p>
                      <a:pPr algn="l">
                        <a:lnSpc>
                          <a:spcPct val="107000"/>
                        </a:lnSpc>
                        <a:spcAft>
                          <a:spcPts val="800"/>
                        </a:spcAft>
                      </a:pPr>
                      <a:r>
                        <a:rPr lang="fr-FR" sz="1100">
                          <a:effectLst/>
                        </a:rPr>
                        <a:t>Disponibilité</a:t>
                      </a:r>
                    </a:p>
                    <a:p>
                      <a:pPr algn="l">
                        <a:lnSpc>
                          <a:spcPct val="107000"/>
                        </a:lnSpc>
                        <a:spcAft>
                          <a:spcPts val="800"/>
                        </a:spcAft>
                      </a:pPr>
                      <a:r>
                        <a:rPr lang="fr-FR" sz="1100">
                          <a:effectLst/>
                        </a:rPr>
                        <a:t>Collectivités</a:t>
                      </a:r>
                    </a:p>
                    <a:p>
                      <a:pPr algn="l">
                        <a:lnSpc>
                          <a:spcPct val="107000"/>
                        </a:lnSpc>
                        <a:spcAft>
                          <a:spcPts val="800"/>
                        </a:spcAft>
                      </a:pPr>
                      <a:r>
                        <a:rPr lang="fr-FR" sz="1100">
                          <a:effectLst/>
                        </a:rPr>
                        <a:t>DD et ODD</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tc>
                  <a:txBody>
                    <a:bodyPr/>
                    <a:lstStyle/>
                    <a:p>
                      <a:pPr algn="l">
                        <a:lnSpc>
                          <a:spcPct val="107000"/>
                        </a:lnSpc>
                        <a:spcAft>
                          <a:spcPts val="800"/>
                        </a:spcAft>
                      </a:pPr>
                      <a:r>
                        <a:rPr lang="fr-FR" sz="1100">
                          <a:effectLst/>
                        </a:rPr>
                        <a:t>Les institutions et les collectivités territoriales impliquées dans un plan ou un schéma d’aménagement dans le territoire de proximité de l’élève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tc>
                  <a:txBody>
                    <a:bodyPr/>
                    <a:lstStyle/>
                    <a:p>
                      <a:pPr algn="l">
                        <a:lnSpc>
                          <a:spcPct val="107000"/>
                        </a:lnSpc>
                        <a:spcAft>
                          <a:spcPts val="800"/>
                        </a:spcAft>
                      </a:pPr>
                      <a:r>
                        <a:rPr lang="fr-FR" sz="1100" dirty="0">
                          <a:effectLst/>
                        </a:rPr>
                        <a:t>Imaginer, en groupe, un projet d’aménagement concerté lié à une ressource et répondant aux défis sociétaux </a:t>
                      </a:r>
                      <a:r>
                        <a:rPr lang="fr-FR" sz="1100" u="sng" dirty="0">
                          <a:effectLst/>
                        </a:rPr>
                        <a:t>(liens avec l’EMC).</a:t>
                      </a:r>
                      <a:endParaRPr lang="fr-FR" sz="1100" dirty="0">
                        <a:effectLst/>
                      </a:endParaRPr>
                    </a:p>
                    <a:p>
                      <a:pPr algn="l">
                        <a:lnSpc>
                          <a:spcPct val="107000"/>
                        </a:lnSpc>
                        <a:spcAft>
                          <a:spcPts val="800"/>
                        </a:spcAft>
                      </a:pPr>
                      <a:r>
                        <a:rPr lang="fr-FR" sz="1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extLst>
                  <a:ext uri="{0D108BD9-81ED-4DB2-BD59-A6C34878D82A}">
                    <a16:rowId xmlns:a16="http://schemas.microsoft.com/office/drawing/2014/main" val="3991409610"/>
                  </a:ext>
                </a:extLst>
              </a:tr>
              <a:tr h="1702532">
                <a:tc>
                  <a:txBody>
                    <a:bodyPr/>
                    <a:lstStyle/>
                    <a:p>
                      <a:pPr algn="l">
                        <a:lnSpc>
                          <a:spcPct val="107000"/>
                        </a:lnSpc>
                        <a:spcAft>
                          <a:spcPts val="800"/>
                        </a:spcAft>
                      </a:pPr>
                      <a:r>
                        <a:rPr lang="fr-FR" sz="1100">
                          <a:effectLst/>
                        </a:rPr>
                        <a:t>Séance 1 : « Personne n’a envie de tuer les moulins… »</a:t>
                      </a:r>
                    </a:p>
                    <a:p>
                      <a:pPr algn="l">
                        <a:lnSpc>
                          <a:spcPct val="107000"/>
                        </a:lnSpc>
                        <a:spcAft>
                          <a:spcPts val="800"/>
                        </a:spcAft>
                      </a:pPr>
                      <a:r>
                        <a:rPr lang="fr-FR" sz="1100">
                          <a:effectLst/>
                        </a:rPr>
                        <a:t> </a:t>
                      </a:r>
                    </a:p>
                    <a:p>
                      <a:pPr algn="l">
                        <a:lnSpc>
                          <a:spcPct val="107000"/>
                        </a:lnSpc>
                        <a:spcAft>
                          <a:spcPts val="800"/>
                        </a:spcAft>
                      </a:pPr>
                      <a:r>
                        <a:rPr lang="fr-FR" sz="1100">
                          <a:effectLst/>
                        </a:rPr>
                        <a:t>1h</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tc>
                  <a:txBody>
                    <a:bodyPr/>
                    <a:lstStyle/>
                    <a:p>
                      <a:pPr algn="l">
                        <a:lnSpc>
                          <a:spcPct val="107000"/>
                        </a:lnSpc>
                        <a:spcAft>
                          <a:spcPts val="800"/>
                        </a:spcAft>
                      </a:pPr>
                      <a:r>
                        <a:rPr lang="fr-FR" sz="1100">
                          <a:effectLst/>
                        </a:rPr>
                        <a:t>Analyser une situation problématique liée au développement durable dans le cadre du projet de « loi climat et résilience ».</a:t>
                      </a:r>
                    </a:p>
                    <a:p>
                      <a:pPr algn="l">
                        <a:lnSpc>
                          <a:spcPct val="107000"/>
                        </a:lnSpc>
                        <a:spcAft>
                          <a:spcPts val="800"/>
                        </a:spcAft>
                      </a:pPr>
                      <a:r>
                        <a:rPr lang="fr-FR" sz="1100">
                          <a:effectLst/>
                        </a:rPr>
                        <a:t>Analyse systémique et réalisation d’une carte mentale pour mettre en valeur complexité, interactions et enjeux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tc>
                  <a:txBody>
                    <a:bodyPr/>
                    <a:lstStyle/>
                    <a:p>
                      <a:pPr algn="l">
                        <a:lnSpc>
                          <a:spcPct val="107000"/>
                        </a:lnSpc>
                        <a:spcAft>
                          <a:spcPts val="800"/>
                        </a:spcAft>
                      </a:pPr>
                      <a:r>
                        <a:rPr lang="fr-FR" sz="1100">
                          <a:effectLst/>
                        </a:rPr>
                        <a:t>Conflit d’usage</a:t>
                      </a:r>
                    </a:p>
                    <a:p>
                      <a:pPr algn="l">
                        <a:lnSpc>
                          <a:spcPct val="107000"/>
                        </a:lnSpc>
                        <a:spcAft>
                          <a:spcPts val="800"/>
                        </a:spcAft>
                      </a:pPr>
                      <a:r>
                        <a:rPr lang="fr-FR" sz="1100">
                          <a:effectLst/>
                        </a:rPr>
                        <a:t>Ressource</a:t>
                      </a:r>
                    </a:p>
                    <a:p>
                      <a:pPr algn="l">
                        <a:lnSpc>
                          <a:spcPct val="107000"/>
                        </a:lnSpc>
                        <a:spcAft>
                          <a:spcPts val="800"/>
                        </a:spcAft>
                      </a:pPr>
                      <a:r>
                        <a:rPr lang="fr-FR" sz="1100">
                          <a:effectLst/>
                        </a:rPr>
                        <a:t>Aménagement</a:t>
                      </a:r>
                    </a:p>
                    <a:p>
                      <a:pPr algn="l">
                        <a:lnSpc>
                          <a:spcPct val="107000"/>
                        </a:lnSpc>
                        <a:spcAft>
                          <a:spcPts val="800"/>
                        </a:spcAft>
                      </a:pPr>
                      <a:r>
                        <a:rPr lang="fr-FR" sz="1100">
                          <a:effectLst/>
                        </a:rPr>
                        <a:t>Accessibilité</a:t>
                      </a:r>
                    </a:p>
                    <a:p>
                      <a:pPr algn="l">
                        <a:lnSpc>
                          <a:spcPct val="107000"/>
                        </a:lnSpc>
                        <a:spcAft>
                          <a:spcPts val="800"/>
                        </a:spcAft>
                      </a:pPr>
                      <a:r>
                        <a:rPr lang="fr-FR" sz="1100">
                          <a:effectLst/>
                        </a:rPr>
                        <a:t>Disponibilité</a:t>
                      </a:r>
                    </a:p>
                    <a:p>
                      <a:pPr algn="l">
                        <a:lnSpc>
                          <a:spcPct val="107000"/>
                        </a:lnSpc>
                        <a:spcAft>
                          <a:spcPts val="800"/>
                        </a:spcAft>
                      </a:pPr>
                      <a:r>
                        <a:rPr lang="fr-FR" sz="1100">
                          <a:effectLst/>
                        </a:rPr>
                        <a:t>Collectivités</a:t>
                      </a:r>
                    </a:p>
                    <a:p>
                      <a:pPr algn="l">
                        <a:lnSpc>
                          <a:spcPct val="107000"/>
                        </a:lnSpc>
                        <a:spcAft>
                          <a:spcPts val="800"/>
                        </a:spcAft>
                      </a:pPr>
                      <a:r>
                        <a:rPr lang="fr-FR" sz="1100">
                          <a:effectLst/>
                        </a:rPr>
                        <a:t>DD et ODD</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tc>
                  <a:txBody>
                    <a:bodyPr/>
                    <a:lstStyle/>
                    <a:p>
                      <a:pPr algn="l">
                        <a:lnSpc>
                          <a:spcPct val="107000"/>
                        </a:lnSpc>
                        <a:spcAft>
                          <a:spcPts val="800"/>
                        </a:spcAft>
                      </a:pPr>
                      <a:r>
                        <a:rPr lang="fr-FR" sz="1100">
                          <a:effectLst/>
                        </a:rPr>
                        <a:t>Les institutions et les collectivités territoriales impliquées dans un plan ou un schéma d’aménagement dans le territoire de proximité de l’élève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tc>
                  <a:txBody>
                    <a:bodyPr/>
                    <a:lstStyle/>
                    <a:p>
                      <a:pPr algn="l">
                        <a:lnSpc>
                          <a:spcPct val="107000"/>
                        </a:lnSpc>
                        <a:spcAft>
                          <a:spcPts val="800"/>
                        </a:spcAft>
                      </a:pPr>
                      <a:r>
                        <a:rPr lang="fr-FR" sz="1100" dirty="0">
                          <a:effectLst/>
                        </a:rPr>
                        <a:t>Analyser un conflit d’usage autour d’une ressource dans le cadre d’une étude de cas ou d’un exemple d’aménagement dans les politiques territoriales (SRADDET, SCOT, PLU, plans climat-énergie, plans de déplacements urbains, plans de gestion des déchets…)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extLst>
                  <a:ext uri="{0D108BD9-81ED-4DB2-BD59-A6C34878D82A}">
                    <a16:rowId xmlns:a16="http://schemas.microsoft.com/office/drawing/2014/main" val="3662792916"/>
                  </a:ext>
                </a:extLst>
              </a:tr>
              <a:tr h="1687694">
                <a:tc>
                  <a:txBody>
                    <a:bodyPr/>
                    <a:lstStyle/>
                    <a:p>
                      <a:pPr algn="l">
                        <a:lnSpc>
                          <a:spcPct val="107000"/>
                        </a:lnSpc>
                        <a:spcAft>
                          <a:spcPts val="800"/>
                        </a:spcAft>
                      </a:pPr>
                      <a:r>
                        <a:rPr lang="fr-FR" sz="1100" dirty="0">
                          <a:effectLst/>
                        </a:rPr>
                        <a:t>Séance 2 : </a:t>
                      </a:r>
                    </a:p>
                    <a:p>
                      <a:pPr algn="l">
                        <a:lnSpc>
                          <a:spcPct val="107000"/>
                        </a:lnSpc>
                        <a:spcAft>
                          <a:spcPts val="800"/>
                        </a:spcAft>
                      </a:pPr>
                      <a:r>
                        <a:rPr lang="fr-FR" sz="1100" dirty="0">
                          <a:effectLst/>
                        </a:rPr>
                        <a:t>« Un acteur qui se mouille… »</a:t>
                      </a:r>
                    </a:p>
                    <a:p>
                      <a:pPr algn="l">
                        <a:lnSpc>
                          <a:spcPct val="107000"/>
                        </a:lnSpc>
                        <a:spcAft>
                          <a:spcPts val="800"/>
                        </a:spcAft>
                      </a:pPr>
                      <a:r>
                        <a:rPr lang="fr-FR" sz="1100" dirty="0">
                          <a:effectLst/>
                        </a:rPr>
                        <a:t> </a:t>
                      </a:r>
                    </a:p>
                    <a:p>
                      <a:pPr algn="l">
                        <a:lnSpc>
                          <a:spcPct val="107000"/>
                        </a:lnSpc>
                        <a:spcAft>
                          <a:spcPts val="800"/>
                        </a:spcAft>
                      </a:pPr>
                      <a:r>
                        <a:rPr lang="fr-FR" sz="1100" dirty="0">
                          <a:effectLst/>
                        </a:rPr>
                        <a:t>1h</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tc>
                  <a:txBody>
                    <a:bodyPr/>
                    <a:lstStyle/>
                    <a:p>
                      <a:pPr algn="l">
                        <a:lnSpc>
                          <a:spcPct val="107000"/>
                        </a:lnSpc>
                        <a:spcAft>
                          <a:spcPts val="800"/>
                        </a:spcAft>
                      </a:pPr>
                      <a:r>
                        <a:rPr lang="fr-FR" sz="1100" dirty="0">
                          <a:effectLst/>
                        </a:rPr>
                        <a:t>Etudier le parcours et l’engagement d’un acteur en lien avec la situation sur les moulins et raconter son engagement.</a:t>
                      </a:r>
                    </a:p>
                    <a:p>
                      <a:pPr algn="l">
                        <a:lnSpc>
                          <a:spcPct val="107000"/>
                        </a:lnSpc>
                        <a:spcAft>
                          <a:spcPts val="800"/>
                        </a:spcAft>
                      </a:pPr>
                      <a:r>
                        <a:rPr lang="fr-FR" sz="1100" dirty="0">
                          <a:effectLst/>
                        </a:rPr>
                        <a:t>L’élève choisira le profil d’acteur : associatif, politique, professionnel du domaine</a:t>
                      </a:r>
                    </a:p>
                    <a:p>
                      <a:pPr algn="l">
                        <a:lnSpc>
                          <a:spcPct val="107000"/>
                        </a:lnSpc>
                        <a:spcAft>
                          <a:spcPts val="800"/>
                        </a:spcAft>
                      </a:pPr>
                      <a:r>
                        <a:rPr lang="fr-FR" sz="1100" u="sng" dirty="0">
                          <a:effectLst/>
                        </a:rPr>
                        <a:t>Possibilité de faire appel à un partenaire extérieur : agence de l’eau, CPIE, associations</a:t>
                      </a:r>
                      <a:r>
                        <a:rPr lang="fr-FR" sz="1100" u="none" strike="noStrike"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tc>
                  <a:txBody>
                    <a:bodyPr/>
                    <a:lstStyle/>
                    <a:p>
                      <a:pPr algn="l">
                        <a:lnSpc>
                          <a:spcPct val="107000"/>
                        </a:lnSpc>
                        <a:spcAft>
                          <a:spcPts val="800"/>
                        </a:spcAft>
                      </a:pPr>
                      <a:r>
                        <a:rPr lang="fr-FR" sz="1100" dirty="0">
                          <a:effectLst/>
                        </a:rPr>
                        <a:t>Conflit d’usage </a:t>
                      </a:r>
                    </a:p>
                    <a:p>
                      <a:pPr algn="l">
                        <a:lnSpc>
                          <a:spcPct val="107000"/>
                        </a:lnSpc>
                        <a:spcAft>
                          <a:spcPts val="800"/>
                        </a:spcAft>
                      </a:pPr>
                      <a:r>
                        <a:rPr lang="fr-FR" sz="1100" dirty="0">
                          <a:effectLst/>
                        </a:rPr>
                        <a:t>Ressource</a:t>
                      </a:r>
                    </a:p>
                    <a:p>
                      <a:pPr algn="l">
                        <a:lnSpc>
                          <a:spcPct val="107000"/>
                        </a:lnSpc>
                        <a:spcAft>
                          <a:spcPts val="800"/>
                        </a:spcAft>
                      </a:pPr>
                      <a:r>
                        <a:rPr lang="fr-FR" sz="1100" dirty="0">
                          <a:effectLst/>
                        </a:rPr>
                        <a:t>Collectivités</a:t>
                      </a:r>
                    </a:p>
                    <a:p>
                      <a:pPr algn="l">
                        <a:lnSpc>
                          <a:spcPct val="107000"/>
                        </a:lnSpc>
                        <a:spcAft>
                          <a:spcPts val="800"/>
                        </a:spcAft>
                      </a:pPr>
                      <a:r>
                        <a:rPr lang="fr-FR" sz="1100" dirty="0">
                          <a:effectLst/>
                        </a:rPr>
                        <a:t>DD et ODD</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tc>
                  <a:txBody>
                    <a:bodyPr/>
                    <a:lstStyle/>
                    <a:p>
                      <a:pPr algn="l">
                        <a:lnSpc>
                          <a:spcPct val="107000"/>
                        </a:lnSpc>
                        <a:spcAft>
                          <a:spcPts val="800"/>
                        </a:spcAft>
                      </a:pPr>
                      <a:r>
                        <a:rPr lang="fr-FR"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tc>
                  <a:txBody>
                    <a:bodyPr/>
                    <a:lstStyle/>
                    <a:p>
                      <a:pPr algn="l">
                        <a:lnSpc>
                          <a:spcPct val="107000"/>
                        </a:lnSpc>
                        <a:spcAft>
                          <a:spcPts val="800"/>
                        </a:spcAft>
                      </a:pPr>
                      <a:r>
                        <a:rPr lang="fr-FR" sz="1100" dirty="0">
                          <a:effectLst/>
                        </a:rPr>
                        <a:t>Raconter l’engagement d’un acteur impliqué dans la gestion d’une ressource du territoire de proximité de l’élève.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093" marR="36093" marT="0" marB="0"/>
                </a:tc>
                <a:extLst>
                  <a:ext uri="{0D108BD9-81ED-4DB2-BD59-A6C34878D82A}">
                    <a16:rowId xmlns:a16="http://schemas.microsoft.com/office/drawing/2014/main" val="2808006130"/>
                  </a:ext>
                </a:extLst>
              </a:tr>
            </a:tbl>
          </a:graphicData>
        </a:graphic>
      </p:graphicFrame>
      <p:sp>
        <p:nvSpPr>
          <p:cNvPr id="3" name="ZoneTexte 2">
            <a:extLst>
              <a:ext uri="{FF2B5EF4-FFF2-40B4-BE49-F238E27FC236}">
                <a16:creationId xmlns:a16="http://schemas.microsoft.com/office/drawing/2014/main" id="{F321FDF6-CB2D-42A7-A8B2-234AE4DD2CDD}"/>
              </a:ext>
            </a:extLst>
          </p:cNvPr>
          <p:cNvSpPr txBox="1"/>
          <p:nvPr/>
        </p:nvSpPr>
        <p:spPr>
          <a:xfrm>
            <a:off x="2454442" y="0"/>
            <a:ext cx="3897221" cy="461665"/>
          </a:xfrm>
          <a:prstGeom prst="rect">
            <a:avLst/>
          </a:prstGeom>
          <a:noFill/>
        </p:spPr>
        <p:txBody>
          <a:bodyPr wrap="none" rtlCol="0">
            <a:spAutoFit/>
          </a:bodyPr>
          <a:lstStyle/>
          <a:p>
            <a:r>
              <a:rPr lang="fr-FR" sz="2400" dirty="0">
                <a:solidFill>
                  <a:schemeClr val="bg1"/>
                </a:solidFill>
              </a:rPr>
              <a:t>Proposition de séquence</a:t>
            </a:r>
          </a:p>
        </p:txBody>
      </p:sp>
    </p:spTree>
    <p:extLst>
      <p:ext uri="{BB962C8B-B14F-4D97-AF65-F5344CB8AC3E}">
        <p14:creationId xmlns:p14="http://schemas.microsoft.com/office/powerpoint/2010/main" val="1038352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80BCD484-0256-43AE-A960-08ED026513EB}"/>
              </a:ext>
            </a:extLst>
          </p:cNvPr>
          <p:cNvGraphicFramePr>
            <a:graphicFrameLocks noGrp="1"/>
          </p:cNvGraphicFramePr>
          <p:nvPr>
            <p:extLst>
              <p:ext uri="{D42A27DB-BD31-4B8C-83A1-F6EECF244321}">
                <p14:modId xmlns:p14="http://schemas.microsoft.com/office/powerpoint/2010/main" val="3508227668"/>
              </p:ext>
            </p:extLst>
          </p:nvPr>
        </p:nvGraphicFramePr>
        <p:xfrm>
          <a:off x="361950" y="73969"/>
          <a:ext cx="11468100" cy="6710062"/>
        </p:xfrm>
        <a:graphic>
          <a:graphicData uri="http://schemas.openxmlformats.org/drawingml/2006/table">
            <a:tbl>
              <a:tblPr firstRow="1" firstCol="1" bandRow="1">
                <a:tableStyleId>{5C22544A-7EE6-4342-B048-85BDC9FD1C3A}</a:tableStyleId>
              </a:tblPr>
              <a:tblGrid>
                <a:gridCol w="1638300">
                  <a:extLst>
                    <a:ext uri="{9D8B030D-6E8A-4147-A177-3AD203B41FA5}">
                      <a16:colId xmlns:a16="http://schemas.microsoft.com/office/drawing/2014/main" val="714774062"/>
                    </a:ext>
                  </a:extLst>
                </a:gridCol>
                <a:gridCol w="3332601">
                  <a:extLst>
                    <a:ext uri="{9D8B030D-6E8A-4147-A177-3AD203B41FA5}">
                      <a16:colId xmlns:a16="http://schemas.microsoft.com/office/drawing/2014/main" val="1332013889"/>
                    </a:ext>
                  </a:extLst>
                </a:gridCol>
                <a:gridCol w="1620399">
                  <a:extLst>
                    <a:ext uri="{9D8B030D-6E8A-4147-A177-3AD203B41FA5}">
                      <a16:colId xmlns:a16="http://schemas.microsoft.com/office/drawing/2014/main" val="1783406198"/>
                    </a:ext>
                  </a:extLst>
                </a:gridCol>
                <a:gridCol w="2494196">
                  <a:extLst>
                    <a:ext uri="{9D8B030D-6E8A-4147-A177-3AD203B41FA5}">
                      <a16:colId xmlns:a16="http://schemas.microsoft.com/office/drawing/2014/main" val="3419648802"/>
                    </a:ext>
                  </a:extLst>
                </a:gridCol>
                <a:gridCol w="2382604">
                  <a:extLst>
                    <a:ext uri="{9D8B030D-6E8A-4147-A177-3AD203B41FA5}">
                      <a16:colId xmlns:a16="http://schemas.microsoft.com/office/drawing/2014/main" val="237542434"/>
                    </a:ext>
                  </a:extLst>
                </a:gridCol>
              </a:tblGrid>
              <a:tr h="1077610">
                <a:tc>
                  <a:txBody>
                    <a:bodyPr/>
                    <a:lstStyle/>
                    <a:p>
                      <a:pPr algn="l">
                        <a:lnSpc>
                          <a:spcPct val="107000"/>
                        </a:lnSpc>
                        <a:spcAft>
                          <a:spcPts val="800"/>
                        </a:spcAft>
                      </a:pPr>
                      <a:r>
                        <a:rPr lang="fr-FR" sz="1100">
                          <a:effectLst/>
                        </a:rPr>
                        <a:t>Séance 3 : Des ressources sous pression</a:t>
                      </a:r>
                    </a:p>
                    <a:p>
                      <a:pPr algn="l">
                        <a:lnSpc>
                          <a:spcPct val="107000"/>
                        </a:lnSpc>
                        <a:spcAft>
                          <a:spcPts val="800"/>
                        </a:spcAft>
                      </a:pPr>
                      <a:r>
                        <a:rPr lang="fr-FR" sz="1100">
                          <a:effectLst/>
                        </a:rPr>
                        <a:t> </a:t>
                      </a:r>
                    </a:p>
                    <a:p>
                      <a:pPr algn="l">
                        <a:lnSpc>
                          <a:spcPct val="107000"/>
                        </a:lnSpc>
                        <a:spcAft>
                          <a:spcPts val="800"/>
                        </a:spcAft>
                      </a:pPr>
                      <a:r>
                        <a:rPr lang="fr-FR" sz="1100">
                          <a:effectLst/>
                        </a:rPr>
                        <a:t>1h</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0000"/>
                        </a:lnSpc>
                        <a:spcAft>
                          <a:spcPts val="800"/>
                        </a:spcAft>
                      </a:pPr>
                      <a:r>
                        <a:rPr lang="fr-FR" sz="1100">
                          <a:effectLst/>
                        </a:rPr>
                        <a:t>Contextualiser les éléments des séances précédentes : présenter le contexte mondial de pression sur les ressources, définir la notion de changements globaux.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0000"/>
                        </a:lnSpc>
                        <a:spcAft>
                          <a:spcPts val="800"/>
                        </a:spcAft>
                      </a:pPr>
                      <a:r>
                        <a:rPr lang="fr-FR" sz="1100">
                          <a:effectLst/>
                        </a:rPr>
                        <a:t>Ressource</a:t>
                      </a:r>
                    </a:p>
                    <a:p>
                      <a:pPr algn="l">
                        <a:lnSpc>
                          <a:spcPct val="100000"/>
                        </a:lnSpc>
                        <a:spcAft>
                          <a:spcPts val="800"/>
                        </a:spcAft>
                      </a:pPr>
                      <a:r>
                        <a:rPr lang="fr-FR" sz="1100">
                          <a:effectLst/>
                        </a:rPr>
                        <a:t>Accessibilité</a:t>
                      </a:r>
                    </a:p>
                    <a:p>
                      <a:pPr algn="l">
                        <a:lnSpc>
                          <a:spcPct val="100000"/>
                        </a:lnSpc>
                        <a:spcAft>
                          <a:spcPts val="800"/>
                        </a:spcAft>
                      </a:pPr>
                      <a:r>
                        <a:rPr lang="fr-FR" sz="1100">
                          <a:effectLst/>
                        </a:rPr>
                        <a:t>Disponibilité</a:t>
                      </a:r>
                    </a:p>
                    <a:p>
                      <a:pPr algn="l">
                        <a:lnSpc>
                          <a:spcPct val="100000"/>
                        </a:lnSpc>
                        <a:spcAft>
                          <a:spcPts val="800"/>
                        </a:spcAft>
                      </a:pPr>
                      <a:r>
                        <a:rPr lang="fr-FR" sz="1100">
                          <a:effectLst/>
                        </a:rPr>
                        <a:t>Changements globaux</a:t>
                      </a:r>
                    </a:p>
                    <a:p>
                      <a:pPr algn="l">
                        <a:lnSpc>
                          <a:spcPct val="100000"/>
                        </a:lnSpc>
                        <a:spcAft>
                          <a:spcPts val="800"/>
                        </a:spcAft>
                      </a:pPr>
                      <a:r>
                        <a:rPr lang="fr-FR" sz="1100">
                          <a:effectLst/>
                        </a:rPr>
                        <a:t>DD et ODD</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7000"/>
                        </a:lnSpc>
                        <a:spcAft>
                          <a:spcPts val="800"/>
                        </a:spcAft>
                      </a:pPr>
                      <a:r>
                        <a:rPr lang="fr-FR" sz="1100" dirty="0">
                          <a:effectLst/>
                        </a:rPr>
                        <a:t>Les cinq principaux pays producteurs et consommateurs d’énergie - Deux cas de conflits d’usage, - Deux États de continents différents confrontés à l’insécurité alimentaire.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7000"/>
                        </a:lnSpc>
                        <a:spcAft>
                          <a:spcPts val="800"/>
                        </a:spcAft>
                      </a:pPr>
                      <a:r>
                        <a:rPr lang="fr-FR" sz="1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extLst>
                  <a:ext uri="{0D108BD9-81ED-4DB2-BD59-A6C34878D82A}">
                    <a16:rowId xmlns:a16="http://schemas.microsoft.com/office/drawing/2014/main" val="2956236333"/>
                  </a:ext>
                </a:extLst>
              </a:tr>
              <a:tr h="1159405">
                <a:tc>
                  <a:txBody>
                    <a:bodyPr/>
                    <a:lstStyle/>
                    <a:p>
                      <a:pPr algn="l">
                        <a:lnSpc>
                          <a:spcPct val="107000"/>
                        </a:lnSpc>
                        <a:spcAft>
                          <a:spcPts val="800"/>
                        </a:spcAft>
                      </a:pPr>
                      <a:r>
                        <a:rPr lang="fr-FR" sz="1100" dirty="0">
                          <a:effectLst/>
                        </a:rPr>
                        <a:t>Séance 4 : </a:t>
                      </a:r>
                    </a:p>
                    <a:p>
                      <a:pPr algn="l">
                        <a:lnSpc>
                          <a:spcPct val="107000"/>
                        </a:lnSpc>
                        <a:spcAft>
                          <a:spcPts val="800"/>
                        </a:spcAft>
                      </a:pPr>
                      <a:r>
                        <a:rPr lang="fr-FR" sz="1100" dirty="0">
                          <a:effectLst/>
                        </a:rPr>
                        <a:t>Etude de cas : « Le barrage de la renaissance en Ethiopie »</a:t>
                      </a:r>
                    </a:p>
                    <a:p>
                      <a:pPr algn="l">
                        <a:lnSpc>
                          <a:spcPct val="107000"/>
                        </a:lnSpc>
                        <a:spcAft>
                          <a:spcPts val="800"/>
                        </a:spcAft>
                      </a:pPr>
                      <a:r>
                        <a:rPr lang="fr-FR" sz="1100" dirty="0">
                          <a:effectLst/>
                        </a:rPr>
                        <a:t> 1h</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0000"/>
                        </a:lnSpc>
                        <a:spcAft>
                          <a:spcPts val="800"/>
                        </a:spcAft>
                      </a:pPr>
                      <a:r>
                        <a:rPr lang="fr-FR" sz="1100">
                          <a:effectLst/>
                        </a:rPr>
                        <a:t>Réinvestir individuellement la démarche d’analyse d’une situation et d’un conflit d’usage et les notions associées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0000"/>
                        </a:lnSpc>
                        <a:spcAft>
                          <a:spcPts val="800"/>
                        </a:spcAft>
                      </a:pPr>
                      <a:r>
                        <a:rPr lang="fr-FR" sz="1100">
                          <a:effectLst/>
                        </a:rPr>
                        <a:t>Ressource</a:t>
                      </a:r>
                    </a:p>
                    <a:p>
                      <a:pPr algn="l">
                        <a:lnSpc>
                          <a:spcPct val="100000"/>
                        </a:lnSpc>
                        <a:spcAft>
                          <a:spcPts val="800"/>
                        </a:spcAft>
                      </a:pPr>
                      <a:r>
                        <a:rPr lang="fr-FR" sz="1100">
                          <a:effectLst/>
                        </a:rPr>
                        <a:t>Disponibilité</a:t>
                      </a:r>
                    </a:p>
                    <a:p>
                      <a:pPr algn="l">
                        <a:lnSpc>
                          <a:spcPct val="100000"/>
                        </a:lnSpc>
                        <a:spcAft>
                          <a:spcPts val="800"/>
                        </a:spcAft>
                      </a:pPr>
                      <a:r>
                        <a:rPr lang="fr-FR" sz="1100">
                          <a:effectLst/>
                        </a:rPr>
                        <a:t>Accessibilité</a:t>
                      </a:r>
                    </a:p>
                    <a:p>
                      <a:pPr algn="l">
                        <a:lnSpc>
                          <a:spcPct val="100000"/>
                        </a:lnSpc>
                        <a:spcAft>
                          <a:spcPts val="800"/>
                        </a:spcAft>
                      </a:pPr>
                      <a:r>
                        <a:rPr lang="fr-FR" sz="1100">
                          <a:effectLst/>
                        </a:rPr>
                        <a:t>Conflit d’usage</a:t>
                      </a:r>
                    </a:p>
                    <a:p>
                      <a:pPr algn="l">
                        <a:lnSpc>
                          <a:spcPct val="100000"/>
                        </a:lnSpc>
                        <a:spcAft>
                          <a:spcPts val="800"/>
                        </a:spcAft>
                      </a:pPr>
                      <a:r>
                        <a:rPr lang="fr-FR"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7000"/>
                        </a:lnSpc>
                        <a:spcAft>
                          <a:spcPts val="800"/>
                        </a:spcAft>
                      </a:pPr>
                      <a:r>
                        <a:rPr lang="fr-FR"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7000"/>
                        </a:lnSpc>
                        <a:spcAft>
                          <a:spcPts val="800"/>
                        </a:spcAft>
                      </a:pPr>
                      <a:r>
                        <a:rPr lang="fr-FR" sz="1100" dirty="0">
                          <a:effectLst/>
                        </a:rPr>
                        <a:t>Analyser un conflit d’usage autour d’une ressource dans le cadre d’une étude de cas ou d’un exemple d’aménagement dans les politiques territoriales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extLst>
                  <a:ext uri="{0D108BD9-81ED-4DB2-BD59-A6C34878D82A}">
                    <a16:rowId xmlns:a16="http://schemas.microsoft.com/office/drawing/2014/main" val="3084390534"/>
                  </a:ext>
                </a:extLst>
              </a:tr>
              <a:tr h="1321388">
                <a:tc>
                  <a:txBody>
                    <a:bodyPr/>
                    <a:lstStyle/>
                    <a:p>
                      <a:pPr algn="l">
                        <a:lnSpc>
                          <a:spcPct val="107000"/>
                        </a:lnSpc>
                        <a:spcAft>
                          <a:spcPts val="800"/>
                        </a:spcAft>
                      </a:pPr>
                      <a:r>
                        <a:rPr lang="fr-FR" sz="1100" dirty="0">
                          <a:effectLst/>
                        </a:rPr>
                        <a:t>Séance 5 : </a:t>
                      </a:r>
                    </a:p>
                    <a:p>
                      <a:pPr algn="l">
                        <a:lnSpc>
                          <a:spcPct val="107000"/>
                        </a:lnSpc>
                        <a:spcAft>
                          <a:spcPts val="800"/>
                        </a:spcAft>
                      </a:pPr>
                      <a:r>
                        <a:rPr lang="fr-FR" sz="1100" dirty="0">
                          <a:effectLst/>
                        </a:rPr>
                        <a:t>Vers une nouvelle façon d’habiter</a:t>
                      </a:r>
                    </a:p>
                    <a:p>
                      <a:pPr algn="l">
                        <a:lnSpc>
                          <a:spcPct val="107000"/>
                        </a:lnSpc>
                        <a:spcAft>
                          <a:spcPts val="800"/>
                        </a:spcAft>
                      </a:pPr>
                      <a:r>
                        <a:rPr lang="fr-FR" sz="1100" dirty="0">
                          <a:effectLst/>
                        </a:rPr>
                        <a:t> 1h30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0000"/>
                        </a:lnSpc>
                        <a:spcAft>
                          <a:spcPts val="800"/>
                        </a:spcAft>
                      </a:pPr>
                      <a:r>
                        <a:rPr lang="fr-FR" sz="1100">
                          <a:effectLst/>
                        </a:rPr>
                        <a:t>Etudier le cas « Smartseille »</a:t>
                      </a:r>
                    </a:p>
                    <a:p>
                      <a:pPr algn="l">
                        <a:lnSpc>
                          <a:spcPct val="100000"/>
                        </a:lnSpc>
                        <a:spcAft>
                          <a:spcPts val="800"/>
                        </a:spcAft>
                      </a:pPr>
                      <a:r>
                        <a:rPr lang="fr-FR" sz="1100">
                          <a:effectLst/>
                        </a:rPr>
                        <a:t>Réaliser le croquis d’un aménagement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0000"/>
                        </a:lnSpc>
                        <a:spcAft>
                          <a:spcPts val="800"/>
                        </a:spcAft>
                      </a:pPr>
                      <a:r>
                        <a:rPr lang="fr-FR" sz="1100" dirty="0">
                          <a:effectLst/>
                        </a:rPr>
                        <a:t>Habiter, Aménagement</a:t>
                      </a:r>
                    </a:p>
                    <a:p>
                      <a:pPr algn="l">
                        <a:lnSpc>
                          <a:spcPct val="100000"/>
                        </a:lnSpc>
                        <a:spcAft>
                          <a:spcPts val="800"/>
                        </a:spcAft>
                      </a:pPr>
                      <a:r>
                        <a:rPr lang="fr-FR" sz="1100" dirty="0">
                          <a:effectLst/>
                        </a:rPr>
                        <a:t>Mobilités; Territoires</a:t>
                      </a:r>
                    </a:p>
                    <a:p>
                      <a:pPr algn="l">
                        <a:lnSpc>
                          <a:spcPct val="100000"/>
                        </a:lnSpc>
                        <a:spcAft>
                          <a:spcPts val="800"/>
                        </a:spcAft>
                      </a:pPr>
                      <a:r>
                        <a:rPr lang="fr-FR" sz="1100" dirty="0">
                          <a:effectLst/>
                        </a:rPr>
                        <a:t>Collectivités</a:t>
                      </a:r>
                    </a:p>
                    <a:p>
                      <a:pPr algn="l">
                        <a:lnSpc>
                          <a:spcPct val="100000"/>
                        </a:lnSpc>
                        <a:spcAft>
                          <a:spcPts val="800"/>
                        </a:spcAft>
                      </a:pPr>
                      <a:r>
                        <a:rPr lang="fr-FR" sz="1100" dirty="0">
                          <a:effectLst/>
                        </a:rPr>
                        <a:t>DD et ODD</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7000"/>
                        </a:lnSpc>
                        <a:spcAft>
                          <a:spcPts val="800"/>
                        </a:spcAft>
                      </a:pPr>
                      <a:r>
                        <a:rPr lang="fr-FR"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7000"/>
                        </a:lnSpc>
                        <a:spcAft>
                          <a:spcPts val="800"/>
                        </a:spcAft>
                      </a:pPr>
                      <a:r>
                        <a:rPr lang="fr-FR" sz="1100" dirty="0">
                          <a:effectLst/>
                        </a:rPr>
                        <a:t>Réaliser le croquis d’un aménagement qui met en œuvre un ou des objectifs de développement durable.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extLst>
                  <a:ext uri="{0D108BD9-81ED-4DB2-BD59-A6C34878D82A}">
                    <a16:rowId xmlns:a16="http://schemas.microsoft.com/office/drawing/2014/main" val="3616128519"/>
                  </a:ext>
                </a:extLst>
              </a:tr>
              <a:tr h="1050909">
                <a:tc>
                  <a:txBody>
                    <a:bodyPr/>
                    <a:lstStyle/>
                    <a:p>
                      <a:pPr algn="l">
                        <a:lnSpc>
                          <a:spcPct val="107000"/>
                        </a:lnSpc>
                        <a:spcAft>
                          <a:spcPts val="800"/>
                        </a:spcAft>
                      </a:pPr>
                      <a:r>
                        <a:rPr lang="fr-FR" sz="1100" dirty="0">
                          <a:effectLst/>
                        </a:rPr>
                        <a:t>Séance 6 : </a:t>
                      </a:r>
                    </a:p>
                    <a:p>
                      <a:pPr algn="l">
                        <a:lnSpc>
                          <a:spcPct val="107000"/>
                        </a:lnSpc>
                        <a:spcAft>
                          <a:spcPts val="800"/>
                        </a:spcAft>
                      </a:pPr>
                      <a:r>
                        <a:rPr lang="fr-FR" sz="1100" dirty="0">
                          <a:effectLst/>
                        </a:rPr>
                        <a:t>Aménager pour un développement durable </a:t>
                      </a:r>
                    </a:p>
                    <a:p>
                      <a:pPr algn="l">
                        <a:lnSpc>
                          <a:spcPct val="107000"/>
                        </a:lnSpc>
                        <a:spcAft>
                          <a:spcPts val="800"/>
                        </a:spcAft>
                      </a:pPr>
                      <a:r>
                        <a:rPr lang="fr-FR" sz="1100" dirty="0">
                          <a:effectLst/>
                        </a:rPr>
                        <a:t> 1h</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0000"/>
                        </a:lnSpc>
                        <a:spcAft>
                          <a:spcPts val="800"/>
                        </a:spcAft>
                      </a:pPr>
                      <a:r>
                        <a:rPr lang="fr-FR" sz="1100">
                          <a:effectLst/>
                        </a:rPr>
                        <a:t>Présenter les enjeux des engagements internationaux et politiques publiques face aux défis des ODD</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0000"/>
                        </a:lnSpc>
                        <a:spcAft>
                          <a:spcPts val="800"/>
                        </a:spcAft>
                      </a:pPr>
                      <a:r>
                        <a:rPr lang="fr-FR" sz="1100">
                          <a:effectLst/>
                        </a:rPr>
                        <a:t>DD et ODD</a:t>
                      </a:r>
                    </a:p>
                    <a:p>
                      <a:pPr algn="l">
                        <a:lnSpc>
                          <a:spcPct val="100000"/>
                        </a:lnSpc>
                        <a:spcAft>
                          <a:spcPts val="800"/>
                        </a:spcAft>
                      </a:pPr>
                      <a:r>
                        <a:rPr lang="fr-FR" sz="1100">
                          <a:effectLst/>
                        </a:rPr>
                        <a:t>Aménagement des territoires</a:t>
                      </a:r>
                    </a:p>
                    <a:p>
                      <a:pPr algn="l">
                        <a:lnSpc>
                          <a:spcPct val="100000"/>
                        </a:lnSpc>
                        <a:spcAft>
                          <a:spcPts val="800"/>
                        </a:spcAft>
                      </a:pPr>
                      <a:r>
                        <a:rPr lang="fr-FR" sz="1100">
                          <a:effectLst/>
                        </a:rPr>
                        <a:t>Collectivités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7000"/>
                        </a:lnSpc>
                        <a:spcAft>
                          <a:spcPts val="800"/>
                        </a:spcAft>
                      </a:pPr>
                      <a:r>
                        <a:rPr lang="fr-FR" sz="1100">
                          <a:effectLst/>
                        </a:rPr>
                        <a:t>Les institutions et les collectivités territoriales impliquées dans un plan ou un schéma d’aménagement dans le territoire de proximité de l’élève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7000"/>
                        </a:lnSpc>
                        <a:spcAft>
                          <a:spcPts val="800"/>
                        </a:spcAft>
                      </a:pPr>
                      <a:r>
                        <a:rPr lang="fr-FR" sz="1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extLst>
                  <a:ext uri="{0D108BD9-81ED-4DB2-BD59-A6C34878D82A}">
                    <a16:rowId xmlns:a16="http://schemas.microsoft.com/office/drawing/2014/main" val="2022375244"/>
                  </a:ext>
                </a:extLst>
              </a:tr>
              <a:tr h="1565081">
                <a:tc>
                  <a:txBody>
                    <a:bodyPr/>
                    <a:lstStyle/>
                    <a:p>
                      <a:pPr algn="l">
                        <a:lnSpc>
                          <a:spcPct val="107000"/>
                        </a:lnSpc>
                        <a:spcAft>
                          <a:spcPts val="800"/>
                        </a:spcAft>
                      </a:pPr>
                      <a:r>
                        <a:rPr lang="fr-FR" sz="1100" dirty="0">
                          <a:effectLst/>
                        </a:rPr>
                        <a:t>Séance 7 : Un projet d’aménagement concerté</a:t>
                      </a:r>
                    </a:p>
                    <a:p>
                      <a:pPr algn="l">
                        <a:lnSpc>
                          <a:spcPct val="107000"/>
                        </a:lnSpc>
                        <a:spcAft>
                          <a:spcPts val="800"/>
                        </a:spcAft>
                      </a:pPr>
                      <a:r>
                        <a:rPr lang="fr-FR" sz="1100" dirty="0">
                          <a:effectLst/>
                        </a:rPr>
                        <a:t> </a:t>
                      </a:r>
                    </a:p>
                    <a:p>
                      <a:pPr algn="l">
                        <a:lnSpc>
                          <a:spcPct val="107000"/>
                        </a:lnSpc>
                        <a:spcAft>
                          <a:spcPts val="800"/>
                        </a:spcAft>
                      </a:pPr>
                      <a:r>
                        <a:rPr lang="fr-FR" sz="1100" dirty="0">
                          <a:effectLst/>
                        </a:rPr>
                        <a:t>1h</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solidFill>
                      <a:schemeClr val="accent4">
                        <a:lumMod val="60000"/>
                        <a:lumOff val="40000"/>
                      </a:schemeClr>
                    </a:solidFill>
                  </a:tcPr>
                </a:tc>
                <a:tc>
                  <a:txBody>
                    <a:bodyPr/>
                    <a:lstStyle/>
                    <a:p>
                      <a:pPr algn="l">
                        <a:lnSpc>
                          <a:spcPct val="100000"/>
                        </a:lnSpc>
                        <a:spcAft>
                          <a:spcPts val="800"/>
                        </a:spcAft>
                      </a:pPr>
                      <a:r>
                        <a:rPr lang="fr-FR" sz="1100" dirty="0">
                          <a:effectLst/>
                        </a:rPr>
                        <a:t>Amorcer / Poursuivre la réflexion sur un projet d’aménagement concerté au sein du lycée et de son territoire à propos d’une ressource.</a:t>
                      </a:r>
                    </a:p>
                    <a:p>
                      <a:pPr algn="l">
                        <a:lnSpc>
                          <a:spcPct val="100000"/>
                        </a:lnSpc>
                        <a:spcAft>
                          <a:spcPts val="800"/>
                        </a:spcAft>
                      </a:pPr>
                      <a:r>
                        <a:rPr lang="fr-FR" sz="1100" dirty="0">
                          <a:effectLst/>
                        </a:rPr>
                        <a:t>Dynamique et démarche de projet</a:t>
                      </a:r>
                    </a:p>
                    <a:p>
                      <a:pPr algn="l">
                        <a:lnSpc>
                          <a:spcPct val="100000"/>
                        </a:lnSpc>
                        <a:spcAft>
                          <a:spcPts val="800"/>
                        </a:spcAft>
                      </a:pPr>
                      <a:r>
                        <a:rPr lang="fr-FR" sz="1100" dirty="0">
                          <a:effectLst/>
                        </a:rPr>
                        <a:t>Lien avec les ODD</a:t>
                      </a:r>
                    </a:p>
                    <a:p>
                      <a:pPr algn="l">
                        <a:lnSpc>
                          <a:spcPct val="100000"/>
                        </a:lnSpc>
                        <a:spcAft>
                          <a:spcPts val="800"/>
                        </a:spcAft>
                      </a:pPr>
                      <a:r>
                        <a:rPr lang="fr-FR" sz="1100" dirty="0">
                          <a:effectLst/>
                        </a:rPr>
                        <a:t>Démarche prospective</a:t>
                      </a:r>
                    </a:p>
                    <a:p>
                      <a:pPr algn="l">
                        <a:lnSpc>
                          <a:spcPct val="100000"/>
                        </a:lnSpc>
                        <a:spcAft>
                          <a:spcPts val="800"/>
                        </a:spcAft>
                      </a:pPr>
                      <a:r>
                        <a:rPr lang="fr-FR" sz="1100" u="sng" dirty="0">
                          <a:effectLst/>
                        </a:rPr>
                        <a:t>Lien avec la démarche EDD de l’établissement, </a:t>
                      </a:r>
                      <a:r>
                        <a:rPr lang="fr-FR" sz="1100" u="sng" dirty="0" err="1">
                          <a:effectLst/>
                        </a:rPr>
                        <a:t>écodélégués</a:t>
                      </a:r>
                      <a:r>
                        <a:rPr lang="fr-FR" sz="1100" u="sng" dirty="0">
                          <a:effectLst/>
                        </a:rPr>
                        <a:t>, CVL…</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0000"/>
                        </a:lnSpc>
                        <a:spcAft>
                          <a:spcPts val="800"/>
                        </a:spcAft>
                      </a:pPr>
                      <a:r>
                        <a:rPr lang="fr-FR" sz="1100" dirty="0">
                          <a:effectLst/>
                        </a:rPr>
                        <a:t>Ressource </a:t>
                      </a:r>
                    </a:p>
                    <a:p>
                      <a:pPr algn="l">
                        <a:lnSpc>
                          <a:spcPct val="100000"/>
                        </a:lnSpc>
                        <a:spcAft>
                          <a:spcPts val="800"/>
                        </a:spcAft>
                      </a:pPr>
                      <a:r>
                        <a:rPr lang="fr-FR" sz="1100" dirty="0">
                          <a:effectLst/>
                        </a:rPr>
                        <a:t>Conflit d’usage</a:t>
                      </a:r>
                    </a:p>
                    <a:p>
                      <a:pPr algn="l">
                        <a:lnSpc>
                          <a:spcPct val="100000"/>
                        </a:lnSpc>
                        <a:spcAft>
                          <a:spcPts val="800"/>
                        </a:spcAft>
                      </a:pPr>
                      <a:r>
                        <a:rPr lang="fr-FR" sz="1100" dirty="0">
                          <a:effectLst/>
                        </a:rPr>
                        <a:t>Aménagement</a:t>
                      </a:r>
                    </a:p>
                    <a:p>
                      <a:pPr algn="l">
                        <a:lnSpc>
                          <a:spcPct val="100000"/>
                        </a:lnSpc>
                        <a:spcAft>
                          <a:spcPts val="800"/>
                        </a:spcAft>
                      </a:pPr>
                      <a:r>
                        <a:rPr lang="fr-FR" sz="1100" dirty="0">
                          <a:effectLst/>
                        </a:rPr>
                        <a:t>Accessibilité </a:t>
                      </a:r>
                    </a:p>
                    <a:p>
                      <a:pPr algn="l">
                        <a:lnSpc>
                          <a:spcPct val="100000"/>
                        </a:lnSpc>
                        <a:spcAft>
                          <a:spcPts val="800"/>
                        </a:spcAft>
                      </a:pPr>
                      <a:r>
                        <a:rPr lang="fr-FR" sz="1100" dirty="0">
                          <a:effectLst/>
                        </a:rPr>
                        <a:t>Disponibilité</a:t>
                      </a:r>
                    </a:p>
                    <a:p>
                      <a:pPr algn="l">
                        <a:lnSpc>
                          <a:spcPct val="100000"/>
                        </a:lnSpc>
                        <a:spcAft>
                          <a:spcPts val="800"/>
                        </a:spcAft>
                      </a:pPr>
                      <a:r>
                        <a:rPr lang="fr-FR" sz="1100" dirty="0">
                          <a:effectLst/>
                        </a:rPr>
                        <a:t>Collectivités</a:t>
                      </a:r>
                    </a:p>
                    <a:p>
                      <a:pPr algn="l">
                        <a:lnSpc>
                          <a:spcPct val="100000"/>
                        </a:lnSpc>
                        <a:spcAft>
                          <a:spcPts val="800"/>
                        </a:spcAft>
                      </a:pPr>
                      <a:r>
                        <a:rPr lang="fr-FR" sz="1100" dirty="0">
                          <a:effectLst/>
                        </a:rPr>
                        <a:t>DD et ODD</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7000"/>
                        </a:lnSpc>
                        <a:spcAft>
                          <a:spcPts val="800"/>
                        </a:spcAft>
                      </a:pPr>
                      <a:r>
                        <a:rPr lang="fr-FR" sz="1100">
                          <a:effectLst/>
                        </a:rPr>
                        <a:t>Les institutions et les collectivités territoriales impliquées dans un plan ou un schéma d’aménagement dans le territoire de proximité de l’élève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tc>
                  <a:txBody>
                    <a:bodyPr/>
                    <a:lstStyle/>
                    <a:p>
                      <a:pPr algn="l">
                        <a:lnSpc>
                          <a:spcPct val="107000"/>
                        </a:lnSpc>
                        <a:spcAft>
                          <a:spcPts val="800"/>
                        </a:spcAft>
                      </a:pPr>
                      <a:r>
                        <a:rPr lang="fr-FR" sz="1100" dirty="0">
                          <a:effectLst/>
                        </a:rPr>
                        <a:t>Imaginer, en groupe, un projet d’aménagement concerté lié à une ressource et répondant aux défis sociétaux </a:t>
                      </a:r>
                      <a:r>
                        <a:rPr lang="fr-FR" sz="1100" u="sng" dirty="0">
                          <a:effectLst/>
                        </a:rPr>
                        <a:t>(liens avec l’EMC).</a:t>
                      </a:r>
                      <a:endParaRPr lang="fr-FR" sz="1100" dirty="0">
                        <a:effectLst/>
                      </a:endParaRPr>
                    </a:p>
                    <a:p>
                      <a:pPr algn="l">
                        <a:lnSpc>
                          <a:spcPct val="107000"/>
                        </a:lnSpc>
                        <a:spcAft>
                          <a:spcPts val="800"/>
                        </a:spcAft>
                      </a:pPr>
                      <a:r>
                        <a:rPr lang="fr-FR" sz="1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710" marR="30710" marT="0" marB="0"/>
                </a:tc>
                <a:extLst>
                  <a:ext uri="{0D108BD9-81ED-4DB2-BD59-A6C34878D82A}">
                    <a16:rowId xmlns:a16="http://schemas.microsoft.com/office/drawing/2014/main" val="1251382595"/>
                  </a:ext>
                </a:extLst>
              </a:tr>
            </a:tbl>
          </a:graphicData>
        </a:graphic>
      </p:graphicFrame>
    </p:spTree>
    <p:extLst>
      <p:ext uri="{BB962C8B-B14F-4D97-AF65-F5344CB8AC3E}">
        <p14:creationId xmlns:p14="http://schemas.microsoft.com/office/powerpoint/2010/main" val="2489054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350458E-FA4C-48B6-A339-3B2D2573F869}"/>
              </a:ext>
            </a:extLst>
          </p:cNvPr>
          <p:cNvPicPr>
            <a:picLocks noChangeAspect="1"/>
          </p:cNvPicPr>
          <p:nvPr/>
        </p:nvPicPr>
        <p:blipFill>
          <a:blip r:embed="rId2"/>
          <a:stretch>
            <a:fillRect/>
          </a:stretch>
        </p:blipFill>
        <p:spPr>
          <a:xfrm>
            <a:off x="537678" y="699449"/>
            <a:ext cx="5735527" cy="4043753"/>
          </a:xfrm>
          <a:prstGeom prst="rect">
            <a:avLst/>
          </a:prstGeom>
        </p:spPr>
      </p:pic>
      <p:sp>
        <p:nvSpPr>
          <p:cNvPr id="4" name="ZoneTexte 3">
            <a:extLst>
              <a:ext uri="{FF2B5EF4-FFF2-40B4-BE49-F238E27FC236}">
                <a16:creationId xmlns:a16="http://schemas.microsoft.com/office/drawing/2014/main" id="{1E4F3950-F247-4EB5-A260-79C0EC4A7236}"/>
              </a:ext>
            </a:extLst>
          </p:cNvPr>
          <p:cNvSpPr txBox="1"/>
          <p:nvPr/>
        </p:nvSpPr>
        <p:spPr>
          <a:xfrm>
            <a:off x="311317" y="142875"/>
            <a:ext cx="5961888" cy="461665"/>
          </a:xfrm>
          <a:prstGeom prst="rect">
            <a:avLst/>
          </a:prstGeom>
          <a:noFill/>
        </p:spPr>
        <p:txBody>
          <a:bodyPr wrap="none" rtlCol="0">
            <a:spAutoFit/>
          </a:bodyPr>
          <a:lstStyle/>
          <a:p>
            <a:r>
              <a:rPr lang="fr-FR" sz="2400" dirty="0">
                <a:solidFill>
                  <a:schemeClr val="bg1"/>
                </a:solidFill>
              </a:rPr>
              <a:t>Quelques documents sur « </a:t>
            </a:r>
            <a:r>
              <a:rPr lang="fr-FR" sz="2400" dirty="0" err="1">
                <a:solidFill>
                  <a:schemeClr val="bg1"/>
                </a:solidFill>
              </a:rPr>
              <a:t>Smartseille</a:t>
            </a:r>
            <a:r>
              <a:rPr lang="fr-FR" sz="2400" dirty="0">
                <a:solidFill>
                  <a:schemeClr val="bg1"/>
                </a:solidFill>
              </a:rPr>
              <a:t> »</a:t>
            </a:r>
          </a:p>
        </p:txBody>
      </p:sp>
      <p:sp>
        <p:nvSpPr>
          <p:cNvPr id="6" name="ZoneTexte 5">
            <a:extLst>
              <a:ext uri="{FF2B5EF4-FFF2-40B4-BE49-F238E27FC236}">
                <a16:creationId xmlns:a16="http://schemas.microsoft.com/office/drawing/2014/main" id="{23688B47-41E7-4607-97D4-8CD9DFA565C5}"/>
              </a:ext>
            </a:extLst>
          </p:cNvPr>
          <p:cNvSpPr txBox="1"/>
          <p:nvPr/>
        </p:nvSpPr>
        <p:spPr>
          <a:xfrm>
            <a:off x="537678" y="4743202"/>
            <a:ext cx="6832997" cy="276999"/>
          </a:xfrm>
          <a:prstGeom prst="rect">
            <a:avLst/>
          </a:prstGeom>
          <a:noFill/>
        </p:spPr>
        <p:txBody>
          <a:bodyPr wrap="square">
            <a:spAutoFit/>
          </a:bodyPr>
          <a:lstStyle/>
          <a:p>
            <a:r>
              <a:rPr lang="fr-FR" sz="1200" dirty="0">
                <a:solidFill>
                  <a:schemeClr val="bg1"/>
                </a:solidFill>
              </a:rPr>
              <a:t>http://www.smartseille.fr/pdf/plaquette-smartseille-2015.pdf</a:t>
            </a:r>
          </a:p>
        </p:txBody>
      </p:sp>
      <p:sp>
        <p:nvSpPr>
          <p:cNvPr id="10" name="ZoneTexte 9">
            <a:extLst>
              <a:ext uri="{FF2B5EF4-FFF2-40B4-BE49-F238E27FC236}">
                <a16:creationId xmlns:a16="http://schemas.microsoft.com/office/drawing/2014/main" id="{BD283BA7-7851-4E4B-8CA9-8FB9860FFFDE}"/>
              </a:ext>
            </a:extLst>
          </p:cNvPr>
          <p:cNvSpPr txBox="1"/>
          <p:nvPr/>
        </p:nvSpPr>
        <p:spPr>
          <a:xfrm>
            <a:off x="6257097" y="5685852"/>
            <a:ext cx="6466114" cy="276999"/>
          </a:xfrm>
          <a:prstGeom prst="rect">
            <a:avLst/>
          </a:prstGeom>
          <a:noFill/>
        </p:spPr>
        <p:txBody>
          <a:bodyPr wrap="square">
            <a:spAutoFit/>
          </a:bodyPr>
          <a:lstStyle/>
          <a:p>
            <a:r>
              <a:rPr lang="fr-FR" sz="1200">
                <a:solidFill>
                  <a:schemeClr val="bg1"/>
                </a:solidFill>
              </a:rPr>
              <a:t>http://smartseille.fr/programme-haute-qualite-de-vie.php#hqv</a:t>
            </a:r>
            <a:endParaRPr lang="fr-FR" sz="1200" dirty="0">
              <a:solidFill>
                <a:schemeClr val="bg1"/>
              </a:solidFill>
            </a:endParaRPr>
          </a:p>
        </p:txBody>
      </p:sp>
      <p:pic>
        <p:nvPicPr>
          <p:cNvPr id="12" name="Image 11">
            <a:extLst>
              <a:ext uri="{FF2B5EF4-FFF2-40B4-BE49-F238E27FC236}">
                <a16:creationId xmlns:a16="http://schemas.microsoft.com/office/drawing/2014/main" id="{ABB67CE3-561C-4380-B5EC-656F4E06995B}"/>
              </a:ext>
            </a:extLst>
          </p:cNvPr>
          <p:cNvPicPr>
            <a:picLocks noChangeAspect="1"/>
          </p:cNvPicPr>
          <p:nvPr/>
        </p:nvPicPr>
        <p:blipFill>
          <a:blip r:embed="rId3"/>
          <a:stretch>
            <a:fillRect/>
          </a:stretch>
        </p:blipFill>
        <p:spPr>
          <a:xfrm>
            <a:off x="6257097" y="1209365"/>
            <a:ext cx="5934903" cy="4439270"/>
          </a:xfrm>
          <a:prstGeom prst="rect">
            <a:avLst/>
          </a:prstGeom>
        </p:spPr>
      </p:pic>
    </p:spTree>
    <p:extLst>
      <p:ext uri="{BB962C8B-B14F-4D97-AF65-F5344CB8AC3E}">
        <p14:creationId xmlns:p14="http://schemas.microsoft.com/office/powerpoint/2010/main" val="106163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F280E94-F632-4116-81AF-AAFD7F1CC94E}"/>
              </a:ext>
            </a:extLst>
          </p:cNvPr>
          <p:cNvPicPr>
            <a:picLocks noChangeAspect="1"/>
          </p:cNvPicPr>
          <p:nvPr/>
        </p:nvPicPr>
        <p:blipFill rotWithShape="1">
          <a:blip r:embed="rId2"/>
          <a:srcRect b="15845"/>
          <a:stretch/>
        </p:blipFill>
        <p:spPr>
          <a:xfrm>
            <a:off x="197335" y="200034"/>
            <a:ext cx="4625988" cy="2717337"/>
          </a:xfrm>
          <a:prstGeom prst="rect">
            <a:avLst/>
          </a:prstGeom>
        </p:spPr>
      </p:pic>
      <p:sp>
        <p:nvSpPr>
          <p:cNvPr id="5" name="ZoneTexte 4">
            <a:extLst>
              <a:ext uri="{FF2B5EF4-FFF2-40B4-BE49-F238E27FC236}">
                <a16:creationId xmlns:a16="http://schemas.microsoft.com/office/drawing/2014/main" id="{CCF62031-8846-48F6-9805-87181F347339}"/>
              </a:ext>
            </a:extLst>
          </p:cNvPr>
          <p:cNvSpPr txBox="1"/>
          <p:nvPr/>
        </p:nvSpPr>
        <p:spPr>
          <a:xfrm>
            <a:off x="107799" y="2917371"/>
            <a:ext cx="6107906" cy="461665"/>
          </a:xfrm>
          <a:prstGeom prst="rect">
            <a:avLst/>
          </a:prstGeom>
          <a:noFill/>
        </p:spPr>
        <p:txBody>
          <a:bodyPr wrap="square">
            <a:spAutoFit/>
          </a:bodyPr>
          <a:lstStyle/>
          <a:p>
            <a:r>
              <a:rPr lang="fr-FR" sz="1200" dirty="0">
                <a:solidFill>
                  <a:schemeClr val="bg1"/>
                </a:solidFill>
              </a:rPr>
              <a:t>https://madeinmarseille.net/83282-urbanisme-marseille-2021-borely-catalans-friche-ecoquartier/</a:t>
            </a:r>
          </a:p>
        </p:txBody>
      </p:sp>
      <p:pic>
        <p:nvPicPr>
          <p:cNvPr id="7" name="Image 6">
            <a:extLst>
              <a:ext uri="{FF2B5EF4-FFF2-40B4-BE49-F238E27FC236}">
                <a16:creationId xmlns:a16="http://schemas.microsoft.com/office/drawing/2014/main" id="{816D087C-7F64-497E-A278-B12A078E5D3A}"/>
              </a:ext>
            </a:extLst>
          </p:cNvPr>
          <p:cNvPicPr>
            <a:picLocks noChangeAspect="1"/>
          </p:cNvPicPr>
          <p:nvPr/>
        </p:nvPicPr>
        <p:blipFill>
          <a:blip r:embed="rId3"/>
          <a:stretch>
            <a:fillRect/>
          </a:stretch>
        </p:blipFill>
        <p:spPr>
          <a:xfrm>
            <a:off x="6431289" y="314120"/>
            <a:ext cx="5563376" cy="5668166"/>
          </a:xfrm>
          <a:prstGeom prst="rect">
            <a:avLst/>
          </a:prstGeom>
        </p:spPr>
      </p:pic>
      <p:sp>
        <p:nvSpPr>
          <p:cNvPr id="9" name="ZoneTexte 8">
            <a:extLst>
              <a:ext uri="{FF2B5EF4-FFF2-40B4-BE49-F238E27FC236}">
                <a16:creationId xmlns:a16="http://schemas.microsoft.com/office/drawing/2014/main" id="{64FE287D-1EC8-4BA8-8488-DAC94925D327}"/>
              </a:ext>
            </a:extLst>
          </p:cNvPr>
          <p:cNvSpPr txBox="1"/>
          <p:nvPr/>
        </p:nvSpPr>
        <p:spPr>
          <a:xfrm>
            <a:off x="6431289" y="5982286"/>
            <a:ext cx="6107906" cy="276999"/>
          </a:xfrm>
          <a:prstGeom prst="rect">
            <a:avLst/>
          </a:prstGeom>
          <a:noFill/>
        </p:spPr>
        <p:txBody>
          <a:bodyPr wrap="square">
            <a:spAutoFit/>
          </a:bodyPr>
          <a:lstStyle/>
          <a:p>
            <a:r>
              <a:rPr lang="fr-FR" sz="1200" dirty="0">
                <a:solidFill>
                  <a:schemeClr val="bg1"/>
                </a:solidFill>
              </a:rPr>
              <a:t>https://reseaudurable.com/smartseille-smart-city/</a:t>
            </a:r>
          </a:p>
        </p:txBody>
      </p:sp>
      <p:pic>
        <p:nvPicPr>
          <p:cNvPr id="10" name="Image 9">
            <a:extLst>
              <a:ext uri="{FF2B5EF4-FFF2-40B4-BE49-F238E27FC236}">
                <a16:creationId xmlns:a16="http://schemas.microsoft.com/office/drawing/2014/main" id="{7A71EA4E-E7D2-4E8C-8E3A-0732495DDEEF}"/>
              </a:ext>
            </a:extLst>
          </p:cNvPr>
          <p:cNvPicPr>
            <a:picLocks noChangeAspect="1"/>
          </p:cNvPicPr>
          <p:nvPr/>
        </p:nvPicPr>
        <p:blipFill>
          <a:blip r:embed="rId4"/>
          <a:stretch>
            <a:fillRect/>
          </a:stretch>
        </p:blipFill>
        <p:spPr>
          <a:xfrm>
            <a:off x="107799" y="3371842"/>
            <a:ext cx="5563376" cy="3115270"/>
          </a:xfrm>
          <a:prstGeom prst="rect">
            <a:avLst/>
          </a:prstGeom>
        </p:spPr>
      </p:pic>
      <p:sp>
        <p:nvSpPr>
          <p:cNvPr id="11" name="ZoneTexte 10">
            <a:extLst>
              <a:ext uri="{FF2B5EF4-FFF2-40B4-BE49-F238E27FC236}">
                <a16:creationId xmlns:a16="http://schemas.microsoft.com/office/drawing/2014/main" id="{FE18F0B8-AF65-4644-8682-6737FCB050F6}"/>
              </a:ext>
            </a:extLst>
          </p:cNvPr>
          <p:cNvSpPr txBox="1"/>
          <p:nvPr/>
        </p:nvSpPr>
        <p:spPr>
          <a:xfrm>
            <a:off x="107799" y="6487112"/>
            <a:ext cx="7332037" cy="276999"/>
          </a:xfrm>
          <a:prstGeom prst="rect">
            <a:avLst/>
          </a:prstGeom>
          <a:noFill/>
        </p:spPr>
        <p:txBody>
          <a:bodyPr wrap="square">
            <a:spAutoFit/>
          </a:bodyPr>
          <a:lstStyle/>
          <a:p>
            <a:r>
              <a:rPr lang="fr-FR" sz="1200" dirty="0">
                <a:solidFill>
                  <a:schemeClr val="bg1"/>
                </a:solidFill>
              </a:rPr>
              <a:t>https://cqfd-journal.org/Euromed-2-la-ville-est-morte-ville</a:t>
            </a:r>
          </a:p>
        </p:txBody>
      </p:sp>
    </p:spTree>
    <p:extLst>
      <p:ext uri="{BB962C8B-B14F-4D97-AF65-F5344CB8AC3E}">
        <p14:creationId xmlns:p14="http://schemas.microsoft.com/office/powerpoint/2010/main" val="470510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A1A4452-523A-4403-9176-3C14926198F0}"/>
              </a:ext>
            </a:extLst>
          </p:cNvPr>
          <p:cNvPicPr>
            <a:picLocks noChangeAspect="1"/>
          </p:cNvPicPr>
          <p:nvPr/>
        </p:nvPicPr>
        <p:blipFill rotWithShape="1">
          <a:blip r:embed="rId2"/>
          <a:srcRect l="27309" t="60368" r="36343" b="21063"/>
          <a:stretch/>
        </p:blipFill>
        <p:spPr>
          <a:xfrm>
            <a:off x="312444" y="242207"/>
            <a:ext cx="4072279" cy="1428751"/>
          </a:xfrm>
          <a:prstGeom prst="rect">
            <a:avLst/>
          </a:prstGeom>
        </p:spPr>
      </p:pic>
      <p:pic>
        <p:nvPicPr>
          <p:cNvPr id="10" name="Image 9">
            <a:extLst>
              <a:ext uri="{FF2B5EF4-FFF2-40B4-BE49-F238E27FC236}">
                <a16:creationId xmlns:a16="http://schemas.microsoft.com/office/drawing/2014/main" id="{FD6D2AAA-24A3-4770-B2D2-ECB1ABA2A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44" y="1801587"/>
            <a:ext cx="3227889" cy="4567463"/>
          </a:xfrm>
          <a:prstGeom prst="rect">
            <a:avLst/>
          </a:prstGeom>
        </p:spPr>
      </p:pic>
      <p:sp>
        <p:nvSpPr>
          <p:cNvPr id="12" name="ZoneTexte 11">
            <a:extLst>
              <a:ext uri="{FF2B5EF4-FFF2-40B4-BE49-F238E27FC236}">
                <a16:creationId xmlns:a16="http://schemas.microsoft.com/office/drawing/2014/main" id="{17449FBA-5056-443C-AEB5-211A1EE671B7}"/>
              </a:ext>
            </a:extLst>
          </p:cNvPr>
          <p:cNvSpPr txBox="1"/>
          <p:nvPr/>
        </p:nvSpPr>
        <p:spPr>
          <a:xfrm>
            <a:off x="312444" y="6369050"/>
            <a:ext cx="6110514" cy="276999"/>
          </a:xfrm>
          <a:prstGeom prst="rect">
            <a:avLst/>
          </a:prstGeom>
          <a:noFill/>
        </p:spPr>
        <p:txBody>
          <a:bodyPr wrap="square">
            <a:spAutoFit/>
          </a:bodyPr>
          <a:lstStyle/>
          <a:p>
            <a:r>
              <a:rPr lang="fr-FR" sz="1200" dirty="0">
                <a:solidFill>
                  <a:schemeClr val="bg1"/>
                </a:solidFill>
              </a:rPr>
              <a:t>http://smartseille.fr/pages/image/f2de33e391.gif</a:t>
            </a:r>
          </a:p>
        </p:txBody>
      </p:sp>
      <p:pic>
        <p:nvPicPr>
          <p:cNvPr id="14" name="Image 13">
            <a:extLst>
              <a:ext uri="{FF2B5EF4-FFF2-40B4-BE49-F238E27FC236}">
                <a16:creationId xmlns:a16="http://schemas.microsoft.com/office/drawing/2014/main" id="{62654859-3CF8-4D91-A269-43BF1A019F66}"/>
              </a:ext>
            </a:extLst>
          </p:cNvPr>
          <p:cNvPicPr>
            <a:picLocks noChangeAspect="1"/>
          </p:cNvPicPr>
          <p:nvPr/>
        </p:nvPicPr>
        <p:blipFill>
          <a:blip r:embed="rId4"/>
          <a:stretch>
            <a:fillRect/>
          </a:stretch>
        </p:blipFill>
        <p:spPr>
          <a:xfrm>
            <a:off x="3773343" y="1801588"/>
            <a:ext cx="3406179" cy="2015670"/>
          </a:xfrm>
          <a:prstGeom prst="rect">
            <a:avLst/>
          </a:prstGeom>
        </p:spPr>
      </p:pic>
      <p:pic>
        <p:nvPicPr>
          <p:cNvPr id="16" name="Image 15">
            <a:extLst>
              <a:ext uri="{FF2B5EF4-FFF2-40B4-BE49-F238E27FC236}">
                <a16:creationId xmlns:a16="http://schemas.microsoft.com/office/drawing/2014/main" id="{C9AA74C1-F886-4061-AE4E-50D83EBC55A3}"/>
              </a:ext>
            </a:extLst>
          </p:cNvPr>
          <p:cNvPicPr>
            <a:picLocks noChangeAspect="1"/>
          </p:cNvPicPr>
          <p:nvPr/>
        </p:nvPicPr>
        <p:blipFill>
          <a:blip r:embed="rId5"/>
          <a:stretch>
            <a:fillRect/>
          </a:stretch>
        </p:blipFill>
        <p:spPr>
          <a:xfrm>
            <a:off x="3773343" y="3947888"/>
            <a:ext cx="3406179" cy="1841411"/>
          </a:xfrm>
          <a:prstGeom prst="rect">
            <a:avLst/>
          </a:prstGeom>
        </p:spPr>
      </p:pic>
      <p:sp>
        <p:nvSpPr>
          <p:cNvPr id="18" name="ZoneTexte 17">
            <a:extLst>
              <a:ext uri="{FF2B5EF4-FFF2-40B4-BE49-F238E27FC236}">
                <a16:creationId xmlns:a16="http://schemas.microsoft.com/office/drawing/2014/main" id="{8D99E4AB-8C09-4DF0-8552-1F7E96E9F276}"/>
              </a:ext>
            </a:extLst>
          </p:cNvPr>
          <p:cNvSpPr txBox="1"/>
          <p:nvPr/>
        </p:nvSpPr>
        <p:spPr>
          <a:xfrm>
            <a:off x="3650343" y="5802175"/>
            <a:ext cx="6110514" cy="276999"/>
          </a:xfrm>
          <a:prstGeom prst="rect">
            <a:avLst/>
          </a:prstGeom>
          <a:noFill/>
        </p:spPr>
        <p:txBody>
          <a:bodyPr wrap="square">
            <a:spAutoFit/>
          </a:bodyPr>
          <a:lstStyle/>
          <a:p>
            <a:r>
              <a:rPr lang="fr-FR" sz="1200" dirty="0">
                <a:solidFill>
                  <a:schemeClr val="bg1"/>
                </a:solidFill>
              </a:rPr>
              <a:t>https://www.google.com/maps/search/smartseille+2021</a:t>
            </a:r>
          </a:p>
        </p:txBody>
      </p:sp>
      <p:pic>
        <p:nvPicPr>
          <p:cNvPr id="20" name="Image 19">
            <a:extLst>
              <a:ext uri="{FF2B5EF4-FFF2-40B4-BE49-F238E27FC236}">
                <a16:creationId xmlns:a16="http://schemas.microsoft.com/office/drawing/2014/main" id="{B851B14B-26C3-4123-9E9D-25486943343D}"/>
              </a:ext>
            </a:extLst>
          </p:cNvPr>
          <p:cNvPicPr>
            <a:picLocks noChangeAspect="1"/>
          </p:cNvPicPr>
          <p:nvPr/>
        </p:nvPicPr>
        <p:blipFill>
          <a:blip r:embed="rId6"/>
          <a:stretch>
            <a:fillRect/>
          </a:stretch>
        </p:blipFill>
        <p:spPr>
          <a:xfrm>
            <a:off x="7597924" y="1401429"/>
            <a:ext cx="1770182" cy="1861970"/>
          </a:xfrm>
          <a:prstGeom prst="rect">
            <a:avLst/>
          </a:prstGeom>
        </p:spPr>
      </p:pic>
      <p:pic>
        <p:nvPicPr>
          <p:cNvPr id="22" name="Image 21">
            <a:extLst>
              <a:ext uri="{FF2B5EF4-FFF2-40B4-BE49-F238E27FC236}">
                <a16:creationId xmlns:a16="http://schemas.microsoft.com/office/drawing/2014/main" id="{10A5D730-66F9-4B71-A952-9E404BDB240F}"/>
              </a:ext>
            </a:extLst>
          </p:cNvPr>
          <p:cNvPicPr>
            <a:picLocks noChangeAspect="1"/>
          </p:cNvPicPr>
          <p:nvPr/>
        </p:nvPicPr>
        <p:blipFill>
          <a:blip r:embed="rId7"/>
          <a:stretch>
            <a:fillRect/>
          </a:stretch>
        </p:blipFill>
        <p:spPr>
          <a:xfrm>
            <a:off x="10007600" y="1401429"/>
            <a:ext cx="1743121" cy="1861970"/>
          </a:xfrm>
          <a:prstGeom prst="rect">
            <a:avLst/>
          </a:prstGeom>
        </p:spPr>
      </p:pic>
      <p:pic>
        <p:nvPicPr>
          <p:cNvPr id="24" name="Image 23">
            <a:extLst>
              <a:ext uri="{FF2B5EF4-FFF2-40B4-BE49-F238E27FC236}">
                <a16:creationId xmlns:a16="http://schemas.microsoft.com/office/drawing/2014/main" id="{8774386F-82A8-450E-8700-62BAC454252C}"/>
              </a:ext>
            </a:extLst>
          </p:cNvPr>
          <p:cNvPicPr>
            <a:picLocks noChangeAspect="1"/>
          </p:cNvPicPr>
          <p:nvPr/>
        </p:nvPicPr>
        <p:blipFill>
          <a:blip r:embed="rId8"/>
          <a:stretch>
            <a:fillRect/>
          </a:stretch>
        </p:blipFill>
        <p:spPr>
          <a:xfrm>
            <a:off x="7597924" y="3538873"/>
            <a:ext cx="1770182" cy="1917698"/>
          </a:xfrm>
          <a:prstGeom prst="rect">
            <a:avLst/>
          </a:prstGeom>
        </p:spPr>
      </p:pic>
      <p:pic>
        <p:nvPicPr>
          <p:cNvPr id="26" name="Image 25">
            <a:extLst>
              <a:ext uri="{FF2B5EF4-FFF2-40B4-BE49-F238E27FC236}">
                <a16:creationId xmlns:a16="http://schemas.microsoft.com/office/drawing/2014/main" id="{977A36DF-F76E-4380-8940-1005E36A53F2}"/>
              </a:ext>
            </a:extLst>
          </p:cNvPr>
          <p:cNvPicPr>
            <a:picLocks noChangeAspect="1"/>
          </p:cNvPicPr>
          <p:nvPr/>
        </p:nvPicPr>
        <p:blipFill>
          <a:blip r:embed="rId9"/>
          <a:stretch>
            <a:fillRect/>
          </a:stretch>
        </p:blipFill>
        <p:spPr>
          <a:xfrm>
            <a:off x="10007600" y="3538872"/>
            <a:ext cx="1808892" cy="1917697"/>
          </a:xfrm>
          <a:prstGeom prst="rect">
            <a:avLst/>
          </a:prstGeom>
        </p:spPr>
      </p:pic>
      <p:sp>
        <p:nvSpPr>
          <p:cNvPr id="27" name="ZoneTexte 26">
            <a:extLst>
              <a:ext uri="{FF2B5EF4-FFF2-40B4-BE49-F238E27FC236}">
                <a16:creationId xmlns:a16="http://schemas.microsoft.com/office/drawing/2014/main" id="{F16A4E9F-D838-4B8C-AA88-95A5FF5D2435}"/>
              </a:ext>
            </a:extLst>
          </p:cNvPr>
          <p:cNvSpPr txBox="1"/>
          <p:nvPr/>
        </p:nvSpPr>
        <p:spPr>
          <a:xfrm>
            <a:off x="7597924" y="649888"/>
            <a:ext cx="4072279" cy="461665"/>
          </a:xfrm>
          <a:prstGeom prst="rect">
            <a:avLst/>
          </a:prstGeom>
          <a:noFill/>
        </p:spPr>
        <p:txBody>
          <a:bodyPr wrap="square" rtlCol="0">
            <a:spAutoFit/>
          </a:bodyPr>
          <a:lstStyle/>
          <a:p>
            <a:r>
              <a:rPr lang="fr-FR" sz="2400" dirty="0">
                <a:solidFill>
                  <a:schemeClr val="bg1"/>
                </a:solidFill>
              </a:rPr>
              <a:t>Des ODD concernés …</a:t>
            </a:r>
          </a:p>
        </p:txBody>
      </p:sp>
    </p:spTree>
    <p:extLst>
      <p:ext uri="{BB962C8B-B14F-4D97-AF65-F5344CB8AC3E}">
        <p14:creationId xmlns:p14="http://schemas.microsoft.com/office/powerpoint/2010/main" val="615328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35EDAC-58A5-4AD2-AE95-9FCAFA236DE4}"/>
              </a:ext>
            </a:extLst>
          </p:cNvPr>
          <p:cNvSpPr>
            <a:spLocks noGrp="1"/>
          </p:cNvSpPr>
          <p:nvPr>
            <p:ph type="title"/>
          </p:nvPr>
        </p:nvSpPr>
        <p:spPr>
          <a:xfrm>
            <a:off x="684211" y="2006600"/>
            <a:ext cx="10672902" cy="2281600"/>
          </a:xfrm>
        </p:spPr>
        <p:txBody>
          <a:bodyPr>
            <a:normAutofit fontScale="90000"/>
          </a:bodyPr>
          <a:lstStyle/>
          <a:p>
            <a:pPr algn="ctr"/>
            <a:r>
              <a:rPr lang="fr-FR" dirty="0">
                <a:solidFill>
                  <a:schemeClr val="bg1"/>
                </a:solidFill>
                <a:latin typeface="Arial" panose="020B0604020202020204" pitchFamily="34" charset="0"/>
                <a:cs typeface="Arial" panose="020B0604020202020204" pitchFamily="34" charset="0"/>
              </a:rPr>
              <a:t>Géographie: thème 1 </a:t>
            </a:r>
            <a:br>
              <a:rPr lang="fr-FR" dirty="0">
                <a:solidFill>
                  <a:schemeClr val="bg1"/>
                </a:solidFill>
              </a:rPr>
            </a:br>
            <a:r>
              <a:rPr lang="fr-FR" dirty="0">
                <a:solidFill>
                  <a:schemeClr val="bg1"/>
                </a:solidFill>
              </a:rPr>
              <a:t>« </a:t>
            </a:r>
            <a:r>
              <a:rPr lang="fr-FR" dirty="0">
                <a:solidFill>
                  <a:schemeClr val="bg1"/>
                </a:solidFill>
                <a:effectLst/>
                <a:latin typeface="Arial" panose="020B0604020202020204" pitchFamily="34" charset="0"/>
              </a:rPr>
              <a:t>L’accès aux ressources pour produire, consommer, se loger et se déplacer » </a:t>
            </a:r>
            <a:br>
              <a:rPr lang="fr-FR" dirty="0">
                <a:solidFill>
                  <a:schemeClr val="bg1"/>
                </a:solidFill>
                <a:latin typeface="Arial" panose="020B0604020202020204" pitchFamily="34" charset="0"/>
              </a:rPr>
            </a:br>
            <a:br>
              <a:rPr lang="fr-FR" dirty="0">
                <a:solidFill>
                  <a:schemeClr val="bg1"/>
                </a:solidFill>
                <a:latin typeface="Arial" panose="020B0604020202020204" pitchFamily="34" charset="0"/>
              </a:rPr>
            </a:br>
            <a:r>
              <a:rPr lang="fr-FR" dirty="0">
                <a:solidFill>
                  <a:schemeClr val="bg1"/>
                </a:solidFill>
                <a:latin typeface="Arial" panose="020B0604020202020204" pitchFamily="34" charset="0"/>
              </a:rPr>
              <a:t>Dans le sujet 0</a:t>
            </a:r>
            <a:endParaRPr lang="fr-F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1100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B83A82D-BE79-435A-992E-633BDE472079}"/>
              </a:ext>
            </a:extLst>
          </p:cNvPr>
          <p:cNvPicPr>
            <a:picLocks noChangeAspect="1"/>
          </p:cNvPicPr>
          <p:nvPr/>
        </p:nvPicPr>
        <p:blipFill>
          <a:blip r:embed="rId2"/>
          <a:stretch>
            <a:fillRect/>
          </a:stretch>
        </p:blipFill>
        <p:spPr>
          <a:xfrm>
            <a:off x="607111" y="395302"/>
            <a:ext cx="7840169" cy="4439270"/>
          </a:xfrm>
          <a:prstGeom prst="rect">
            <a:avLst/>
          </a:prstGeom>
        </p:spPr>
      </p:pic>
    </p:spTree>
    <p:extLst>
      <p:ext uri="{BB962C8B-B14F-4D97-AF65-F5344CB8AC3E}">
        <p14:creationId xmlns:p14="http://schemas.microsoft.com/office/powerpoint/2010/main" val="1562341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35EDAC-58A5-4AD2-AE95-9FCAFA236DE4}"/>
              </a:ext>
            </a:extLst>
          </p:cNvPr>
          <p:cNvSpPr>
            <a:spLocks noGrp="1"/>
          </p:cNvSpPr>
          <p:nvPr>
            <p:ph type="title"/>
          </p:nvPr>
        </p:nvSpPr>
        <p:spPr>
          <a:xfrm>
            <a:off x="684211" y="2006600"/>
            <a:ext cx="10672902" cy="2281600"/>
          </a:xfrm>
        </p:spPr>
        <p:txBody>
          <a:bodyPr>
            <a:normAutofit fontScale="90000"/>
          </a:bodyPr>
          <a:lstStyle/>
          <a:p>
            <a:pPr algn="ctr"/>
            <a:r>
              <a:rPr lang="fr-FR" dirty="0">
                <a:solidFill>
                  <a:schemeClr val="bg1"/>
                </a:solidFill>
                <a:latin typeface="Arial" panose="020B0604020202020204" pitchFamily="34" charset="0"/>
                <a:cs typeface="Arial" panose="020B0604020202020204" pitchFamily="34" charset="0"/>
              </a:rPr>
              <a:t>Géographie: thème 1 </a:t>
            </a:r>
            <a:br>
              <a:rPr lang="fr-FR" dirty="0">
                <a:solidFill>
                  <a:schemeClr val="bg1"/>
                </a:solidFill>
              </a:rPr>
            </a:br>
            <a:r>
              <a:rPr lang="fr-FR" dirty="0">
                <a:solidFill>
                  <a:schemeClr val="bg1"/>
                </a:solidFill>
              </a:rPr>
              <a:t>« </a:t>
            </a:r>
            <a:r>
              <a:rPr lang="fr-FR" dirty="0">
                <a:solidFill>
                  <a:schemeClr val="bg1"/>
                </a:solidFill>
                <a:effectLst/>
                <a:latin typeface="Arial" panose="020B0604020202020204" pitchFamily="34" charset="0"/>
              </a:rPr>
              <a:t>L’accès aux ressources pour produire, consommer, se loger et se déplacer » </a:t>
            </a:r>
            <a:br>
              <a:rPr lang="fr-FR" dirty="0">
                <a:solidFill>
                  <a:schemeClr val="bg1"/>
                </a:solidFill>
                <a:latin typeface="Arial" panose="020B0604020202020204" pitchFamily="34" charset="0"/>
              </a:rPr>
            </a:br>
            <a:endParaRPr lang="fr-F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6623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62FAEBC-14B9-4F1F-8D85-79D713A95FEE}"/>
              </a:ext>
            </a:extLst>
          </p:cNvPr>
          <p:cNvPicPr>
            <a:picLocks noChangeAspect="1"/>
          </p:cNvPicPr>
          <p:nvPr/>
        </p:nvPicPr>
        <p:blipFill>
          <a:blip r:embed="rId2"/>
          <a:stretch>
            <a:fillRect/>
          </a:stretch>
        </p:blipFill>
        <p:spPr>
          <a:xfrm>
            <a:off x="3195931" y="3053846"/>
            <a:ext cx="3534268" cy="3553321"/>
          </a:xfrm>
          <a:prstGeom prst="rect">
            <a:avLst/>
          </a:prstGeom>
        </p:spPr>
      </p:pic>
      <p:pic>
        <p:nvPicPr>
          <p:cNvPr id="5" name="Image 4">
            <a:extLst>
              <a:ext uri="{FF2B5EF4-FFF2-40B4-BE49-F238E27FC236}">
                <a16:creationId xmlns:a16="http://schemas.microsoft.com/office/drawing/2014/main" id="{BDE1048D-3467-434E-A332-0E485AEC16ED}"/>
              </a:ext>
            </a:extLst>
          </p:cNvPr>
          <p:cNvPicPr>
            <a:picLocks noChangeAspect="1"/>
          </p:cNvPicPr>
          <p:nvPr/>
        </p:nvPicPr>
        <p:blipFill>
          <a:blip r:embed="rId3"/>
          <a:stretch>
            <a:fillRect/>
          </a:stretch>
        </p:blipFill>
        <p:spPr>
          <a:xfrm>
            <a:off x="3195931" y="1166331"/>
            <a:ext cx="6902226" cy="1887515"/>
          </a:xfrm>
          <a:prstGeom prst="rect">
            <a:avLst/>
          </a:prstGeom>
        </p:spPr>
      </p:pic>
      <p:sp>
        <p:nvSpPr>
          <p:cNvPr id="7" name="ZoneTexte 6">
            <a:extLst>
              <a:ext uri="{FF2B5EF4-FFF2-40B4-BE49-F238E27FC236}">
                <a16:creationId xmlns:a16="http://schemas.microsoft.com/office/drawing/2014/main" id="{33582B82-8A96-42E8-8999-59538A7846D5}"/>
              </a:ext>
            </a:extLst>
          </p:cNvPr>
          <p:cNvSpPr txBox="1"/>
          <p:nvPr/>
        </p:nvSpPr>
        <p:spPr>
          <a:xfrm>
            <a:off x="6891130" y="6207058"/>
            <a:ext cx="6096000" cy="800219"/>
          </a:xfrm>
          <a:prstGeom prst="rect">
            <a:avLst/>
          </a:prstGeom>
          <a:noFill/>
        </p:spPr>
        <p:txBody>
          <a:bodyPr wrap="square">
            <a:spAutoFit/>
          </a:bodyPr>
          <a:lstStyle/>
          <a:p>
            <a:r>
              <a:rPr lang="fr-FR" sz="1400" dirty="0">
                <a:hlinkClick r:id="rId4">
                  <a:extLst>
                    <a:ext uri="{A12FA001-AC4F-418D-AE19-62706E023703}">
                      <ahyp:hlinkClr xmlns:ahyp="http://schemas.microsoft.com/office/drawing/2018/hyperlinkcolor" val="tx"/>
                    </a:ext>
                  </a:extLst>
                </a:hlinkClick>
              </a:rPr>
              <a:t>https://youtu.be/WAtai7zrepc?list=PLPbTEMLeBi2maXo-MVIUfeaf8lIPSmye2</a:t>
            </a:r>
            <a:endParaRPr lang="fr-FR" sz="1400" dirty="0"/>
          </a:p>
          <a:p>
            <a:endParaRPr lang="fr-FR" dirty="0"/>
          </a:p>
        </p:txBody>
      </p:sp>
      <p:pic>
        <p:nvPicPr>
          <p:cNvPr id="9" name="Image 8">
            <a:extLst>
              <a:ext uri="{FF2B5EF4-FFF2-40B4-BE49-F238E27FC236}">
                <a16:creationId xmlns:a16="http://schemas.microsoft.com/office/drawing/2014/main" id="{7E764F2B-AD73-4EF8-9D1A-F81A0654D192}"/>
              </a:ext>
            </a:extLst>
          </p:cNvPr>
          <p:cNvPicPr>
            <a:picLocks noChangeAspect="1"/>
          </p:cNvPicPr>
          <p:nvPr/>
        </p:nvPicPr>
        <p:blipFill>
          <a:blip r:embed="rId5"/>
          <a:stretch>
            <a:fillRect/>
          </a:stretch>
        </p:blipFill>
        <p:spPr>
          <a:xfrm>
            <a:off x="6891130" y="3246030"/>
            <a:ext cx="5185032" cy="2961028"/>
          </a:xfrm>
          <a:prstGeom prst="rect">
            <a:avLst/>
          </a:prstGeom>
        </p:spPr>
      </p:pic>
      <p:sp>
        <p:nvSpPr>
          <p:cNvPr id="6" name="ZoneTexte 5">
            <a:extLst>
              <a:ext uri="{FF2B5EF4-FFF2-40B4-BE49-F238E27FC236}">
                <a16:creationId xmlns:a16="http://schemas.microsoft.com/office/drawing/2014/main" id="{B4641B2C-2DAD-42D3-9D75-C229E615B349}"/>
              </a:ext>
            </a:extLst>
          </p:cNvPr>
          <p:cNvSpPr txBox="1"/>
          <p:nvPr/>
        </p:nvSpPr>
        <p:spPr>
          <a:xfrm>
            <a:off x="185530" y="1166331"/>
            <a:ext cx="2862470" cy="2677656"/>
          </a:xfrm>
          <a:prstGeom prst="rect">
            <a:avLst/>
          </a:prstGeom>
          <a:noFill/>
        </p:spPr>
        <p:txBody>
          <a:bodyPr wrap="square" rtlCol="0">
            <a:spAutoFit/>
          </a:bodyPr>
          <a:lstStyle/>
          <a:p>
            <a:r>
              <a:rPr lang="fr-FR" sz="2800" b="1" dirty="0">
                <a:solidFill>
                  <a:schemeClr val="bg1"/>
                </a:solidFill>
              </a:rPr>
              <a:t>Les ODD et l’agenda 2030, côté ONU:</a:t>
            </a:r>
          </a:p>
          <a:p>
            <a:r>
              <a:rPr lang="fr-FR" sz="2800" b="1" dirty="0">
                <a:solidFill>
                  <a:schemeClr val="bg1"/>
                </a:solidFill>
              </a:rPr>
              <a:t>Des enjeux à l’échelle mondiale</a:t>
            </a:r>
          </a:p>
        </p:txBody>
      </p:sp>
      <p:sp>
        <p:nvSpPr>
          <p:cNvPr id="8" name="ZoneTexte 7">
            <a:extLst>
              <a:ext uri="{FF2B5EF4-FFF2-40B4-BE49-F238E27FC236}">
                <a16:creationId xmlns:a16="http://schemas.microsoft.com/office/drawing/2014/main" id="{A68C2F19-841C-4073-BD77-D052E554AEF8}"/>
              </a:ext>
            </a:extLst>
          </p:cNvPr>
          <p:cNvSpPr txBox="1"/>
          <p:nvPr/>
        </p:nvSpPr>
        <p:spPr>
          <a:xfrm>
            <a:off x="255222" y="285409"/>
            <a:ext cx="11820940" cy="523220"/>
          </a:xfrm>
          <a:prstGeom prst="rect">
            <a:avLst/>
          </a:prstGeom>
          <a:noFill/>
        </p:spPr>
        <p:txBody>
          <a:bodyPr wrap="square" rtlCol="0">
            <a:spAutoFit/>
          </a:bodyPr>
          <a:lstStyle/>
          <a:p>
            <a:r>
              <a:rPr lang="fr-FR" sz="2800" b="1" dirty="0">
                <a:solidFill>
                  <a:schemeClr val="bg1"/>
                </a:solidFill>
              </a:rPr>
              <a:t>Les objectifs de développement durable, un exemple…</a:t>
            </a:r>
          </a:p>
        </p:txBody>
      </p:sp>
      <p:sp>
        <p:nvSpPr>
          <p:cNvPr id="10" name="ZoneTexte 9">
            <a:extLst>
              <a:ext uri="{FF2B5EF4-FFF2-40B4-BE49-F238E27FC236}">
                <a16:creationId xmlns:a16="http://schemas.microsoft.com/office/drawing/2014/main" id="{60920561-7C8A-4D24-A2DB-7FAAB5352230}"/>
              </a:ext>
            </a:extLst>
          </p:cNvPr>
          <p:cNvSpPr txBox="1"/>
          <p:nvPr/>
        </p:nvSpPr>
        <p:spPr>
          <a:xfrm>
            <a:off x="326374" y="5883892"/>
            <a:ext cx="2847474" cy="646331"/>
          </a:xfrm>
          <a:prstGeom prst="rect">
            <a:avLst/>
          </a:prstGeom>
          <a:noFill/>
        </p:spPr>
        <p:txBody>
          <a:bodyPr wrap="square">
            <a:spAutoFit/>
          </a:bodyPr>
          <a:lstStyle/>
          <a:p>
            <a:r>
              <a:rPr lang="fr-FR" sz="1200" dirty="0">
                <a:solidFill>
                  <a:schemeClr val="bg1"/>
                </a:solidFill>
                <a:hlinkClick r:id="rId6"/>
              </a:rPr>
              <a:t>https://www.un.org/sustainabledevelopment/fr/objectifs-de-developpement-durable/</a:t>
            </a:r>
            <a:endParaRPr lang="fr-FR" sz="1200" dirty="0">
              <a:solidFill>
                <a:schemeClr val="bg1"/>
              </a:solidFill>
            </a:endParaRPr>
          </a:p>
        </p:txBody>
      </p:sp>
    </p:spTree>
    <p:extLst>
      <p:ext uri="{BB962C8B-B14F-4D97-AF65-F5344CB8AC3E}">
        <p14:creationId xmlns:p14="http://schemas.microsoft.com/office/powerpoint/2010/main" val="3081231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F1DC09-AB6E-461F-ADE0-E4F3AF1EA12E}"/>
              </a:ext>
            </a:extLst>
          </p:cNvPr>
          <p:cNvPicPr>
            <a:picLocks noChangeAspect="1"/>
          </p:cNvPicPr>
          <p:nvPr/>
        </p:nvPicPr>
        <p:blipFill>
          <a:blip r:embed="rId2"/>
          <a:stretch>
            <a:fillRect/>
          </a:stretch>
        </p:blipFill>
        <p:spPr>
          <a:xfrm>
            <a:off x="611312" y="4844119"/>
            <a:ext cx="10397108" cy="2003673"/>
          </a:xfrm>
          <a:prstGeom prst="rect">
            <a:avLst/>
          </a:prstGeom>
        </p:spPr>
      </p:pic>
      <p:pic>
        <p:nvPicPr>
          <p:cNvPr id="5" name="Image 4">
            <a:extLst>
              <a:ext uri="{FF2B5EF4-FFF2-40B4-BE49-F238E27FC236}">
                <a16:creationId xmlns:a16="http://schemas.microsoft.com/office/drawing/2014/main" id="{E9C03244-AAA9-40FD-A5F5-A449A929A948}"/>
              </a:ext>
            </a:extLst>
          </p:cNvPr>
          <p:cNvPicPr>
            <a:picLocks noChangeAspect="1"/>
          </p:cNvPicPr>
          <p:nvPr/>
        </p:nvPicPr>
        <p:blipFill>
          <a:blip r:embed="rId3"/>
          <a:stretch>
            <a:fillRect/>
          </a:stretch>
        </p:blipFill>
        <p:spPr>
          <a:xfrm>
            <a:off x="611312" y="4836548"/>
            <a:ext cx="3513759" cy="1412393"/>
          </a:xfrm>
          <a:prstGeom prst="rect">
            <a:avLst/>
          </a:prstGeom>
        </p:spPr>
      </p:pic>
      <p:pic>
        <p:nvPicPr>
          <p:cNvPr id="7" name="Image 6">
            <a:extLst>
              <a:ext uri="{FF2B5EF4-FFF2-40B4-BE49-F238E27FC236}">
                <a16:creationId xmlns:a16="http://schemas.microsoft.com/office/drawing/2014/main" id="{02F54BAD-39AD-40D3-959B-75780718E195}"/>
              </a:ext>
            </a:extLst>
          </p:cNvPr>
          <p:cNvPicPr>
            <a:picLocks noChangeAspect="1"/>
          </p:cNvPicPr>
          <p:nvPr/>
        </p:nvPicPr>
        <p:blipFill>
          <a:blip r:embed="rId4"/>
          <a:stretch>
            <a:fillRect/>
          </a:stretch>
        </p:blipFill>
        <p:spPr>
          <a:xfrm>
            <a:off x="94384" y="204122"/>
            <a:ext cx="7111403" cy="4355427"/>
          </a:xfrm>
          <a:prstGeom prst="rect">
            <a:avLst/>
          </a:prstGeom>
        </p:spPr>
      </p:pic>
      <p:pic>
        <p:nvPicPr>
          <p:cNvPr id="9" name="Image 8">
            <a:extLst>
              <a:ext uri="{FF2B5EF4-FFF2-40B4-BE49-F238E27FC236}">
                <a16:creationId xmlns:a16="http://schemas.microsoft.com/office/drawing/2014/main" id="{7A747C86-DA76-470B-97D6-0F189313E22F}"/>
              </a:ext>
            </a:extLst>
          </p:cNvPr>
          <p:cNvPicPr>
            <a:picLocks noChangeAspect="1"/>
          </p:cNvPicPr>
          <p:nvPr/>
        </p:nvPicPr>
        <p:blipFill>
          <a:blip r:embed="rId5"/>
          <a:stretch>
            <a:fillRect/>
          </a:stretch>
        </p:blipFill>
        <p:spPr>
          <a:xfrm>
            <a:off x="7111403" y="204122"/>
            <a:ext cx="4986213" cy="4355427"/>
          </a:xfrm>
          <a:prstGeom prst="rect">
            <a:avLst/>
          </a:prstGeom>
        </p:spPr>
      </p:pic>
      <p:sp>
        <p:nvSpPr>
          <p:cNvPr id="8" name="ZoneTexte 7">
            <a:extLst>
              <a:ext uri="{FF2B5EF4-FFF2-40B4-BE49-F238E27FC236}">
                <a16:creationId xmlns:a16="http://schemas.microsoft.com/office/drawing/2014/main" id="{53D8D1B7-299F-43EB-BB6E-6446C43C8D6A}"/>
              </a:ext>
            </a:extLst>
          </p:cNvPr>
          <p:cNvSpPr txBox="1"/>
          <p:nvPr/>
        </p:nvSpPr>
        <p:spPr>
          <a:xfrm>
            <a:off x="1896665" y="4559549"/>
            <a:ext cx="6107906" cy="276999"/>
          </a:xfrm>
          <a:prstGeom prst="rect">
            <a:avLst/>
          </a:prstGeom>
          <a:noFill/>
        </p:spPr>
        <p:txBody>
          <a:bodyPr wrap="square">
            <a:spAutoFit/>
          </a:bodyPr>
          <a:lstStyle/>
          <a:p>
            <a:r>
              <a:rPr lang="fr-FR" sz="1200" dirty="0">
                <a:solidFill>
                  <a:schemeClr val="bg1"/>
                </a:solidFill>
                <a:hlinkClick r:id="rId6"/>
              </a:rPr>
              <a:t>https://www.un.org/sustainabledevelopment/fr/</a:t>
            </a:r>
            <a:endParaRPr lang="fr-FR" sz="1200" dirty="0">
              <a:solidFill>
                <a:schemeClr val="bg1"/>
              </a:solidFill>
            </a:endParaRPr>
          </a:p>
        </p:txBody>
      </p:sp>
    </p:spTree>
    <p:extLst>
      <p:ext uri="{BB962C8B-B14F-4D97-AF65-F5344CB8AC3E}">
        <p14:creationId xmlns:p14="http://schemas.microsoft.com/office/powerpoint/2010/main" val="4288864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3721AB6-E5AD-4414-BB1C-D604B510D7E4}"/>
              </a:ext>
            </a:extLst>
          </p:cNvPr>
          <p:cNvSpPr txBox="1"/>
          <p:nvPr/>
        </p:nvSpPr>
        <p:spPr>
          <a:xfrm>
            <a:off x="5556801" y="6119336"/>
            <a:ext cx="6096000" cy="646331"/>
          </a:xfrm>
          <a:prstGeom prst="rect">
            <a:avLst/>
          </a:prstGeom>
          <a:noFill/>
        </p:spPr>
        <p:txBody>
          <a:bodyPr wrap="square">
            <a:spAutoFit/>
          </a:bodyPr>
          <a:lstStyle/>
          <a:p>
            <a:r>
              <a:rPr lang="fr-FR" sz="1200" dirty="0">
                <a:solidFill>
                  <a:schemeClr val="bg1"/>
                </a:solidFill>
                <a:hlinkClick r:id="rId2">
                  <a:extLst>
                    <a:ext uri="{A12FA001-AC4F-418D-AE19-62706E023703}">
                      <ahyp:hlinkClr xmlns:ahyp="http://schemas.microsoft.com/office/drawing/2018/hyperlinkcolor" val="tx"/>
                    </a:ext>
                  </a:extLst>
                </a:hlinkClick>
              </a:rPr>
              <a:t>https://www.agenda-2030.fr/17-objectifs-de-developpement-durable/article/odd6-garantir-l-acces-de-tous-a-l-eau-et-a-l-assainissement-et-assurer-une#scrollNav-2</a:t>
            </a:r>
            <a:endParaRPr lang="fr-FR" sz="1200" dirty="0">
              <a:solidFill>
                <a:schemeClr val="bg1"/>
              </a:solidFill>
            </a:endParaRPr>
          </a:p>
        </p:txBody>
      </p:sp>
      <p:pic>
        <p:nvPicPr>
          <p:cNvPr id="5" name="Image 4">
            <a:extLst>
              <a:ext uri="{FF2B5EF4-FFF2-40B4-BE49-F238E27FC236}">
                <a16:creationId xmlns:a16="http://schemas.microsoft.com/office/drawing/2014/main" id="{EE52D5DB-1432-464C-A90A-E3234C02C54B}"/>
              </a:ext>
            </a:extLst>
          </p:cNvPr>
          <p:cNvPicPr>
            <a:picLocks noChangeAspect="1"/>
          </p:cNvPicPr>
          <p:nvPr/>
        </p:nvPicPr>
        <p:blipFill>
          <a:blip r:embed="rId3"/>
          <a:stretch>
            <a:fillRect/>
          </a:stretch>
        </p:blipFill>
        <p:spPr>
          <a:xfrm>
            <a:off x="325284" y="1641211"/>
            <a:ext cx="3855165" cy="5048054"/>
          </a:xfrm>
          <a:prstGeom prst="rect">
            <a:avLst/>
          </a:prstGeom>
        </p:spPr>
      </p:pic>
      <p:pic>
        <p:nvPicPr>
          <p:cNvPr id="10" name="Image 9">
            <a:extLst>
              <a:ext uri="{FF2B5EF4-FFF2-40B4-BE49-F238E27FC236}">
                <a16:creationId xmlns:a16="http://schemas.microsoft.com/office/drawing/2014/main" id="{38976205-06D3-47F7-AF67-912632A75843}"/>
              </a:ext>
            </a:extLst>
          </p:cNvPr>
          <p:cNvPicPr>
            <a:picLocks noChangeAspect="1"/>
          </p:cNvPicPr>
          <p:nvPr/>
        </p:nvPicPr>
        <p:blipFill>
          <a:blip r:embed="rId4"/>
          <a:stretch>
            <a:fillRect/>
          </a:stretch>
        </p:blipFill>
        <p:spPr>
          <a:xfrm>
            <a:off x="5356327" y="1171610"/>
            <a:ext cx="5787923" cy="5000217"/>
          </a:xfrm>
          <a:prstGeom prst="rect">
            <a:avLst/>
          </a:prstGeom>
        </p:spPr>
      </p:pic>
      <p:sp>
        <p:nvSpPr>
          <p:cNvPr id="6" name="ZoneTexte 5">
            <a:extLst>
              <a:ext uri="{FF2B5EF4-FFF2-40B4-BE49-F238E27FC236}">
                <a16:creationId xmlns:a16="http://schemas.microsoft.com/office/drawing/2014/main" id="{7B398B72-1008-4D0F-B6E0-F284B726A1D1}"/>
              </a:ext>
            </a:extLst>
          </p:cNvPr>
          <p:cNvSpPr txBox="1"/>
          <p:nvPr/>
        </p:nvSpPr>
        <p:spPr>
          <a:xfrm>
            <a:off x="299505" y="256216"/>
            <a:ext cx="11353295" cy="954107"/>
          </a:xfrm>
          <a:prstGeom prst="rect">
            <a:avLst/>
          </a:prstGeom>
          <a:noFill/>
        </p:spPr>
        <p:txBody>
          <a:bodyPr wrap="square" rtlCol="0">
            <a:spAutoFit/>
          </a:bodyPr>
          <a:lstStyle/>
          <a:p>
            <a:r>
              <a:rPr lang="fr-FR" sz="2800" b="1" dirty="0">
                <a:solidFill>
                  <a:schemeClr val="bg1"/>
                </a:solidFill>
              </a:rPr>
              <a:t>Les ODD et l’agenda 2030 pour la France: </a:t>
            </a:r>
          </a:p>
          <a:p>
            <a:r>
              <a:rPr lang="fr-FR" sz="2800" b="1" dirty="0">
                <a:solidFill>
                  <a:schemeClr val="bg1"/>
                </a:solidFill>
              </a:rPr>
              <a:t>des objectifs déclinés en regard de la situation nationale.</a:t>
            </a:r>
          </a:p>
        </p:txBody>
      </p:sp>
    </p:spTree>
    <p:extLst>
      <p:ext uri="{BB962C8B-B14F-4D97-AF65-F5344CB8AC3E}">
        <p14:creationId xmlns:p14="http://schemas.microsoft.com/office/powerpoint/2010/main" val="3523080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32E0DFF-5037-4AB5-A92A-CFCA42934309}"/>
              </a:ext>
            </a:extLst>
          </p:cNvPr>
          <p:cNvPicPr>
            <a:picLocks noChangeAspect="1"/>
          </p:cNvPicPr>
          <p:nvPr/>
        </p:nvPicPr>
        <p:blipFill>
          <a:blip r:embed="rId2"/>
          <a:stretch>
            <a:fillRect/>
          </a:stretch>
        </p:blipFill>
        <p:spPr>
          <a:xfrm>
            <a:off x="260889" y="296667"/>
            <a:ext cx="6392167" cy="4858428"/>
          </a:xfrm>
          <a:prstGeom prst="rect">
            <a:avLst/>
          </a:prstGeom>
        </p:spPr>
      </p:pic>
      <p:pic>
        <p:nvPicPr>
          <p:cNvPr id="5" name="Image 4">
            <a:extLst>
              <a:ext uri="{FF2B5EF4-FFF2-40B4-BE49-F238E27FC236}">
                <a16:creationId xmlns:a16="http://schemas.microsoft.com/office/drawing/2014/main" id="{09E72B82-E690-4640-BBC3-0DA29D52ADEB}"/>
              </a:ext>
            </a:extLst>
          </p:cNvPr>
          <p:cNvPicPr>
            <a:picLocks noChangeAspect="1"/>
          </p:cNvPicPr>
          <p:nvPr/>
        </p:nvPicPr>
        <p:blipFill>
          <a:blip r:embed="rId3"/>
          <a:stretch>
            <a:fillRect/>
          </a:stretch>
        </p:blipFill>
        <p:spPr>
          <a:xfrm>
            <a:off x="6392167" y="3877768"/>
            <a:ext cx="5538944" cy="2683565"/>
          </a:xfrm>
          <a:prstGeom prst="rect">
            <a:avLst/>
          </a:prstGeom>
        </p:spPr>
      </p:pic>
    </p:spTree>
    <p:extLst>
      <p:ext uri="{BB962C8B-B14F-4D97-AF65-F5344CB8AC3E}">
        <p14:creationId xmlns:p14="http://schemas.microsoft.com/office/powerpoint/2010/main" val="38850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26D688-BBFC-4446-A77F-C5CBACC3FC2B}"/>
              </a:ext>
            </a:extLst>
          </p:cNvPr>
          <p:cNvPicPr>
            <a:picLocks noChangeAspect="1"/>
          </p:cNvPicPr>
          <p:nvPr/>
        </p:nvPicPr>
        <p:blipFill>
          <a:blip r:embed="rId2"/>
          <a:stretch>
            <a:fillRect/>
          </a:stretch>
        </p:blipFill>
        <p:spPr>
          <a:xfrm>
            <a:off x="2180678" y="1828576"/>
            <a:ext cx="7830643" cy="3200847"/>
          </a:xfrm>
          <a:prstGeom prst="rect">
            <a:avLst/>
          </a:prstGeom>
        </p:spPr>
      </p:pic>
    </p:spTree>
    <p:extLst>
      <p:ext uri="{BB962C8B-B14F-4D97-AF65-F5344CB8AC3E}">
        <p14:creationId xmlns:p14="http://schemas.microsoft.com/office/powerpoint/2010/main" val="2237060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979F314-0F40-415E-804C-BD15AEEA395D}"/>
              </a:ext>
            </a:extLst>
          </p:cNvPr>
          <p:cNvPicPr>
            <a:picLocks noChangeAspect="1"/>
          </p:cNvPicPr>
          <p:nvPr/>
        </p:nvPicPr>
        <p:blipFill>
          <a:blip r:embed="rId2"/>
          <a:stretch>
            <a:fillRect/>
          </a:stretch>
        </p:blipFill>
        <p:spPr>
          <a:xfrm>
            <a:off x="250624" y="305846"/>
            <a:ext cx="7821116" cy="2800741"/>
          </a:xfrm>
          <a:prstGeom prst="rect">
            <a:avLst/>
          </a:prstGeom>
        </p:spPr>
      </p:pic>
      <p:pic>
        <p:nvPicPr>
          <p:cNvPr id="4" name="Image 3">
            <a:extLst>
              <a:ext uri="{FF2B5EF4-FFF2-40B4-BE49-F238E27FC236}">
                <a16:creationId xmlns:a16="http://schemas.microsoft.com/office/drawing/2014/main" id="{3F3867D0-39C2-4302-BE41-8DBB87A1295C}"/>
              </a:ext>
            </a:extLst>
          </p:cNvPr>
          <p:cNvPicPr>
            <a:picLocks noChangeAspect="1"/>
          </p:cNvPicPr>
          <p:nvPr/>
        </p:nvPicPr>
        <p:blipFill>
          <a:blip r:embed="rId3"/>
          <a:stretch>
            <a:fillRect/>
          </a:stretch>
        </p:blipFill>
        <p:spPr>
          <a:xfrm>
            <a:off x="250624" y="2971091"/>
            <a:ext cx="5123902" cy="3731897"/>
          </a:xfrm>
          <a:prstGeom prst="rect">
            <a:avLst/>
          </a:prstGeom>
        </p:spPr>
      </p:pic>
      <p:pic>
        <p:nvPicPr>
          <p:cNvPr id="5" name="Image 4">
            <a:extLst>
              <a:ext uri="{FF2B5EF4-FFF2-40B4-BE49-F238E27FC236}">
                <a16:creationId xmlns:a16="http://schemas.microsoft.com/office/drawing/2014/main" id="{DA77103D-855A-477F-9A61-41F4D499485A}"/>
              </a:ext>
            </a:extLst>
          </p:cNvPr>
          <p:cNvPicPr>
            <a:picLocks noChangeAspect="1"/>
          </p:cNvPicPr>
          <p:nvPr/>
        </p:nvPicPr>
        <p:blipFill rotWithShape="1">
          <a:blip r:embed="rId4"/>
          <a:srcRect b="7187"/>
          <a:stretch/>
        </p:blipFill>
        <p:spPr>
          <a:xfrm>
            <a:off x="5254742" y="2971091"/>
            <a:ext cx="6686634" cy="3731897"/>
          </a:xfrm>
          <a:prstGeom prst="rect">
            <a:avLst/>
          </a:prstGeom>
        </p:spPr>
      </p:pic>
      <p:sp>
        <p:nvSpPr>
          <p:cNvPr id="2" name="ZoneTexte 1">
            <a:extLst>
              <a:ext uri="{FF2B5EF4-FFF2-40B4-BE49-F238E27FC236}">
                <a16:creationId xmlns:a16="http://schemas.microsoft.com/office/drawing/2014/main" id="{237936B0-061A-4D4E-89A2-826EF2F46A1D}"/>
              </a:ext>
            </a:extLst>
          </p:cNvPr>
          <p:cNvSpPr txBox="1"/>
          <p:nvPr/>
        </p:nvSpPr>
        <p:spPr>
          <a:xfrm>
            <a:off x="8586788" y="1014413"/>
            <a:ext cx="3114675" cy="923330"/>
          </a:xfrm>
          <a:prstGeom prst="rect">
            <a:avLst/>
          </a:prstGeom>
          <a:noFill/>
        </p:spPr>
        <p:txBody>
          <a:bodyPr wrap="square" rtlCol="0">
            <a:spAutoFit/>
          </a:bodyPr>
          <a:lstStyle/>
          <a:p>
            <a:r>
              <a:rPr lang="fr-FR" dirty="0">
                <a:solidFill>
                  <a:schemeClr val="bg1"/>
                </a:solidFill>
              </a:rPr>
              <a:t>Habituer les élèves à compléter ou construire ce type de carte mentale</a:t>
            </a:r>
          </a:p>
        </p:txBody>
      </p:sp>
    </p:spTree>
    <p:extLst>
      <p:ext uri="{BB962C8B-B14F-4D97-AF65-F5344CB8AC3E}">
        <p14:creationId xmlns:p14="http://schemas.microsoft.com/office/powerpoint/2010/main" val="3523495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5628BD-07CF-43F5-84AB-041DDC66A715}"/>
              </a:ext>
            </a:extLst>
          </p:cNvPr>
          <p:cNvSpPr>
            <a:spLocks noGrp="1"/>
          </p:cNvSpPr>
          <p:nvPr>
            <p:ph type="title"/>
          </p:nvPr>
        </p:nvSpPr>
        <p:spPr>
          <a:xfrm>
            <a:off x="525462" y="177586"/>
            <a:ext cx="4160838" cy="879689"/>
          </a:xfrm>
        </p:spPr>
        <p:txBody>
          <a:bodyPr/>
          <a:lstStyle/>
          <a:p>
            <a:r>
              <a:rPr lang="fr-FR" dirty="0">
                <a:solidFill>
                  <a:schemeClr val="bg1"/>
                </a:solidFill>
              </a:rPr>
              <a:t>« Thermostat 6 »</a:t>
            </a:r>
          </a:p>
        </p:txBody>
      </p:sp>
      <p:sp>
        <p:nvSpPr>
          <p:cNvPr id="3" name="Espace réservé du contenu 2">
            <a:extLst>
              <a:ext uri="{FF2B5EF4-FFF2-40B4-BE49-F238E27FC236}">
                <a16:creationId xmlns:a16="http://schemas.microsoft.com/office/drawing/2014/main" id="{9399EF1E-F41D-4B59-AA4E-AF0BB3180139}"/>
              </a:ext>
            </a:extLst>
          </p:cNvPr>
          <p:cNvSpPr>
            <a:spLocks noGrp="1"/>
          </p:cNvSpPr>
          <p:nvPr>
            <p:ph idx="1"/>
          </p:nvPr>
        </p:nvSpPr>
        <p:spPr>
          <a:xfrm>
            <a:off x="808383" y="5975310"/>
            <a:ext cx="9148901" cy="1089991"/>
          </a:xfrm>
        </p:spPr>
        <p:txBody>
          <a:bodyPr/>
          <a:lstStyle/>
          <a:p>
            <a:r>
              <a:rPr lang="fr-FR" dirty="0">
                <a:hlinkClick r:id="rId2"/>
              </a:rPr>
              <a:t>https://www.youtube.com/watch?v=j6Hz_gdqS1k</a:t>
            </a:r>
            <a:endParaRPr lang="fr-FR" dirty="0"/>
          </a:p>
          <a:p>
            <a:pPr marL="0" indent="0">
              <a:buNone/>
            </a:pPr>
            <a:endParaRPr lang="fr-FR" dirty="0"/>
          </a:p>
        </p:txBody>
      </p:sp>
      <p:pic>
        <p:nvPicPr>
          <p:cNvPr id="5" name="Image 4">
            <a:extLst>
              <a:ext uri="{FF2B5EF4-FFF2-40B4-BE49-F238E27FC236}">
                <a16:creationId xmlns:a16="http://schemas.microsoft.com/office/drawing/2014/main" id="{58BFFADE-166F-4CEC-B57E-8E2FA544E050}"/>
              </a:ext>
            </a:extLst>
          </p:cNvPr>
          <p:cNvPicPr>
            <a:picLocks noChangeAspect="1"/>
          </p:cNvPicPr>
          <p:nvPr/>
        </p:nvPicPr>
        <p:blipFill>
          <a:blip r:embed="rId3"/>
          <a:stretch>
            <a:fillRect/>
          </a:stretch>
        </p:blipFill>
        <p:spPr>
          <a:xfrm>
            <a:off x="808383" y="2612516"/>
            <a:ext cx="4801270" cy="3362794"/>
          </a:xfrm>
          <a:prstGeom prst="rect">
            <a:avLst/>
          </a:prstGeom>
        </p:spPr>
      </p:pic>
      <p:graphicFrame>
        <p:nvGraphicFramePr>
          <p:cNvPr id="7" name="Tableau 6">
            <a:extLst>
              <a:ext uri="{FF2B5EF4-FFF2-40B4-BE49-F238E27FC236}">
                <a16:creationId xmlns:a16="http://schemas.microsoft.com/office/drawing/2014/main" id="{699BA965-2A2A-4F2C-9AD2-6BD08BEC3B45}"/>
              </a:ext>
            </a:extLst>
          </p:cNvPr>
          <p:cNvGraphicFramePr>
            <a:graphicFrameLocks noGrp="1"/>
          </p:cNvGraphicFramePr>
          <p:nvPr>
            <p:extLst>
              <p:ext uri="{D42A27DB-BD31-4B8C-83A1-F6EECF244321}">
                <p14:modId xmlns:p14="http://schemas.microsoft.com/office/powerpoint/2010/main" val="3086584488"/>
              </p:ext>
            </p:extLst>
          </p:nvPr>
        </p:nvGraphicFramePr>
        <p:xfrm>
          <a:off x="6418262" y="3417139"/>
          <a:ext cx="4282430" cy="2558171"/>
        </p:xfrm>
        <a:graphic>
          <a:graphicData uri="http://schemas.openxmlformats.org/drawingml/2006/table">
            <a:tbl>
              <a:tblPr/>
              <a:tblGrid>
                <a:gridCol w="2141215">
                  <a:extLst>
                    <a:ext uri="{9D8B030D-6E8A-4147-A177-3AD203B41FA5}">
                      <a16:colId xmlns:a16="http://schemas.microsoft.com/office/drawing/2014/main" val="3405722566"/>
                    </a:ext>
                  </a:extLst>
                </a:gridCol>
                <a:gridCol w="2141215">
                  <a:extLst>
                    <a:ext uri="{9D8B030D-6E8A-4147-A177-3AD203B41FA5}">
                      <a16:colId xmlns:a16="http://schemas.microsoft.com/office/drawing/2014/main" val="2695115182"/>
                    </a:ext>
                  </a:extLst>
                </a:gridCol>
              </a:tblGrid>
              <a:tr h="324400">
                <a:tc>
                  <a:txBody>
                    <a:bodyPr/>
                    <a:lstStyle/>
                    <a:p>
                      <a:pPr algn="l" fontAlgn="t"/>
                      <a:r>
                        <a:rPr lang="fr-FR" sz="1400" dirty="0">
                          <a:solidFill>
                            <a:schemeClr val="bg1"/>
                          </a:solidFill>
                          <a:effectLst/>
                        </a:rPr>
                        <a:t>Durée</a:t>
                      </a:r>
                    </a:p>
                  </a:txBody>
                  <a:tcPr marL="69514" marR="57928" marT="57928" marB="57928">
                    <a:lnL>
                      <a:noFill/>
                    </a:lnL>
                    <a:lnR>
                      <a:noFill/>
                    </a:lnR>
                    <a:lnT>
                      <a:noFill/>
                    </a:lnT>
                    <a:lnB w="9525" cap="flat" cmpd="sng" algn="ctr">
                      <a:solidFill>
                        <a:srgbClr val="EEEEEE"/>
                      </a:solidFill>
                      <a:prstDash val="solid"/>
                      <a:round/>
                      <a:headEnd type="none" w="med" len="med"/>
                      <a:tailEnd type="none" w="med" len="med"/>
                    </a:lnB>
                    <a:solidFill>
                      <a:srgbClr val="FFFFFF"/>
                    </a:solidFill>
                  </a:tcPr>
                </a:tc>
                <a:tc>
                  <a:txBody>
                    <a:bodyPr/>
                    <a:lstStyle/>
                    <a:p>
                      <a:pPr fontAlgn="t"/>
                      <a:r>
                        <a:rPr lang="fr-FR" sz="1400">
                          <a:solidFill>
                            <a:schemeClr val="bg1"/>
                          </a:solidFill>
                          <a:effectLst/>
                        </a:rPr>
                        <a:t>5 mn</a:t>
                      </a:r>
                    </a:p>
                  </a:txBody>
                  <a:tcPr marL="57928" marR="69514" marT="57928" marB="57928">
                    <a:lnL>
                      <a:noFill/>
                    </a:lnL>
                    <a:lnR>
                      <a:noFill/>
                    </a:lnR>
                    <a:lnT>
                      <a:noFill/>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1402646268"/>
                  </a:ext>
                </a:extLst>
              </a:tr>
              <a:tr h="844550">
                <a:tc>
                  <a:txBody>
                    <a:bodyPr/>
                    <a:lstStyle/>
                    <a:p>
                      <a:pPr algn="l" fontAlgn="t"/>
                      <a:r>
                        <a:rPr lang="fr-FR" sz="1400" dirty="0">
                          <a:solidFill>
                            <a:schemeClr val="bg1"/>
                          </a:solidFill>
                          <a:effectLst/>
                        </a:rPr>
                        <a:t>Réalisé par</a:t>
                      </a:r>
                    </a:p>
                  </a:txBody>
                  <a:tcPr marL="69514" marR="57928" marT="57928" marB="57928">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fontAlgn="t"/>
                      <a:r>
                        <a:rPr lang="fr-FR" sz="1400" u="none" strike="noStrike">
                          <a:solidFill>
                            <a:schemeClr val="bg1"/>
                          </a:solidFill>
                          <a:effectLst/>
                          <a:hlinkClick r:id="rId4">
                            <a:extLst>
                              <a:ext uri="{A12FA001-AC4F-418D-AE19-62706E023703}">
                                <ahyp:hlinkClr xmlns:ahyp="http://schemas.microsoft.com/office/drawing/2018/hyperlinkcolor" val="tx"/>
                              </a:ext>
                            </a:extLst>
                          </a:hlinkClick>
                        </a:rPr>
                        <a:t>Maya Av-Ron</a:t>
                      </a:r>
                      <a:r>
                        <a:rPr lang="fr-FR" sz="1400">
                          <a:solidFill>
                            <a:schemeClr val="bg1"/>
                          </a:solidFill>
                          <a:effectLst/>
                        </a:rPr>
                        <a:t>, </a:t>
                      </a:r>
                      <a:r>
                        <a:rPr lang="fr-FR" sz="1400" u="none" strike="noStrike">
                          <a:solidFill>
                            <a:schemeClr val="bg1"/>
                          </a:solidFill>
                          <a:effectLst/>
                          <a:hlinkClick r:id="rId5">
                            <a:extLst>
                              <a:ext uri="{A12FA001-AC4F-418D-AE19-62706E023703}">
                                <ahyp:hlinkClr xmlns:ahyp="http://schemas.microsoft.com/office/drawing/2018/hyperlinkcolor" val="tx"/>
                              </a:ext>
                            </a:extLst>
                          </a:hlinkClick>
                        </a:rPr>
                        <a:t>Mylène Cominotti</a:t>
                      </a:r>
                      <a:r>
                        <a:rPr lang="fr-FR" sz="1400">
                          <a:solidFill>
                            <a:schemeClr val="bg1"/>
                          </a:solidFill>
                          <a:effectLst/>
                        </a:rPr>
                        <a:t>, </a:t>
                      </a:r>
                      <a:r>
                        <a:rPr lang="fr-FR" sz="1400" u="none" strike="noStrike">
                          <a:solidFill>
                            <a:schemeClr val="bg1"/>
                          </a:solidFill>
                          <a:effectLst/>
                          <a:hlinkClick r:id="rId6">
                            <a:extLst>
                              <a:ext uri="{A12FA001-AC4F-418D-AE19-62706E023703}">
                                <ahyp:hlinkClr xmlns:ahyp="http://schemas.microsoft.com/office/drawing/2018/hyperlinkcolor" val="tx"/>
                              </a:ext>
                            </a:extLst>
                          </a:hlinkClick>
                        </a:rPr>
                        <a:t>Marion Coudert</a:t>
                      </a:r>
                      <a:r>
                        <a:rPr lang="fr-FR" sz="1400">
                          <a:solidFill>
                            <a:schemeClr val="bg1"/>
                          </a:solidFill>
                          <a:effectLst/>
                        </a:rPr>
                        <a:t>, </a:t>
                      </a:r>
                      <a:r>
                        <a:rPr lang="fr-FR" sz="1400" u="none" strike="noStrike">
                          <a:solidFill>
                            <a:schemeClr val="bg1"/>
                          </a:solidFill>
                          <a:effectLst/>
                          <a:hlinkClick r:id="rId7">
                            <a:extLst>
                              <a:ext uri="{A12FA001-AC4F-418D-AE19-62706E023703}">
                                <ahyp:hlinkClr xmlns:ahyp="http://schemas.microsoft.com/office/drawing/2018/hyperlinkcolor" val="tx"/>
                              </a:ext>
                            </a:extLst>
                          </a:hlinkClick>
                        </a:rPr>
                        <a:t>Sixtine Dano</a:t>
                      </a:r>
                      <a:endParaRPr lang="fr-FR" sz="1400">
                        <a:solidFill>
                          <a:schemeClr val="bg1"/>
                        </a:solidFill>
                        <a:effectLst/>
                      </a:endParaRPr>
                    </a:p>
                  </a:txBody>
                  <a:tcPr marL="57928" marR="69514" marT="57928" marB="57928">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3752067828"/>
                  </a:ext>
                </a:extLst>
              </a:tr>
              <a:tr h="406400">
                <a:tc>
                  <a:txBody>
                    <a:bodyPr/>
                    <a:lstStyle/>
                    <a:p>
                      <a:pPr algn="l" fontAlgn="t"/>
                      <a:r>
                        <a:rPr lang="fr-FR" sz="1400">
                          <a:solidFill>
                            <a:schemeClr val="bg1"/>
                          </a:solidFill>
                          <a:effectLst/>
                        </a:rPr>
                        <a:t>Année de production</a:t>
                      </a:r>
                    </a:p>
                  </a:txBody>
                  <a:tcPr marL="69514" marR="57928" marT="57928" marB="57928">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fontAlgn="t"/>
                      <a:r>
                        <a:rPr lang="fr-FR" sz="1400">
                          <a:solidFill>
                            <a:schemeClr val="bg1"/>
                          </a:solidFill>
                          <a:effectLst/>
                        </a:rPr>
                        <a:t>2018</a:t>
                      </a:r>
                    </a:p>
                  </a:txBody>
                  <a:tcPr marL="57928" marR="69514" marT="57928" marB="57928">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879328065"/>
                  </a:ext>
                </a:extLst>
              </a:tr>
              <a:tr h="435429">
                <a:tc>
                  <a:txBody>
                    <a:bodyPr/>
                    <a:lstStyle/>
                    <a:p>
                      <a:pPr algn="l" fontAlgn="t"/>
                      <a:r>
                        <a:rPr lang="fr-FR" sz="1400">
                          <a:solidFill>
                            <a:schemeClr val="bg1"/>
                          </a:solidFill>
                          <a:effectLst/>
                        </a:rPr>
                        <a:t>Pays de production</a:t>
                      </a:r>
                    </a:p>
                  </a:txBody>
                  <a:tcPr marL="69514" marR="57928" marT="57928" marB="57928">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fontAlgn="t"/>
                      <a:r>
                        <a:rPr lang="fr-FR" sz="1400">
                          <a:solidFill>
                            <a:schemeClr val="bg1"/>
                          </a:solidFill>
                          <a:effectLst/>
                        </a:rPr>
                        <a:t>France</a:t>
                      </a:r>
                    </a:p>
                  </a:txBody>
                  <a:tcPr marL="57928" marR="69514" marT="57928" marB="57928">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3151695901"/>
                  </a:ext>
                </a:extLst>
              </a:tr>
              <a:tr h="532942">
                <a:tc>
                  <a:txBody>
                    <a:bodyPr/>
                    <a:lstStyle/>
                    <a:p>
                      <a:pPr algn="l" fontAlgn="t"/>
                      <a:r>
                        <a:rPr lang="fr-FR" sz="1400">
                          <a:solidFill>
                            <a:schemeClr val="bg1"/>
                          </a:solidFill>
                          <a:effectLst/>
                        </a:rPr>
                        <a:t>Genre</a:t>
                      </a:r>
                    </a:p>
                  </a:txBody>
                  <a:tcPr marL="69514" marR="57928" marT="57928" marB="57928">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pPr fontAlgn="t"/>
                      <a:r>
                        <a:rPr lang="fr-FR" sz="1400" u="none" strike="noStrike" dirty="0">
                          <a:solidFill>
                            <a:schemeClr val="bg1"/>
                          </a:solidFill>
                          <a:effectLst/>
                          <a:hlinkClick r:id="rId8">
                            <a:extLst>
                              <a:ext uri="{A12FA001-AC4F-418D-AE19-62706E023703}">
                                <ahyp:hlinkClr xmlns:ahyp="http://schemas.microsoft.com/office/drawing/2018/hyperlinkcolor" val="tx"/>
                              </a:ext>
                            </a:extLst>
                          </a:hlinkClick>
                        </a:rPr>
                        <a:t>Court métrage d'animation</a:t>
                      </a:r>
                      <a:endParaRPr lang="fr-FR" sz="1400" dirty="0">
                        <a:solidFill>
                          <a:schemeClr val="bg1"/>
                        </a:solidFill>
                        <a:effectLst/>
                      </a:endParaRPr>
                    </a:p>
                  </a:txBody>
                  <a:tcPr marL="57928" marR="69514" marT="57928" marB="57928">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2963111072"/>
                  </a:ext>
                </a:extLst>
              </a:tr>
            </a:tbl>
          </a:graphicData>
        </a:graphic>
      </p:graphicFrame>
      <p:sp>
        <p:nvSpPr>
          <p:cNvPr id="4" name="ZoneTexte 3">
            <a:extLst>
              <a:ext uri="{FF2B5EF4-FFF2-40B4-BE49-F238E27FC236}">
                <a16:creationId xmlns:a16="http://schemas.microsoft.com/office/drawing/2014/main" id="{9A8B29A2-9B1C-4A7F-8230-5B0BE72C59DC}"/>
              </a:ext>
            </a:extLst>
          </p:cNvPr>
          <p:cNvSpPr txBox="1"/>
          <p:nvPr/>
        </p:nvSpPr>
        <p:spPr>
          <a:xfrm>
            <a:off x="525461" y="1057275"/>
            <a:ext cx="10858155" cy="1200329"/>
          </a:xfrm>
          <a:prstGeom prst="rect">
            <a:avLst/>
          </a:prstGeom>
          <a:noFill/>
        </p:spPr>
        <p:txBody>
          <a:bodyPr wrap="square" rtlCol="0">
            <a:spAutoFit/>
          </a:bodyPr>
          <a:lstStyle/>
          <a:p>
            <a:r>
              <a:rPr lang="fr-FR" sz="2400" dirty="0">
                <a:solidFill>
                  <a:schemeClr val="bg1"/>
                </a:solidFill>
              </a:rPr>
              <a:t>Un film d’animation pour :</a:t>
            </a:r>
          </a:p>
          <a:p>
            <a:pPr marL="342900" indent="-342900">
              <a:buFontTx/>
              <a:buChar char="-"/>
            </a:pPr>
            <a:r>
              <a:rPr lang="fr-FR" sz="2400" dirty="0">
                <a:solidFill>
                  <a:schemeClr val="bg1"/>
                </a:solidFill>
              </a:rPr>
              <a:t>entrer dans le thème « Les hommes face aux changements globaux »</a:t>
            </a:r>
          </a:p>
          <a:p>
            <a:pPr marL="342900" indent="-342900">
              <a:buFontTx/>
              <a:buChar char="-"/>
            </a:pPr>
            <a:r>
              <a:rPr lang="fr-FR" sz="2400" dirty="0">
                <a:solidFill>
                  <a:schemeClr val="bg1"/>
                </a:solidFill>
              </a:rPr>
              <a:t>Aborder la question de l’engagement en EMC </a:t>
            </a:r>
          </a:p>
        </p:txBody>
      </p:sp>
    </p:spTree>
    <p:extLst>
      <p:ext uri="{BB962C8B-B14F-4D97-AF65-F5344CB8AC3E}">
        <p14:creationId xmlns:p14="http://schemas.microsoft.com/office/powerpoint/2010/main" val="1593007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399EF1E-F41D-4B59-AA4E-AF0BB3180139}"/>
              </a:ext>
            </a:extLst>
          </p:cNvPr>
          <p:cNvSpPr>
            <a:spLocks noGrp="1"/>
          </p:cNvSpPr>
          <p:nvPr>
            <p:ph idx="1"/>
          </p:nvPr>
        </p:nvSpPr>
        <p:spPr>
          <a:xfrm>
            <a:off x="684211" y="314739"/>
            <a:ext cx="9148901" cy="1089991"/>
          </a:xfrm>
        </p:spPr>
        <p:txBody>
          <a:bodyPr/>
          <a:lstStyle/>
          <a:p>
            <a:r>
              <a:rPr lang="fr-FR" dirty="0">
                <a:hlinkClick r:id="rId2"/>
              </a:rPr>
              <a:t>https://www.youtube.com/watch?v=j6Hz_gdqS1k</a:t>
            </a:r>
            <a:endParaRPr lang="fr-FR" dirty="0"/>
          </a:p>
          <a:p>
            <a:pPr marL="0" indent="0">
              <a:buNone/>
            </a:pPr>
            <a:endParaRPr lang="fr-FR" dirty="0"/>
          </a:p>
        </p:txBody>
      </p:sp>
      <p:pic>
        <p:nvPicPr>
          <p:cNvPr id="5" name="Image 4">
            <a:extLst>
              <a:ext uri="{FF2B5EF4-FFF2-40B4-BE49-F238E27FC236}">
                <a16:creationId xmlns:a16="http://schemas.microsoft.com/office/drawing/2014/main" id="{58BFFADE-166F-4CEC-B57E-8E2FA544E050}"/>
              </a:ext>
            </a:extLst>
          </p:cNvPr>
          <p:cNvPicPr>
            <a:picLocks noChangeAspect="1"/>
          </p:cNvPicPr>
          <p:nvPr/>
        </p:nvPicPr>
        <p:blipFill>
          <a:blip r:embed="rId3"/>
          <a:stretch>
            <a:fillRect/>
          </a:stretch>
        </p:blipFill>
        <p:spPr>
          <a:xfrm>
            <a:off x="808383" y="1264634"/>
            <a:ext cx="2608392" cy="1826909"/>
          </a:xfrm>
          <a:prstGeom prst="rect">
            <a:avLst/>
          </a:prstGeom>
        </p:spPr>
      </p:pic>
      <p:sp>
        <p:nvSpPr>
          <p:cNvPr id="6" name="ZoneTexte 5">
            <a:extLst>
              <a:ext uri="{FF2B5EF4-FFF2-40B4-BE49-F238E27FC236}">
                <a16:creationId xmlns:a16="http://schemas.microsoft.com/office/drawing/2014/main" id="{7DFD7B11-50E4-4A52-81E3-C15E2174567A}"/>
              </a:ext>
            </a:extLst>
          </p:cNvPr>
          <p:cNvSpPr txBox="1"/>
          <p:nvPr/>
        </p:nvSpPr>
        <p:spPr>
          <a:xfrm>
            <a:off x="3976914" y="1264634"/>
            <a:ext cx="7880841" cy="5355312"/>
          </a:xfrm>
          <a:prstGeom prst="rect">
            <a:avLst/>
          </a:prstGeom>
          <a:noFill/>
        </p:spPr>
        <p:txBody>
          <a:bodyPr wrap="square" rtlCol="0">
            <a:spAutoFit/>
          </a:bodyPr>
          <a:lstStyle/>
          <a:p>
            <a:r>
              <a:rPr lang="fr-FR" dirty="0">
                <a:solidFill>
                  <a:schemeClr val="bg1"/>
                </a:solidFill>
              </a:rPr>
              <a:t>Quelques éléments et citations en vrac…</a:t>
            </a:r>
          </a:p>
          <a:p>
            <a:endParaRPr lang="fr-FR" dirty="0">
              <a:solidFill>
                <a:schemeClr val="bg1"/>
              </a:solidFill>
            </a:endParaRPr>
          </a:p>
          <a:p>
            <a:r>
              <a:rPr lang="fr-FR" dirty="0">
                <a:solidFill>
                  <a:schemeClr val="bg1"/>
                </a:solidFill>
              </a:rPr>
              <a:t>Chaleur, saisons, pluie… jamais content</a:t>
            </a:r>
          </a:p>
          <a:p>
            <a:r>
              <a:rPr lang="fr-FR" dirty="0">
                <a:solidFill>
                  <a:schemeClr val="bg1"/>
                </a:solidFill>
              </a:rPr>
              <a:t>Repas gargantuesque… hyperconsommation</a:t>
            </a:r>
          </a:p>
          <a:p>
            <a:endParaRPr lang="fr-FR" dirty="0">
              <a:solidFill>
                <a:schemeClr val="bg1"/>
              </a:solidFill>
            </a:endParaRPr>
          </a:p>
          <a:p>
            <a:r>
              <a:rPr lang="fr-FR" dirty="0">
                <a:solidFill>
                  <a:schemeClr val="bg1"/>
                </a:solidFill>
              </a:rPr>
              <a:t>Attitudes des différentes générations face à la situation:</a:t>
            </a:r>
          </a:p>
          <a:p>
            <a:pPr marL="285750" indent="-285750">
              <a:buFontTx/>
              <a:buChar char="-"/>
            </a:pPr>
            <a:r>
              <a:rPr lang="fr-FR" dirty="0">
                <a:solidFill>
                  <a:schemeClr val="bg1"/>
                </a:solidFill>
              </a:rPr>
              <a:t>Ado en action, « J’ai pas envie de récupérer une barraque pleine de fuites » ; « Arrêtez de bouffer » ; « Pourquoi j’ai touché à ce tuyau? » </a:t>
            </a:r>
          </a:p>
          <a:p>
            <a:pPr marL="285750" indent="-285750">
              <a:buFontTx/>
              <a:buChar char="-"/>
            </a:pPr>
            <a:r>
              <a:rPr lang="fr-FR" dirty="0">
                <a:solidFill>
                  <a:schemeClr val="bg1"/>
                </a:solidFill>
              </a:rPr>
              <a:t>Mère: « crise d’adolescence »; continue le service</a:t>
            </a:r>
          </a:p>
          <a:p>
            <a:pPr marL="285750" indent="-285750">
              <a:buFontTx/>
              <a:buChar char="-"/>
            </a:pPr>
            <a:r>
              <a:rPr lang="fr-FR" dirty="0">
                <a:solidFill>
                  <a:schemeClr val="bg1"/>
                </a:solidFill>
              </a:rPr>
              <a:t>Père : « refaire le papier »; « j’ai déjà appelé le plombier »; « faire confiance aux professionnels »; « Prix que ça coûte » de refaire toute l’installation</a:t>
            </a:r>
          </a:p>
          <a:p>
            <a:pPr marL="285750" indent="-285750">
              <a:buFontTx/>
              <a:buChar char="-"/>
            </a:pPr>
            <a:r>
              <a:rPr lang="fr-FR" dirty="0">
                <a:solidFill>
                  <a:schemeClr val="bg1"/>
                </a:solidFill>
              </a:rPr>
              <a:t>Grand-père: « pas toucher les fondations de la maison »; « Arrêtez de dramatiser »</a:t>
            </a:r>
          </a:p>
          <a:p>
            <a:pPr marL="285750" indent="-285750">
              <a:buFontTx/>
              <a:buChar char="-"/>
            </a:pPr>
            <a:endParaRPr lang="fr-FR" dirty="0">
              <a:solidFill>
                <a:schemeClr val="bg1"/>
              </a:solidFill>
            </a:endParaRPr>
          </a:p>
          <a:p>
            <a:r>
              <a:rPr lang="fr-FR" dirty="0">
                <a:solidFill>
                  <a:schemeClr val="bg1"/>
                </a:solidFill>
              </a:rPr>
              <a:t>Journal « Tout va bien » finit par couler</a:t>
            </a:r>
          </a:p>
          <a:p>
            <a:r>
              <a:rPr lang="fr-FR" dirty="0">
                <a:solidFill>
                  <a:schemeClr val="bg1"/>
                </a:solidFill>
              </a:rPr>
              <a:t>Dessert à l’étage</a:t>
            </a:r>
          </a:p>
          <a:p>
            <a:r>
              <a:rPr lang="fr-FR" dirty="0">
                <a:solidFill>
                  <a:schemeClr val="bg1"/>
                </a:solidFill>
              </a:rPr>
              <a:t>Paysage submergé…</a:t>
            </a:r>
          </a:p>
        </p:txBody>
      </p:sp>
      <p:pic>
        <p:nvPicPr>
          <p:cNvPr id="10" name="Image 9">
            <a:extLst>
              <a:ext uri="{FF2B5EF4-FFF2-40B4-BE49-F238E27FC236}">
                <a16:creationId xmlns:a16="http://schemas.microsoft.com/office/drawing/2014/main" id="{B1A0C44A-7D69-44C4-BBA5-E8F42E17A6A5}"/>
              </a:ext>
            </a:extLst>
          </p:cNvPr>
          <p:cNvPicPr>
            <a:picLocks noChangeAspect="1"/>
          </p:cNvPicPr>
          <p:nvPr/>
        </p:nvPicPr>
        <p:blipFill>
          <a:blip r:embed="rId4"/>
          <a:stretch>
            <a:fillRect/>
          </a:stretch>
        </p:blipFill>
        <p:spPr>
          <a:xfrm>
            <a:off x="493401" y="3429000"/>
            <a:ext cx="1219370" cy="1228896"/>
          </a:xfrm>
          <a:prstGeom prst="rect">
            <a:avLst/>
          </a:prstGeom>
        </p:spPr>
      </p:pic>
      <p:pic>
        <p:nvPicPr>
          <p:cNvPr id="12" name="Image 11">
            <a:extLst>
              <a:ext uri="{FF2B5EF4-FFF2-40B4-BE49-F238E27FC236}">
                <a16:creationId xmlns:a16="http://schemas.microsoft.com/office/drawing/2014/main" id="{A7FE732E-F4BC-436A-9106-9A6D3F2F8521}"/>
              </a:ext>
            </a:extLst>
          </p:cNvPr>
          <p:cNvPicPr>
            <a:picLocks noChangeAspect="1"/>
          </p:cNvPicPr>
          <p:nvPr/>
        </p:nvPicPr>
        <p:blipFill>
          <a:blip r:embed="rId5"/>
          <a:stretch>
            <a:fillRect/>
          </a:stretch>
        </p:blipFill>
        <p:spPr>
          <a:xfrm>
            <a:off x="2187879" y="5170429"/>
            <a:ext cx="1228896" cy="1228896"/>
          </a:xfrm>
          <a:prstGeom prst="rect">
            <a:avLst/>
          </a:prstGeom>
        </p:spPr>
      </p:pic>
      <p:pic>
        <p:nvPicPr>
          <p:cNvPr id="14" name="Image 13">
            <a:extLst>
              <a:ext uri="{FF2B5EF4-FFF2-40B4-BE49-F238E27FC236}">
                <a16:creationId xmlns:a16="http://schemas.microsoft.com/office/drawing/2014/main" id="{59491EF5-6553-4768-8EBF-370C3D8044DF}"/>
              </a:ext>
            </a:extLst>
          </p:cNvPr>
          <p:cNvPicPr>
            <a:picLocks noChangeAspect="1"/>
          </p:cNvPicPr>
          <p:nvPr/>
        </p:nvPicPr>
        <p:blipFill>
          <a:blip r:embed="rId6"/>
          <a:stretch>
            <a:fillRect/>
          </a:stretch>
        </p:blipFill>
        <p:spPr>
          <a:xfrm>
            <a:off x="2225631" y="3438526"/>
            <a:ext cx="1238423" cy="1219370"/>
          </a:xfrm>
          <a:prstGeom prst="rect">
            <a:avLst/>
          </a:prstGeom>
        </p:spPr>
      </p:pic>
      <p:pic>
        <p:nvPicPr>
          <p:cNvPr id="16" name="Image 15">
            <a:extLst>
              <a:ext uri="{FF2B5EF4-FFF2-40B4-BE49-F238E27FC236}">
                <a16:creationId xmlns:a16="http://schemas.microsoft.com/office/drawing/2014/main" id="{AB5F95BA-D902-494B-A848-0DC554BE22C1}"/>
              </a:ext>
            </a:extLst>
          </p:cNvPr>
          <p:cNvPicPr>
            <a:picLocks noChangeAspect="1"/>
          </p:cNvPicPr>
          <p:nvPr/>
        </p:nvPicPr>
        <p:blipFill>
          <a:blip r:embed="rId7"/>
          <a:stretch>
            <a:fillRect/>
          </a:stretch>
        </p:blipFill>
        <p:spPr>
          <a:xfrm>
            <a:off x="474348" y="5151376"/>
            <a:ext cx="1238423" cy="1247949"/>
          </a:xfrm>
          <a:prstGeom prst="rect">
            <a:avLst/>
          </a:prstGeom>
        </p:spPr>
      </p:pic>
    </p:spTree>
    <p:extLst>
      <p:ext uri="{BB962C8B-B14F-4D97-AF65-F5344CB8AC3E}">
        <p14:creationId xmlns:p14="http://schemas.microsoft.com/office/powerpoint/2010/main" val="185731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e 28">
            <a:extLst>
              <a:ext uri="{FF2B5EF4-FFF2-40B4-BE49-F238E27FC236}">
                <a16:creationId xmlns:a16="http://schemas.microsoft.com/office/drawing/2014/main" id="{71B06B10-8E30-493B-840C-EFFBB7826584}"/>
              </a:ext>
            </a:extLst>
          </p:cNvPr>
          <p:cNvGrpSpPr/>
          <p:nvPr/>
        </p:nvGrpSpPr>
        <p:grpSpPr>
          <a:xfrm>
            <a:off x="7428406" y="1051792"/>
            <a:ext cx="4231321" cy="3761866"/>
            <a:chOff x="4828065" y="655986"/>
            <a:chExt cx="6560705" cy="5567376"/>
          </a:xfrm>
        </p:grpSpPr>
        <p:pic>
          <p:nvPicPr>
            <p:cNvPr id="2" name="Image 1">
              <a:extLst>
                <a:ext uri="{FF2B5EF4-FFF2-40B4-BE49-F238E27FC236}">
                  <a16:creationId xmlns:a16="http://schemas.microsoft.com/office/drawing/2014/main" id="{D5728BB6-6714-4F58-8F40-C9D80862F1B9}"/>
                </a:ext>
              </a:extLst>
            </p:cNvPr>
            <p:cNvPicPr>
              <a:picLocks noChangeAspect="1"/>
            </p:cNvPicPr>
            <p:nvPr/>
          </p:nvPicPr>
          <p:blipFill>
            <a:blip r:embed="rId2"/>
            <a:stretch>
              <a:fillRect/>
            </a:stretch>
          </p:blipFill>
          <p:spPr>
            <a:xfrm>
              <a:off x="4828314" y="655986"/>
              <a:ext cx="2099628" cy="2116031"/>
            </a:xfrm>
            <a:prstGeom prst="rect">
              <a:avLst/>
            </a:prstGeom>
          </p:spPr>
        </p:pic>
        <p:pic>
          <p:nvPicPr>
            <p:cNvPr id="3" name="Image 2">
              <a:extLst>
                <a:ext uri="{FF2B5EF4-FFF2-40B4-BE49-F238E27FC236}">
                  <a16:creationId xmlns:a16="http://schemas.microsoft.com/office/drawing/2014/main" id="{198388FB-7C12-4198-BD76-FA3E6EE97B3D}"/>
                </a:ext>
              </a:extLst>
            </p:cNvPr>
            <p:cNvPicPr>
              <a:picLocks noChangeAspect="1"/>
            </p:cNvPicPr>
            <p:nvPr/>
          </p:nvPicPr>
          <p:blipFill>
            <a:blip r:embed="rId3"/>
            <a:stretch>
              <a:fillRect/>
            </a:stretch>
          </p:blipFill>
          <p:spPr>
            <a:xfrm>
              <a:off x="9251391" y="4085983"/>
              <a:ext cx="2137379" cy="2137379"/>
            </a:xfrm>
            <a:prstGeom prst="rect">
              <a:avLst/>
            </a:prstGeom>
          </p:spPr>
        </p:pic>
        <p:pic>
          <p:nvPicPr>
            <p:cNvPr id="4" name="Image 3">
              <a:extLst>
                <a:ext uri="{FF2B5EF4-FFF2-40B4-BE49-F238E27FC236}">
                  <a16:creationId xmlns:a16="http://schemas.microsoft.com/office/drawing/2014/main" id="{CDDFA368-E4E9-41A1-AC51-4EAC7DB9306A}"/>
                </a:ext>
              </a:extLst>
            </p:cNvPr>
            <p:cNvPicPr>
              <a:picLocks noChangeAspect="1"/>
            </p:cNvPicPr>
            <p:nvPr/>
          </p:nvPicPr>
          <p:blipFill>
            <a:blip r:embed="rId4"/>
            <a:stretch>
              <a:fillRect/>
            </a:stretch>
          </p:blipFill>
          <p:spPr>
            <a:xfrm>
              <a:off x="9289144" y="704694"/>
              <a:ext cx="2099626" cy="2067324"/>
            </a:xfrm>
            <a:prstGeom prst="rect">
              <a:avLst/>
            </a:prstGeom>
          </p:spPr>
        </p:pic>
        <p:pic>
          <p:nvPicPr>
            <p:cNvPr id="5" name="Image 4">
              <a:extLst>
                <a:ext uri="{FF2B5EF4-FFF2-40B4-BE49-F238E27FC236}">
                  <a16:creationId xmlns:a16="http://schemas.microsoft.com/office/drawing/2014/main" id="{C1B50110-F89E-41C7-8DBB-5A8C458C8261}"/>
                </a:ext>
              </a:extLst>
            </p:cNvPr>
            <p:cNvPicPr>
              <a:picLocks noChangeAspect="1"/>
            </p:cNvPicPr>
            <p:nvPr/>
          </p:nvPicPr>
          <p:blipFill>
            <a:blip r:embed="rId5"/>
            <a:stretch>
              <a:fillRect/>
            </a:stretch>
          </p:blipFill>
          <p:spPr>
            <a:xfrm>
              <a:off x="4828065" y="4107332"/>
              <a:ext cx="2099877" cy="2116030"/>
            </a:xfrm>
            <a:prstGeom prst="rect">
              <a:avLst/>
            </a:prstGeom>
          </p:spPr>
        </p:pic>
        <p:cxnSp>
          <p:nvCxnSpPr>
            <p:cNvPr id="7" name="Connecteur droit avec flèche 6">
              <a:extLst>
                <a:ext uri="{FF2B5EF4-FFF2-40B4-BE49-F238E27FC236}">
                  <a16:creationId xmlns:a16="http://schemas.microsoft.com/office/drawing/2014/main" id="{9C731A66-249C-4E9B-97B8-752800AF16BD}"/>
                </a:ext>
              </a:extLst>
            </p:cNvPr>
            <p:cNvCxnSpPr>
              <a:cxnSpLocks/>
              <a:stCxn id="2" idx="3"/>
              <a:endCxn id="4" idx="1"/>
            </p:cNvCxnSpPr>
            <p:nvPr/>
          </p:nvCxnSpPr>
          <p:spPr>
            <a:xfrm>
              <a:off x="6927942" y="1714002"/>
              <a:ext cx="2361202" cy="24354"/>
            </a:xfrm>
            <a:prstGeom prst="straightConnector1">
              <a:avLst/>
            </a:prstGeom>
            <a:ln w="57150">
              <a:solidFill>
                <a:schemeClr val="bg1">
                  <a:alpha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1E86FDAF-D13F-43C7-A3E0-5291614566C2}"/>
                </a:ext>
              </a:extLst>
            </p:cNvPr>
            <p:cNvCxnSpPr>
              <a:cxnSpLocks/>
            </p:cNvCxnSpPr>
            <p:nvPr/>
          </p:nvCxnSpPr>
          <p:spPr>
            <a:xfrm>
              <a:off x="6927942" y="1866401"/>
              <a:ext cx="2323449" cy="3125198"/>
            </a:xfrm>
            <a:prstGeom prst="straightConnector1">
              <a:avLst/>
            </a:prstGeom>
            <a:ln w="57150">
              <a:solidFill>
                <a:schemeClr val="bg1">
                  <a:alpha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89E60C20-7567-4C2F-8284-BA877C54E6F9}"/>
                </a:ext>
              </a:extLst>
            </p:cNvPr>
            <p:cNvCxnSpPr>
              <a:cxnSpLocks/>
            </p:cNvCxnSpPr>
            <p:nvPr/>
          </p:nvCxnSpPr>
          <p:spPr>
            <a:xfrm flipV="1">
              <a:off x="6946818" y="1866401"/>
              <a:ext cx="2304573" cy="3125198"/>
            </a:xfrm>
            <a:prstGeom prst="straightConnector1">
              <a:avLst/>
            </a:prstGeom>
            <a:ln w="57150">
              <a:solidFill>
                <a:schemeClr val="bg1">
                  <a:alpha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2CAFA333-BFE9-40FB-A1B9-ED7784E8DCD5}"/>
                </a:ext>
              </a:extLst>
            </p:cNvPr>
            <p:cNvCxnSpPr>
              <a:cxnSpLocks/>
              <a:stCxn id="4" idx="2"/>
              <a:endCxn id="3" idx="0"/>
            </p:cNvCxnSpPr>
            <p:nvPr/>
          </p:nvCxnSpPr>
          <p:spPr>
            <a:xfrm flipH="1">
              <a:off x="10320081" y="2772018"/>
              <a:ext cx="18876" cy="1313965"/>
            </a:xfrm>
            <a:prstGeom prst="straightConnector1">
              <a:avLst/>
            </a:prstGeom>
            <a:ln w="57150">
              <a:solidFill>
                <a:schemeClr val="bg1">
                  <a:alpha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50F16A24-6456-4DF9-A37E-CFB02313B719}"/>
                </a:ext>
              </a:extLst>
            </p:cNvPr>
            <p:cNvCxnSpPr>
              <a:cxnSpLocks/>
              <a:stCxn id="2" idx="2"/>
              <a:endCxn id="5" idx="0"/>
            </p:cNvCxnSpPr>
            <p:nvPr/>
          </p:nvCxnSpPr>
          <p:spPr>
            <a:xfrm flipH="1">
              <a:off x="5878004" y="2772017"/>
              <a:ext cx="124" cy="1335315"/>
            </a:xfrm>
            <a:prstGeom prst="straightConnector1">
              <a:avLst/>
            </a:prstGeom>
            <a:ln w="57150">
              <a:solidFill>
                <a:schemeClr val="bg1">
                  <a:alpha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1660A607-0EB6-4F53-B779-54D479A21E22}"/>
                </a:ext>
              </a:extLst>
            </p:cNvPr>
            <p:cNvCxnSpPr>
              <a:cxnSpLocks/>
              <a:stCxn id="5" idx="3"/>
              <a:endCxn id="3" idx="1"/>
            </p:cNvCxnSpPr>
            <p:nvPr/>
          </p:nvCxnSpPr>
          <p:spPr>
            <a:xfrm flipV="1">
              <a:off x="6927942" y="5154673"/>
              <a:ext cx="2323449" cy="10674"/>
            </a:xfrm>
            <a:prstGeom prst="straightConnector1">
              <a:avLst/>
            </a:prstGeom>
            <a:ln w="57150">
              <a:solidFill>
                <a:schemeClr val="bg1">
                  <a:alpha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8" name="ZoneTexte 27">
            <a:extLst>
              <a:ext uri="{FF2B5EF4-FFF2-40B4-BE49-F238E27FC236}">
                <a16:creationId xmlns:a16="http://schemas.microsoft.com/office/drawing/2014/main" id="{B77E5B71-703C-45FF-8F9C-3B666300559F}"/>
              </a:ext>
            </a:extLst>
          </p:cNvPr>
          <p:cNvSpPr txBox="1"/>
          <p:nvPr/>
        </p:nvSpPr>
        <p:spPr>
          <a:xfrm>
            <a:off x="299484" y="330647"/>
            <a:ext cx="10895286" cy="461665"/>
          </a:xfrm>
          <a:prstGeom prst="rect">
            <a:avLst/>
          </a:prstGeom>
          <a:noFill/>
        </p:spPr>
        <p:txBody>
          <a:bodyPr wrap="square" rtlCol="0">
            <a:spAutoFit/>
          </a:bodyPr>
          <a:lstStyle/>
          <a:p>
            <a:r>
              <a:rPr lang="fr-FR" sz="2400" dirty="0">
                <a:solidFill>
                  <a:schemeClr val="bg1"/>
                </a:solidFill>
              </a:rPr>
              <a:t>Des </a:t>
            </a:r>
            <a:r>
              <a:rPr lang="fr-FR" sz="2400" dirty="0">
                <a:solidFill>
                  <a:srgbClr val="FF0000"/>
                </a:solidFill>
              </a:rPr>
              <a:t>ODD interdépendants, </a:t>
            </a:r>
            <a:r>
              <a:rPr lang="fr-FR" sz="2400" dirty="0">
                <a:solidFill>
                  <a:schemeClr val="bg1"/>
                </a:solidFill>
              </a:rPr>
              <a:t>des </a:t>
            </a:r>
            <a:r>
              <a:rPr lang="fr-FR" sz="2400" dirty="0">
                <a:solidFill>
                  <a:srgbClr val="FF0000"/>
                </a:solidFill>
              </a:rPr>
              <a:t>clés</a:t>
            </a:r>
            <a:r>
              <a:rPr lang="fr-FR" sz="2400" dirty="0">
                <a:solidFill>
                  <a:schemeClr val="bg1"/>
                </a:solidFill>
              </a:rPr>
              <a:t> pour relever les défis</a:t>
            </a:r>
          </a:p>
        </p:txBody>
      </p:sp>
      <p:sp>
        <p:nvSpPr>
          <p:cNvPr id="31" name="ZoneTexte 30">
            <a:extLst>
              <a:ext uri="{FF2B5EF4-FFF2-40B4-BE49-F238E27FC236}">
                <a16:creationId xmlns:a16="http://schemas.microsoft.com/office/drawing/2014/main" id="{578E4027-8CF1-4A13-A86A-3080F4E8B88C}"/>
              </a:ext>
            </a:extLst>
          </p:cNvPr>
          <p:cNvSpPr txBox="1"/>
          <p:nvPr/>
        </p:nvSpPr>
        <p:spPr>
          <a:xfrm>
            <a:off x="299484" y="3270466"/>
            <a:ext cx="7094314" cy="2031325"/>
          </a:xfrm>
          <a:prstGeom prst="rect">
            <a:avLst/>
          </a:prstGeom>
          <a:noFill/>
        </p:spPr>
        <p:txBody>
          <a:bodyPr wrap="square">
            <a:spAutoFit/>
          </a:bodyPr>
          <a:lstStyle/>
          <a:p>
            <a:r>
              <a:rPr lang="fr-FR" b="1" dirty="0">
                <a:solidFill>
                  <a:schemeClr val="bg1"/>
                </a:solidFill>
              </a:rPr>
              <a:t>Une des 169 cibles: </a:t>
            </a:r>
          </a:p>
          <a:p>
            <a:r>
              <a:rPr lang="fr-FR" dirty="0">
                <a:solidFill>
                  <a:schemeClr val="bg1"/>
                </a:solidFill>
              </a:rPr>
              <a:t>12.3 D’ici à 2030, réduire de moitié à l’échelle mondiale le volume de déchets alimentaires par habitant au niveau de la distribution comme de la consommation et réduire les pertes de produits alimentaires tout au long des chaînes de production et d’approvisionnement, y compris les pertes après récolte</a:t>
            </a:r>
          </a:p>
        </p:txBody>
      </p:sp>
      <p:sp>
        <p:nvSpPr>
          <p:cNvPr id="33" name="ZoneTexte 32">
            <a:extLst>
              <a:ext uri="{FF2B5EF4-FFF2-40B4-BE49-F238E27FC236}">
                <a16:creationId xmlns:a16="http://schemas.microsoft.com/office/drawing/2014/main" id="{2CECAB42-4454-4B2E-A537-D71FD12EC060}"/>
              </a:ext>
            </a:extLst>
          </p:cNvPr>
          <p:cNvSpPr txBox="1"/>
          <p:nvPr/>
        </p:nvSpPr>
        <p:spPr>
          <a:xfrm>
            <a:off x="309743" y="1051792"/>
            <a:ext cx="6814445" cy="2308324"/>
          </a:xfrm>
          <a:prstGeom prst="rect">
            <a:avLst/>
          </a:prstGeom>
          <a:noFill/>
        </p:spPr>
        <p:txBody>
          <a:bodyPr wrap="square">
            <a:spAutoFit/>
          </a:bodyPr>
          <a:lstStyle/>
          <a:p>
            <a:r>
              <a:rPr lang="fr-FR" b="1" dirty="0">
                <a:solidFill>
                  <a:schemeClr val="bg1"/>
                </a:solidFill>
              </a:rPr>
              <a:t>Des constats:</a:t>
            </a:r>
          </a:p>
          <a:p>
            <a:pPr defTabSz="914400" eaLnBrk="0" fontAlgn="base" hangingPunct="0">
              <a:spcBef>
                <a:spcPct val="0"/>
              </a:spcBef>
              <a:spcAft>
                <a:spcPct val="0"/>
              </a:spcAft>
              <a:buFontTx/>
              <a:buChar char="•"/>
            </a:pPr>
            <a:r>
              <a:rPr lang="fr-FR" altLang="fr-FR" dirty="0">
                <a:solidFill>
                  <a:schemeClr val="bg1"/>
                </a:solidFill>
              </a:rPr>
              <a:t>Deux milliards de personnes dans le monde sont en surpoids ou souffrent d’obésité. </a:t>
            </a:r>
          </a:p>
          <a:p>
            <a:pPr defTabSz="914400" eaLnBrk="0" fontAlgn="base" hangingPunct="0">
              <a:spcBef>
                <a:spcPct val="0"/>
              </a:spcBef>
              <a:spcAft>
                <a:spcPct val="0"/>
              </a:spcAft>
              <a:buFontTx/>
              <a:buChar char="•"/>
            </a:pPr>
            <a:r>
              <a:rPr lang="fr-FR" altLang="fr-FR" dirty="0">
                <a:solidFill>
                  <a:schemeClr val="bg1"/>
                </a:solidFill>
              </a:rPr>
              <a:t>Chaque année, on estime qu’un tiers de tous les aliments produits, soit l’équivalent de 1,3 milliard de tonnes finit par se décomposer dans les poubelles des consommateurs et des détaillants ou se détériore en raison de mauvaises pratiques de transport et de récolte. </a:t>
            </a:r>
          </a:p>
        </p:txBody>
      </p:sp>
      <p:sp>
        <p:nvSpPr>
          <p:cNvPr id="37" name="ZoneTexte 36">
            <a:extLst>
              <a:ext uri="{FF2B5EF4-FFF2-40B4-BE49-F238E27FC236}">
                <a16:creationId xmlns:a16="http://schemas.microsoft.com/office/drawing/2014/main" id="{8B7F18B2-4287-4B26-842E-224B28D98784}"/>
              </a:ext>
            </a:extLst>
          </p:cNvPr>
          <p:cNvSpPr txBox="1"/>
          <p:nvPr/>
        </p:nvSpPr>
        <p:spPr>
          <a:xfrm>
            <a:off x="207799" y="5975408"/>
            <a:ext cx="11776402" cy="369332"/>
          </a:xfrm>
          <a:prstGeom prst="rect">
            <a:avLst/>
          </a:prstGeom>
          <a:noFill/>
        </p:spPr>
        <p:txBody>
          <a:bodyPr wrap="square">
            <a:spAutoFit/>
          </a:bodyPr>
          <a:lstStyle/>
          <a:p>
            <a:r>
              <a:rPr lang="fr-FR" b="1" dirty="0">
                <a:solidFill>
                  <a:schemeClr val="bg1"/>
                </a:solidFill>
              </a:rPr>
              <a:t>Des actions à mener… engagement… démarche d’établissement… démarche individuelle et collective</a:t>
            </a:r>
          </a:p>
        </p:txBody>
      </p:sp>
      <p:sp>
        <p:nvSpPr>
          <p:cNvPr id="18" name="ZoneTexte 17">
            <a:extLst>
              <a:ext uri="{FF2B5EF4-FFF2-40B4-BE49-F238E27FC236}">
                <a16:creationId xmlns:a16="http://schemas.microsoft.com/office/drawing/2014/main" id="{5E534ECC-4030-49B2-AA52-B049BB78FD9A}"/>
              </a:ext>
            </a:extLst>
          </p:cNvPr>
          <p:cNvSpPr txBox="1"/>
          <p:nvPr/>
        </p:nvSpPr>
        <p:spPr>
          <a:xfrm>
            <a:off x="309743" y="5301791"/>
            <a:ext cx="6107906" cy="276999"/>
          </a:xfrm>
          <a:prstGeom prst="rect">
            <a:avLst/>
          </a:prstGeom>
          <a:noFill/>
        </p:spPr>
        <p:txBody>
          <a:bodyPr wrap="square">
            <a:spAutoFit/>
          </a:bodyPr>
          <a:lstStyle/>
          <a:p>
            <a:r>
              <a:rPr lang="fr-FR" sz="1200" dirty="0">
                <a:solidFill>
                  <a:schemeClr val="bg1"/>
                </a:solidFill>
              </a:rPr>
              <a:t>https://www.un.org/sustainabledevelopment/fr/</a:t>
            </a:r>
          </a:p>
        </p:txBody>
      </p:sp>
    </p:spTree>
    <p:extLst>
      <p:ext uri="{BB962C8B-B14F-4D97-AF65-F5344CB8AC3E}">
        <p14:creationId xmlns:p14="http://schemas.microsoft.com/office/powerpoint/2010/main" val="1973248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A9A62B-38AF-41E3-B6B8-A678B88576C9}"/>
              </a:ext>
            </a:extLst>
          </p:cNvPr>
          <p:cNvSpPr>
            <a:spLocks noGrp="1"/>
          </p:cNvSpPr>
          <p:nvPr>
            <p:ph type="title"/>
          </p:nvPr>
        </p:nvSpPr>
        <p:spPr>
          <a:xfrm>
            <a:off x="684211" y="460542"/>
            <a:ext cx="8534401" cy="806116"/>
          </a:xfrm>
        </p:spPr>
        <p:txBody>
          <a:bodyPr>
            <a:normAutofit fontScale="90000"/>
          </a:bodyPr>
          <a:lstStyle/>
          <a:p>
            <a:r>
              <a:rPr lang="fr-FR" sz="4800" dirty="0">
                <a:solidFill>
                  <a:schemeClr val="bg1"/>
                </a:solidFill>
              </a:rPr>
              <a:t>EMC</a:t>
            </a:r>
          </a:p>
        </p:txBody>
      </p:sp>
      <p:sp>
        <p:nvSpPr>
          <p:cNvPr id="5" name="ZoneTexte 4">
            <a:extLst>
              <a:ext uri="{FF2B5EF4-FFF2-40B4-BE49-F238E27FC236}">
                <a16:creationId xmlns:a16="http://schemas.microsoft.com/office/drawing/2014/main" id="{C8E06256-CD20-4D40-AD47-CC515FDB1D86}"/>
              </a:ext>
            </a:extLst>
          </p:cNvPr>
          <p:cNvSpPr txBox="1"/>
          <p:nvPr/>
        </p:nvSpPr>
        <p:spPr>
          <a:xfrm>
            <a:off x="3023936" y="2355866"/>
            <a:ext cx="6841958" cy="1815882"/>
          </a:xfrm>
          <a:prstGeom prst="rect">
            <a:avLst/>
          </a:prstGeom>
          <a:noFill/>
        </p:spPr>
        <p:txBody>
          <a:bodyPr wrap="square">
            <a:spAutoFit/>
          </a:bodyPr>
          <a:lstStyle/>
          <a:p>
            <a:r>
              <a:rPr lang="fr-FR" sz="2800" dirty="0">
                <a:solidFill>
                  <a:schemeClr val="bg1"/>
                </a:solidFill>
                <a:effectLst/>
                <a:latin typeface="Arial" panose="020B0604020202020204" pitchFamily="34" charset="0"/>
              </a:rPr>
              <a:t>Thème annuel : S’engager et débattre en démocratie autour des défis de société</a:t>
            </a:r>
          </a:p>
          <a:p>
            <a:endParaRPr lang="fr-FR" sz="2800" dirty="0">
              <a:solidFill>
                <a:schemeClr val="bg1"/>
              </a:solidFill>
              <a:latin typeface="Arial" panose="020B0604020202020204" pitchFamily="34" charset="0"/>
            </a:endParaRPr>
          </a:p>
          <a:p>
            <a:pPr algn="ctr"/>
            <a:r>
              <a:rPr lang="fr-FR" sz="2800" dirty="0">
                <a:solidFill>
                  <a:schemeClr val="bg1"/>
                </a:solidFill>
                <a:latin typeface="Arial" panose="020B0604020202020204" pitchFamily="34" charset="0"/>
              </a:rPr>
              <a:t>Dans le « sujet 0 »</a:t>
            </a:r>
            <a:endParaRPr lang="fr-FR" sz="2800" dirty="0">
              <a:solidFill>
                <a:schemeClr val="bg1"/>
              </a:solidFill>
            </a:endParaRPr>
          </a:p>
        </p:txBody>
      </p:sp>
    </p:spTree>
    <p:extLst>
      <p:ext uri="{BB962C8B-B14F-4D97-AF65-F5344CB8AC3E}">
        <p14:creationId xmlns:p14="http://schemas.microsoft.com/office/powerpoint/2010/main" val="4092919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6E751B3-8481-459E-8683-839B1F7B8947}"/>
              </a:ext>
            </a:extLst>
          </p:cNvPr>
          <p:cNvSpPr txBox="1"/>
          <p:nvPr/>
        </p:nvSpPr>
        <p:spPr>
          <a:xfrm>
            <a:off x="464458" y="545971"/>
            <a:ext cx="11728174" cy="523220"/>
          </a:xfrm>
          <a:prstGeom prst="rect">
            <a:avLst/>
          </a:prstGeom>
          <a:noFill/>
        </p:spPr>
        <p:txBody>
          <a:bodyPr wrap="square" rtlCol="0">
            <a:spAutoFit/>
          </a:bodyPr>
          <a:lstStyle/>
          <a:p>
            <a:r>
              <a:rPr lang="fr-FR" sz="2800" b="1" dirty="0">
                <a:solidFill>
                  <a:schemeClr val="bg1"/>
                </a:solidFill>
              </a:rPr>
              <a:t>Dans le programme… </a:t>
            </a:r>
          </a:p>
        </p:txBody>
      </p:sp>
      <p:sp>
        <p:nvSpPr>
          <p:cNvPr id="2" name="ZoneTexte 1">
            <a:extLst>
              <a:ext uri="{FF2B5EF4-FFF2-40B4-BE49-F238E27FC236}">
                <a16:creationId xmlns:a16="http://schemas.microsoft.com/office/drawing/2014/main" id="{C5AA3916-2F7F-4470-B09D-48E363C69379}"/>
              </a:ext>
            </a:extLst>
          </p:cNvPr>
          <p:cNvSpPr txBox="1"/>
          <p:nvPr/>
        </p:nvSpPr>
        <p:spPr>
          <a:xfrm>
            <a:off x="464458" y="1243362"/>
            <a:ext cx="7010399" cy="3323987"/>
          </a:xfrm>
          <a:prstGeom prst="rect">
            <a:avLst/>
          </a:prstGeom>
          <a:noFill/>
        </p:spPr>
        <p:txBody>
          <a:bodyPr wrap="square" rtlCol="0">
            <a:spAutoFit/>
          </a:bodyPr>
          <a:lstStyle/>
          <a:p>
            <a:pPr marL="285750" indent="-285750">
              <a:buFontTx/>
              <a:buChar char="-"/>
            </a:pPr>
            <a:r>
              <a:rPr lang="fr-FR" sz="1600" dirty="0">
                <a:solidFill>
                  <a:schemeClr val="bg1"/>
                </a:solidFill>
              </a:rPr>
              <a:t>À l’échelle mondiale, dans un contexte de croissance démographique, d’urbanisation et de développement social et humain, la </a:t>
            </a:r>
            <a:r>
              <a:rPr lang="fr-FR" sz="1600" dirty="0">
                <a:solidFill>
                  <a:srgbClr val="FF0000"/>
                </a:solidFill>
              </a:rPr>
              <a:t>pression sur les ressources</a:t>
            </a:r>
            <a:r>
              <a:rPr lang="fr-FR" sz="1600" dirty="0">
                <a:solidFill>
                  <a:schemeClr val="bg1"/>
                </a:solidFill>
              </a:rPr>
              <a:t>* (ressources minérales, énergétiques, forestières, hydrauliques par exemple) s’amplifie et explique certains conflits d’usage*. Ce phénomène de pression sur les ressources pose la question de leur disponibilité* en quantité et en qualité, et de leur accessibilité* à court, moyen et long termes. L’utilisation croissante de ressources non renouvelables et leur raréfaction, l’accélération de l’érosion de la biodiversité et le changement climatique conduisent à des changements globaux*. </a:t>
            </a:r>
          </a:p>
          <a:p>
            <a:pPr marL="285750" indent="-285750">
              <a:buFontTx/>
              <a:buChar char="-"/>
            </a:pPr>
            <a:endParaRPr lang="fr-FR" sz="1600" dirty="0">
              <a:solidFill>
                <a:schemeClr val="bg1"/>
              </a:solidFill>
            </a:endParaRPr>
          </a:p>
          <a:p>
            <a:endParaRPr lang="fr-FR" dirty="0">
              <a:solidFill>
                <a:schemeClr val="bg1"/>
              </a:solidFill>
            </a:endParaRPr>
          </a:p>
        </p:txBody>
      </p:sp>
      <p:sp>
        <p:nvSpPr>
          <p:cNvPr id="3" name="ZoneTexte 2">
            <a:extLst>
              <a:ext uri="{FF2B5EF4-FFF2-40B4-BE49-F238E27FC236}">
                <a16:creationId xmlns:a16="http://schemas.microsoft.com/office/drawing/2014/main" id="{90A22231-5098-4DD4-AB78-A466091CAB4C}"/>
              </a:ext>
            </a:extLst>
          </p:cNvPr>
          <p:cNvSpPr txBox="1"/>
          <p:nvPr/>
        </p:nvSpPr>
        <p:spPr>
          <a:xfrm>
            <a:off x="8143491" y="5825574"/>
            <a:ext cx="3800786" cy="369332"/>
          </a:xfrm>
          <a:prstGeom prst="rect">
            <a:avLst/>
          </a:prstGeom>
          <a:noFill/>
        </p:spPr>
        <p:txBody>
          <a:bodyPr vert="horz" wrap="square" rtlCol="0">
            <a:spAutoFit/>
          </a:bodyPr>
          <a:lstStyle/>
          <a:p>
            <a:r>
              <a:rPr lang="fr-FR" b="1" dirty="0">
                <a:solidFill>
                  <a:schemeClr val="bg1"/>
                </a:solidFill>
              </a:rPr>
              <a:t>Des ressources sous pression…</a:t>
            </a:r>
          </a:p>
        </p:txBody>
      </p:sp>
      <p:sp>
        <p:nvSpPr>
          <p:cNvPr id="9" name="ZoneTexte 8">
            <a:extLst>
              <a:ext uri="{FF2B5EF4-FFF2-40B4-BE49-F238E27FC236}">
                <a16:creationId xmlns:a16="http://schemas.microsoft.com/office/drawing/2014/main" id="{FCE414AA-9588-4292-8CAC-64A257BD9BA7}"/>
              </a:ext>
            </a:extLst>
          </p:cNvPr>
          <p:cNvSpPr txBox="1"/>
          <p:nvPr/>
        </p:nvSpPr>
        <p:spPr>
          <a:xfrm>
            <a:off x="268025" y="4277683"/>
            <a:ext cx="7541149" cy="2400657"/>
          </a:xfrm>
          <a:prstGeom prst="rect">
            <a:avLst/>
          </a:prstGeom>
          <a:noFill/>
          <a:ln>
            <a:solidFill>
              <a:schemeClr val="bg2">
                <a:lumMod val="75000"/>
              </a:schemeClr>
            </a:solidFill>
          </a:ln>
        </p:spPr>
        <p:txBody>
          <a:bodyPr wrap="square">
            <a:spAutoFit/>
          </a:bodyPr>
          <a:lstStyle/>
          <a:p>
            <a:r>
              <a:rPr lang="fr-FR" dirty="0">
                <a:solidFill>
                  <a:schemeClr val="bg1"/>
                </a:solidFill>
              </a:rPr>
              <a:t>Un chiffre:</a:t>
            </a:r>
          </a:p>
          <a:p>
            <a:endParaRPr lang="fr-FR" dirty="0">
              <a:solidFill>
                <a:schemeClr val="bg1"/>
              </a:solidFill>
            </a:endParaRPr>
          </a:p>
          <a:p>
            <a:r>
              <a:rPr lang="fr-FR" sz="1600" dirty="0">
                <a:solidFill>
                  <a:schemeClr val="bg1"/>
                </a:solidFill>
              </a:rPr>
              <a:t>Si la population mondiale atteint 9,6 milliards de personnes d’ici à 2050, l’équivalent de près de trois planètes pourrait être nécessaire pour fournir les ressources nécessaires pour maintenir les modes de vie actuels.</a:t>
            </a:r>
          </a:p>
          <a:p>
            <a:endParaRPr lang="fr-FR" dirty="0">
              <a:solidFill>
                <a:schemeClr val="bg1"/>
              </a:solidFill>
            </a:endParaRPr>
          </a:p>
          <a:p>
            <a:r>
              <a:rPr lang="fr-FR" sz="1200" dirty="0">
                <a:solidFill>
                  <a:schemeClr val="bg1"/>
                </a:solidFill>
                <a:hlinkClick r:id="rId3"/>
              </a:rPr>
              <a:t>https://www.un.org/sustainabledevelopment/fr/sustainable-consumption-production/</a:t>
            </a:r>
            <a:endParaRPr lang="fr-FR" sz="1200" dirty="0">
              <a:solidFill>
                <a:schemeClr val="bg1"/>
              </a:solidFill>
            </a:endParaRPr>
          </a:p>
          <a:p>
            <a:endParaRPr lang="fr-FR" dirty="0">
              <a:solidFill>
                <a:schemeClr val="bg1"/>
              </a:solidFill>
            </a:endParaRPr>
          </a:p>
          <a:p>
            <a:pPr marL="285750" indent="-285750">
              <a:buFontTx/>
              <a:buChar char="-"/>
            </a:pPr>
            <a:endParaRPr lang="fr-FR" dirty="0">
              <a:solidFill>
                <a:schemeClr val="bg1"/>
              </a:solidFill>
            </a:endParaRPr>
          </a:p>
        </p:txBody>
      </p:sp>
      <p:pic>
        <p:nvPicPr>
          <p:cNvPr id="11" name="Image 10">
            <a:extLst>
              <a:ext uri="{FF2B5EF4-FFF2-40B4-BE49-F238E27FC236}">
                <a16:creationId xmlns:a16="http://schemas.microsoft.com/office/drawing/2014/main" id="{B010DC13-193B-4BB2-B90A-470696402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491" y="332698"/>
            <a:ext cx="3800786" cy="5145314"/>
          </a:xfrm>
          <a:prstGeom prst="rect">
            <a:avLst/>
          </a:prstGeom>
        </p:spPr>
      </p:pic>
    </p:spTree>
    <p:extLst>
      <p:ext uri="{BB962C8B-B14F-4D97-AF65-F5344CB8AC3E}">
        <p14:creationId xmlns:p14="http://schemas.microsoft.com/office/powerpoint/2010/main" val="2868220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117A698-A8A6-43A7-A3FA-0E0FF97DF154}"/>
              </a:ext>
            </a:extLst>
          </p:cNvPr>
          <p:cNvPicPr>
            <a:picLocks noChangeAspect="1"/>
          </p:cNvPicPr>
          <p:nvPr/>
        </p:nvPicPr>
        <p:blipFill>
          <a:blip r:embed="rId2"/>
          <a:stretch>
            <a:fillRect/>
          </a:stretch>
        </p:blipFill>
        <p:spPr>
          <a:xfrm>
            <a:off x="2542679" y="794970"/>
            <a:ext cx="7106642" cy="5268060"/>
          </a:xfrm>
          <a:prstGeom prst="rect">
            <a:avLst/>
          </a:prstGeom>
        </p:spPr>
      </p:pic>
    </p:spTree>
    <p:extLst>
      <p:ext uri="{BB962C8B-B14F-4D97-AF65-F5344CB8AC3E}">
        <p14:creationId xmlns:p14="http://schemas.microsoft.com/office/powerpoint/2010/main" val="2676230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5CBC39-3853-4ACF-82E4-99873F864CD6}"/>
              </a:ext>
            </a:extLst>
          </p:cNvPr>
          <p:cNvPicPr>
            <a:picLocks noChangeAspect="1"/>
          </p:cNvPicPr>
          <p:nvPr/>
        </p:nvPicPr>
        <p:blipFill>
          <a:blip r:embed="rId2"/>
          <a:stretch>
            <a:fillRect/>
          </a:stretch>
        </p:blipFill>
        <p:spPr>
          <a:xfrm>
            <a:off x="655494" y="502830"/>
            <a:ext cx="7011378" cy="1876687"/>
          </a:xfrm>
          <a:prstGeom prst="rect">
            <a:avLst/>
          </a:prstGeom>
        </p:spPr>
      </p:pic>
      <p:pic>
        <p:nvPicPr>
          <p:cNvPr id="5" name="Image 4">
            <a:extLst>
              <a:ext uri="{FF2B5EF4-FFF2-40B4-BE49-F238E27FC236}">
                <a16:creationId xmlns:a16="http://schemas.microsoft.com/office/drawing/2014/main" id="{22A0E772-DFC6-4703-AC40-FFB4BE54F42E}"/>
              </a:ext>
            </a:extLst>
          </p:cNvPr>
          <p:cNvPicPr>
            <a:picLocks noChangeAspect="1"/>
          </p:cNvPicPr>
          <p:nvPr/>
        </p:nvPicPr>
        <p:blipFill>
          <a:blip r:embed="rId3"/>
          <a:stretch>
            <a:fillRect/>
          </a:stretch>
        </p:blipFill>
        <p:spPr>
          <a:xfrm>
            <a:off x="5906324" y="2193378"/>
            <a:ext cx="5233341" cy="4570212"/>
          </a:xfrm>
          <a:prstGeom prst="rect">
            <a:avLst/>
          </a:prstGeom>
        </p:spPr>
      </p:pic>
      <p:pic>
        <p:nvPicPr>
          <p:cNvPr id="7" name="Image 6">
            <a:extLst>
              <a:ext uri="{FF2B5EF4-FFF2-40B4-BE49-F238E27FC236}">
                <a16:creationId xmlns:a16="http://schemas.microsoft.com/office/drawing/2014/main" id="{8C375C65-52B1-4F37-95DD-080AB4F0B584}"/>
              </a:ext>
            </a:extLst>
          </p:cNvPr>
          <p:cNvPicPr>
            <a:picLocks noChangeAspect="1"/>
          </p:cNvPicPr>
          <p:nvPr/>
        </p:nvPicPr>
        <p:blipFill>
          <a:blip r:embed="rId4"/>
          <a:stretch>
            <a:fillRect/>
          </a:stretch>
        </p:blipFill>
        <p:spPr>
          <a:xfrm>
            <a:off x="0" y="2193378"/>
            <a:ext cx="5906324" cy="3419952"/>
          </a:xfrm>
          <a:prstGeom prst="rect">
            <a:avLst/>
          </a:prstGeom>
        </p:spPr>
      </p:pic>
      <p:pic>
        <p:nvPicPr>
          <p:cNvPr id="9" name="Image 8">
            <a:extLst>
              <a:ext uri="{FF2B5EF4-FFF2-40B4-BE49-F238E27FC236}">
                <a16:creationId xmlns:a16="http://schemas.microsoft.com/office/drawing/2014/main" id="{EEC9F8B7-47DF-44B8-8F6B-1102EC312746}"/>
              </a:ext>
            </a:extLst>
          </p:cNvPr>
          <p:cNvPicPr>
            <a:picLocks noChangeAspect="1"/>
          </p:cNvPicPr>
          <p:nvPr/>
        </p:nvPicPr>
        <p:blipFill>
          <a:blip r:embed="rId5"/>
          <a:stretch>
            <a:fillRect/>
          </a:stretch>
        </p:blipFill>
        <p:spPr>
          <a:xfrm>
            <a:off x="1217547" y="6096747"/>
            <a:ext cx="6449325" cy="666843"/>
          </a:xfrm>
          <a:prstGeom prst="rect">
            <a:avLst/>
          </a:prstGeom>
        </p:spPr>
      </p:pic>
    </p:spTree>
    <p:extLst>
      <p:ext uri="{BB962C8B-B14F-4D97-AF65-F5344CB8AC3E}">
        <p14:creationId xmlns:p14="http://schemas.microsoft.com/office/powerpoint/2010/main" val="1044730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AC7A8E4-EF9F-45DE-846E-C087EC1A8935}"/>
              </a:ext>
            </a:extLst>
          </p:cNvPr>
          <p:cNvPicPr>
            <a:picLocks noChangeAspect="1"/>
          </p:cNvPicPr>
          <p:nvPr/>
        </p:nvPicPr>
        <p:blipFill>
          <a:blip r:embed="rId2"/>
          <a:stretch>
            <a:fillRect/>
          </a:stretch>
        </p:blipFill>
        <p:spPr>
          <a:xfrm>
            <a:off x="864269" y="328331"/>
            <a:ext cx="6249272" cy="5725324"/>
          </a:xfrm>
          <a:prstGeom prst="rect">
            <a:avLst/>
          </a:prstGeom>
        </p:spPr>
      </p:pic>
      <p:pic>
        <p:nvPicPr>
          <p:cNvPr id="5" name="Image 4">
            <a:extLst>
              <a:ext uri="{FF2B5EF4-FFF2-40B4-BE49-F238E27FC236}">
                <a16:creationId xmlns:a16="http://schemas.microsoft.com/office/drawing/2014/main" id="{D56AB037-DFC0-4E5C-AC6F-5483FEE51DCD}"/>
              </a:ext>
            </a:extLst>
          </p:cNvPr>
          <p:cNvPicPr>
            <a:picLocks noChangeAspect="1"/>
          </p:cNvPicPr>
          <p:nvPr/>
        </p:nvPicPr>
        <p:blipFill>
          <a:blip r:embed="rId3"/>
          <a:stretch>
            <a:fillRect/>
          </a:stretch>
        </p:blipFill>
        <p:spPr>
          <a:xfrm>
            <a:off x="7010400" y="5628796"/>
            <a:ext cx="4970604" cy="900873"/>
          </a:xfrm>
          <a:prstGeom prst="rect">
            <a:avLst/>
          </a:prstGeom>
        </p:spPr>
      </p:pic>
    </p:spTree>
    <p:extLst>
      <p:ext uri="{BB962C8B-B14F-4D97-AF65-F5344CB8AC3E}">
        <p14:creationId xmlns:p14="http://schemas.microsoft.com/office/powerpoint/2010/main" val="3067672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B7528CC-113D-4551-A76A-70FE29EA2D2A}"/>
              </a:ext>
            </a:extLst>
          </p:cNvPr>
          <p:cNvPicPr>
            <a:picLocks noChangeAspect="1"/>
          </p:cNvPicPr>
          <p:nvPr/>
        </p:nvPicPr>
        <p:blipFill>
          <a:blip r:embed="rId2"/>
          <a:stretch>
            <a:fillRect/>
          </a:stretch>
        </p:blipFill>
        <p:spPr>
          <a:xfrm>
            <a:off x="668174" y="465339"/>
            <a:ext cx="6296904" cy="2057687"/>
          </a:xfrm>
          <a:prstGeom prst="rect">
            <a:avLst/>
          </a:prstGeom>
        </p:spPr>
      </p:pic>
      <p:pic>
        <p:nvPicPr>
          <p:cNvPr id="5" name="Image 4">
            <a:extLst>
              <a:ext uri="{FF2B5EF4-FFF2-40B4-BE49-F238E27FC236}">
                <a16:creationId xmlns:a16="http://schemas.microsoft.com/office/drawing/2014/main" id="{F569AA40-6DB7-4D7D-BB1D-6057127301E2}"/>
              </a:ext>
            </a:extLst>
          </p:cNvPr>
          <p:cNvPicPr>
            <a:picLocks noChangeAspect="1"/>
          </p:cNvPicPr>
          <p:nvPr/>
        </p:nvPicPr>
        <p:blipFill>
          <a:blip r:embed="rId3"/>
          <a:stretch>
            <a:fillRect/>
          </a:stretch>
        </p:blipFill>
        <p:spPr>
          <a:xfrm>
            <a:off x="5265028" y="2410656"/>
            <a:ext cx="6258798" cy="1924319"/>
          </a:xfrm>
          <a:prstGeom prst="rect">
            <a:avLst/>
          </a:prstGeom>
        </p:spPr>
      </p:pic>
      <p:pic>
        <p:nvPicPr>
          <p:cNvPr id="7" name="Image 6">
            <a:extLst>
              <a:ext uri="{FF2B5EF4-FFF2-40B4-BE49-F238E27FC236}">
                <a16:creationId xmlns:a16="http://schemas.microsoft.com/office/drawing/2014/main" id="{DBB8187D-7B67-4F54-891E-114523E1591E}"/>
              </a:ext>
            </a:extLst>
          </p:cNvPr>
          <p:cNvPicPr>
            <a:picLocks noChangeAspect="1"/>
          </p:cNvPicPr>
          <p:nvPr/>
        </p:nvPicPr>
        <p:blipFill>
          <a:blip r:embed="rId4"/>
          <a:stretch>
            <a:fillRect/>
          </a:stretch>
        </p:blipFill>
        <p:spPr>
          <a:xfrm>
            <a:off x="811069" y="4468343"/>
            <a:ext cx="6154009" cy="1867161"/>
          </a:xfrm>
          <a:prstGeom prst="rect">
            <a:avLst/>
          </a:prstGeom>
        </p:spPr>
      </p:pic>
    </p:spTree>
    <p:extLst>
      <p:ext uri="{BB962C8B-B14F-4D97-AF65-F5344CB8AC3E}">
        <p14:creationId xmlns:p14="http://schemas.microsoft.com/office/powerpoint/2010/main" val="458623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2E3038-23B0-446F-8386-EE5D9034588F}"/>
              </a:ext>
            </a:extLst>
          </p:cNvPr>
          <p:cNvPicPr>
            <a:picLocks noChangeAspect="1"/>
          </p:cNvPicPr>
          <p:nvPr/>
        </p:nvPicPr>
        <p:blipFill>
          <a:blip r:embed="rId2"/>
          <a:stretch>
            <a:fillRect/>
          </a:stretch>
        </p:blipFill>
        <p:spPr>
          <a:xfrm>
            <a:off x="1011080" y="1622913"/>
            <a:ext cx="6220693" cy="3877216"/>
          </a:xfrm>
          <a:prstGeom prst="rect">
            <a:avLst/>
          </a:prstGeom>
        </p:spPr>
      </p:pic>
      <p:pic>
        <p:nvPicPr>
          <p:cNvPr id="5" name="Image 4">
            <a:extLst>
              <a:ext uri="{FF2B5EF4-FFF2-40B4-BE49-F238E27FC236}">
                <a16:creationId xmlns:a16="http://schemas.microsoft.com/office/drawing/2014/main" id="{92B08A9B-3B22-4C5D-B217-21094D1457FF}"/>
              </a:ext>
            </a:extLst>
          </p:cNvPr>
          <p:cNvPicPr>
            <a:picLocks noChangeAspect="1"/>
          </p:cNvPicPr>
          <p:nvPr/>
        </p:nvPicPr>
        <p:blipFill>
          <a:blip r:embed="rId3"/>
          <a:stretch>
            <a:fillRect/>
          </a:stretch>
        </p:blipFill>
        <p:spPr>
          <a:xfrm>
            <a:off x="2418732" y="757712"/>
            <a:ext cx="5896798" cy="600159"/>
          </a:xfrm>
          <a:prstGeom prst="rect">
            <a:avLst/>
          </a:prstGeom>
        </p:spPr>
      </p:pic>
    </p:spTree>
    <p:extLst>
      <p:ext uri="{BB962C8B-B14F-4D97-AF65-F5344CB8AC3E}">
        <p14:creationId xmlns:p14="http://schemas.microsoft.com/office/powerpoint/2010/main" val="1616653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09BCF16-02EC-4C4F-8A4E-2DFE097E4347}"/>
              </a:ext>
            </a:extLst>
          </p:cNvPr>
          <p:cNvPicPr>
            <a:picLocks noChangeAspect="1"/>
          </p:cNvPicPr>
          <p:nvPr/>
        </p:nvPicPr>
        <p:blipFill>
          <a:blip r:embed="rId2"/>
          <a:stretch>
            <a:fillRect/>
          </a:stretch>
        </p:blipFill>
        <p:spPr>
          <a:xfrm>
            <a:off x="422797" y="355849"/>
            <a:ext cx="5788027" cy="3951108"/>
          </a:xfrm>
          <a:prstGeom prst="rect">
            <a:avLst/>
          </a:prstGeom>
        </p:spPr>
      </p:pic>
      <p:pic>
        <p:nvPicPr>
          <p:cNvPr id="5" name="Image 4">
            <a:extLst>
              <a:ext uri="{FF2B5EF4-FFF2-40B4-BE49-F238E27FC236}">
                <a16:creationId xmlns:a16="http://schemas.microsoft.com/office/drawing/2014/main" id="{3DCD9A12-DC8E-4F33-89F8-B0FFAEE22E57}"/>
              </a:ext>
            </a:extLst>
          </p:cNvPr>
          <p:cNvPicPr>
            <a:picLocks noChangeAspect="1"/>
          </p:cNvPicPr>
          <p:nvPr/>
        </p:nvPicPr>
        <p:blipFill>
          <a:blip r:embed="rId3"/>
          <a:stretch>
            <a:fillRect/>
          </a:stretch>
        </p:blipFill>
        <p:spPr>
          <a:xfrm>
            <a:off x="5787663" y="355849"/>
            <a:ext cx="5788027" cy="1676655"/>
          </a:xfrm>
          <a:prstGeom prst="rect">
            <a:avLst/>
          </a:prstGeom>
        </p:spPr>
      </p:pic>
    </p:spTree>
    <p:extLst>
      <p:ext uri="{BB962C8B-B14F-4D97-AF65-F5344CB8AC3E}">
        <p14:creationId xmlns:p14="http://schemas.microsoft.com/office/powerpoint/2010/main" val="3730195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A9A62B-38AF-41E3-B6B8-A678B88576C9}"/>
              </a:ext>
            </a:extLst>
          </p:cNvPr>
          <p:cNvSpPr>
            <a:spLocks noGrp="1"/>
          </p:cNvSpPr>
          <p:nvPr>
            <p:ph type="title"/>
          </p:nvPr>
        </p:nvSpPr>
        <p:spPr>
          <a:xfrm>
            <a:off x="684211" y="460542"/>
            <a:ext cx="8534401" cy="806116"/>
          </a:xfrm>
        </p:spPr>
        <p:txBody>
          <a:bodyPr>
            <a:normAutofit fontScale="90000"/>
          </a:bodyPr>
          <a:lstStyle/>
          <a:p>
            <a:r>
              <a:rPr lang="fr-FR" sz="4800" dirty="0">
                <a:solidFill>
                  <a:schemeClr val="bg1"/>
                </a:solidFill>
              </a:rPr>
              <a:t>EMC</a:t>
            </a:r>
          </a:p>
        </p:txBody>
      </p:sp>
      <p:sp>
        <p:nvSpPr>
          <p:cNvPr id="5" name="ZoneTexte 4">
            <a:extLst>
              <a:ext uri="{FF2B5EF4-FFF2-40B4-BE49-F238E27FC236}">
                <a16:creationId xmlns:a16="http://schemas.microsoft.com/office/drawing/2014/main" id="{C8E06256-CD20-4D40-AD47-CC515FDB1D86}"/>
              </a:ext>
            </a:extLst>
          </p:cNvPr>
          <p:cNvSpPr txBox="1"/>
          <p:nvPr/>
        </p:nvSpPr>
        <p:spPr>
          <a:xfrm>
            <a:off x="3023936" y="2355866"/>
            <a:ext cx="6841958" cy="1815882"/>
          </a:xfrm>
          <a:prstGeom prst="rect">
            <a:avLst/>
          </a:prstGeom>
          <a:noFill/>
        </p:spPr>
        <p:txBody>
          <a:bodyPr wrap="square">
            <a:spAutoFit/>
          </a:bodyPr>
          <a:lstStyle/>
          <a:p>
            <a:r>
              <a:rPr lang="fr-FR" sz="2800" dirty="0">
                <a:solidFill>
                  <a:schemeClr val="bg1"/>
                </a:solidFill>
                <a:effectLst/>
                <a:latin typeface="Arial" panose="020B0604020202020204" pitchFamily="34" charset="0"/>
              </a:rPr>
              <a:t>Thème annuel : S’engager et débattre en démocratie autour des défis de société</a:t>
            </a:r>
          </a:p>
          <a:p>
            <a:endParaRPr lang="fr-FR" sz="2800" dirty="0">
              <a:solidFill>
                <a:schemeClr val="bg1"/>
              </a:solidFill>
              <a:latin typeface="Arial" panose="020B0604020202020204" pitchFamily="34" charset="0"/>
            </a:endParaRPr>
          </a:p>
          <a:p>
            <a:pPr algn="ctr"/>
            <a:r>
              <a:rPr lang="fr-FR" sz="2800" dirty="0">
                <a:solidFill>
                  <a:schemeClr val="bg1"/>
                </a:solidFill>
                <a:latin typeface="Arial" panose="020B0604020202020204" pitchFamily="34" charset="0"/>
              </a:rPr>
              <a:t>Dans le programme…</a:t>
            </a:r>
            <a:endParaRPr lang="fr-FR" sz="2800" dirty="0">
              <a:solidFill>
                <a:schemeClr val="bg1"/>
              </a:solidFill>
            </a:endParaRPr>
          </a:p>
        </p:txBody>
      </p:sp>
    </p:spTree>
    <p:extLst>
      <p:ext uri="{BB962C8B-B14F-4D97-AF65-F5344CB8AC3E}">
        <p14:creationId xmlns:p14="http://schemas.microsoft.com/office/powerpoint/2010/main" val="1534057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352BAF-7521-41CA-A780-FAD636F38202}"/>
              </a:ext>
            </a:extLst>
          </p:cNvPr>
          <p:cNvPicPr>
            <a:picLocks noChangeAspect="1"/>
          </p:cNvPicPr>
          <p:nvPr/>
        </p:nvPicPr>
        <p:blipFill>
          <a:blip r:embed="rId2"/>
          <a:stretch>
            <a:fillRect/>
          </a:stretch>
        </p:blipFill>
        <p:spPr>
          <a:xfrm>
            <a:off x="519352" y="466311"/>
            <a:ext cx="7335274" cy="5925377"/>
          </a:xfrm>
          <a:prstGeom prst="rect">
            <a:avLst/>
          </a:prstGeom>
        </p:spPr>
      </p:pic>
      <p:sp>
        <p:nvSpPr>
          <p:cNvPr id="5" name="ZoneTexte 4">
            <a:extLst>
              <a:ext uri="{FF2B5EF4-FFF2-40B4-BE49-F238E27FC236}">
                <a16:creationId xmlns:a16="http://schemas.microsoft.com/office/drawing/2014/main" id="{00C2E172-1508-4E3F-AB64-A54925367533}"/>
              </a:ext>
            </a:extLst>
          </p:cNvPr>
          <p:cNvSpPr txBox="1"/>
          <p:nvPr/>
        </p:nvSpPr>
        <p:spPr>
          <a:xfrm>
            <a:off x="7854626" y="3428999"/>
            <a:ext cx="4337375" cy="3139321"/>
          </a:xfrm>
          <a:prstGeom prst="rect">
            <a:avLst/>
          </a:prstGeom>
          <a:noFill/>
        </p:spPr>
        <p:txBody>
          <a:bodyPr wrap="square">
            <a:spAutoFit/>
          </a:bodyPr>
          <a:lstStyle/>
          <a:p>
            <a:r>
              <a:rPr lang="fr-FR" dirty="0">
                <a:solidFill>
                  <a:schemeClr val="bg1"/>
                </a:solidFill>
                <a:effectLst/>
                <a:latin typeface="Arial" panose="020B0604020202020204" pitchFamily="34" charset="0"/>
              </a:rPr>
              <a:t>L’étude des formes du débat en démocratie prend appui sur les trois transformations qui sont étudiées, par ailleurs, dans le cadre des autres enseignements:</a:t>
            </a:r>
          </a:p>
          <a:p>
            <a:pPr marL="285750" indent="-285750">
              <a:buFontTx/>
              <a:buChar char="-"/>
            </a:pPr>
            <a:r>
              <a:rPr lang="fr-FR" dirty="0">
                <a:solidFill>
                  <a:schemeClr val="bg1"/>
                </a:solidFill>
                <a:effectLst/>
                <a:latin typeface="Arial" panose="020B0604020202020204" pitchFamily="34" charset="0"/>
              </a:rPr>
              <a:t>Changements et risques environnementaux</a:t>
            </a:r>
          </a:p>
          <a:p>
            <a:pPr marL="285750" indent="-285750">
              <a:buFontTx/>
              <a:buChar char="-"/>
            </a:pPr>
            <a:r>
              <a:rPr lang="fr-FR" dirty="0">
                <a:solidFill>
                  <a:schemeClr val="bg1"/>
                </a:solidFill>
                <a:effectLst/>
                <a:latin typeface="Arial" panose="020B0604020202020204" pitchFamily="34" charset="0"/>
              </a:rPr>
              <a:t>Biotechnologies et éthique</a:t>
            </a:r>
          </a:p>
          <a:p>
            <a:pPr marL="285750" indent="-285750">
              <a:buFontTx/>
              <a:buChar char="-"/>
            </a:pPr>
            <a:r>
              <a:rPr lang="fr-FR" dirty="0">
                <a:solidFill>
                  <a:schemeClr val="bg1"/>
                </a:solidFill>
                <a:effectLst/>
                <a:latin typeface="Arial" panose="020B0604020202020204" pitchFamily="34" charset="0"/>
              </a:rPr>
              <a:t>La révolution numérique et l’essor de l’Internet</a:t>
            </a:r>
          </a:p>
          <a:p>
            <a:endParaRPr lang="fr-FR" dirty="0">
              <a:solidFill>
                <a:schemeClr val="bg1"/>
              </a:solidFill>
            </a:endParaRPr>
          </a:p>
        </p:txBody>
      </p:sp>
      <p:sp>
        <p:nvSpPr>
          <p:cNvPr id="6" name="ZoneTexte 5">
            <a:extLst>
              <a:ext uri="{FF2B5EF4-FFF2-40B4-BE49-F238E27FC236}">
                <a16:creationId xmlns:a16="http://schemas.microsoft.com/office/drawing/2014/main" id="{0A4FF78F-C180-4F9F-A66C-543D8B5DC92A}"/>
              </a:ext>
            </a:extLst>
          </p:cNvPr>
          <p:cNvSpPr txBox="1"/>
          <p:nvPr/>
        </p:nvSpPr>
        <p:spPr>
          <a:xfrm>
            <a:off x="9352548" y="842029"/>
            <a:ext cx="2518611" cy="369332"/>
          </a:xfrm>
          <a:prstGeom prst="rect">
            <a:avLst/>
          </a:prstGeom>
          <a:noFill/>
        </p:spPr>
        <p:txBody>
          <a:bodyPr wrap="square" rtlCol="0">
            <a:spAutoFit/>
          </a:bodyPr>
          <a:lstStyle/>
          <a:p>
            <a:r>
              <a:rPr lang="fr-FR" dirty="0">
                <a:solidFill>
                  <a:schemeClr val="bg1"/>
                </a:solidFill>
              </a:rPr>
              <a:t>Questions</a:t>
            </a:r>
          </a:p>
        </p:txBody>
      </p:sp>
      <p:sp>
        <p:nvSpPr>
          <p:cNvPr id="7" name="ZoneTexte 6">
            <a:extLst>
              <a:ext uri="{FF2B5EF4-FFF2-40B4-BE49-F238E27FC236}">
                <a16:creationId xmlns:a16="http://schemas.microsoft.com/office/drawing/2014/main" id="{A910D303-E4EF-4663-A09F-229BD3E7D768}"/>
              </a:ext>
            </a:extLst>
          </p:cNvPr>
          <p:cNvSpPr txBox="1"/>
          <p:nvPr/>
        </p:nvSpPr>
        <p:spPr>
          <a:xfrm>
            <a:off x="9558093" y="1766182"/>
            <a:ext cx="2518611" cy="369332"/>
          </a:xfrm>
          <a:prstGeom prst="rect">
            <a:avLst/>
          </a:prstGeom>
          <a:noFill/>
        </p:spPr>
        <p:txBody>
          <a:bodyPr wrap="square" rtlCol="0">
            <a:spAutoFit/>
          </a:bodyPr>
          <a:lstStyle/>
          <a:p>
            <a:r>
              <a:rPr lang="fr-FR" dirty="0">
                <a:solidFill>
                  <a:schemeClr val="bg1"/>
                </a:solidFill>
              </a:rPr>
              <a:t>Projet</a:t>
            </a:r>
          </a:p>
        </p:txBody>
      </p:sp>
      <p:cxnSp>
        <p:nvCxnSpPr>
          <p:cNvPr id="9" name="Connecteur droit avec flèche 8">
            <a:extLst>
              <a:ext uri="{FF2B5EF4-FFF2-40B4-BE49-F238E27FC236}">
                <a16:creationId xmlns:a16="http://schemas.microsoft.com/office/drawing/2014/main" id="{E863B128-EA48-4809-A806-1163687E078F}"/>
              </a:ext>
            </a:extLst>
          </p:cNvPr>
          <p:cNvCxnSpPr/>
          <p:nvPr/>
        </p:nvCxnSpPr>
        <p:spPr>
          <a:xfrm>
            <a:off x="10023313" y="1211361"/>
            <a:ext cx="0" cy="551628"/>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070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81EACD4-0BE3-477D-80F2-09548D437CFA}"/>
              </a:ext>
            </a:extLst>
          </p:cNvPr>
          <p:cNvSpPr txBox="1"/>
          <p:nvPr/>
        </p:nvSpPr>
        <p:spPr>
          <a:xfrm>
            <a:off x="778042" y="721167"/>
            <a:ext cx="11077074" cy="923330"/>
          </a:xfrm>
          <a:prstGeom prst="rect">
            <a:avLst/>
          </a:prstGeom>
          <a:noFill/>
        </p:spPr>
        <p:txBody>
          <a:bodyPr wrap="square">
            <a:spAutoFit/>
          </a:bodyPr>
          <a:lstStyle/>
          <a:p>
            <a:r>
              <a:rPr lang="fr-FR" dirty="0">
                <a:solidFill>
                  <a:schemeClr val="bg1"/>
                </a:solidFill>
                <a:effectLst/>
                <a:latin typeface="Arial" panose="020B0604020202020204" pitchFamily="34" charset="0"/>
              </a:rPr>
              <a:t>Au regard de leurs </a:t>
            </a:r>
            <a:r>
              <a:rPr lang="fr-FR" b="1" dirty="0">
                <a:solidFill>
                  <a:schemeClr val="bg1"/>
                </a:solidFill>
                <a:effectLst/>
                <a:latin typeface="Arial" panose="020B0604020202020204" pitchFamily="34" charset="0"/>
              </a:rPr>
              <a:t>enjeux</a:t>
            </a:r>
            <a:r>
              <a:rPr lang="fr-FR" dirty="0">
                <a:solidFill>
                  <a:schemeClr val="bg1"/>
                </a:solidFill>
                <a:effectLst/>
                <a:latin typeface="Arial" panose="020B0604020202020204" pitchFamily="34" charset="0"/>
              </a:rPr>
              <a:t>, ces </a:t>
            </a:r>
            <a:r>
              <a:rPr lang="fr-FR" b="1" dirty="0">
                <a:solidFill>
                  <a:schemeClr val="bg1"/>
                </a:solidFill>
                <a:effectLst/>
                <a:latin typeface="Arial" panose="020B0604020202020204" pitchFamily="34" charset="0"/>
              </a:rPr>
              <a:t>transformations</a:t>
            </a:r>
            <a:r>
              <a:rPr lang="fr-FR" dirty="0">
                <a:solidFill>
                  <a:schemeClr val="bg1"/>
                </a:solidFill>
                <a:effectLst/>
                <a:latin typeface="Arial" panose="020B0604020202020204" pitchFamily="34" charset="0"/>
              </a:rPr>
              <a:t> interrogent les </a:t>
            </a:r>
            <a:r>
              <a:rPr lang="fr-FR" b="1" dirty="0">
                <a:solidFill>
                  <a:schemeClr val="bg1"/>
                </a:solidFill>
                <a:effectLst/>
                <a:latin typeface="Arial" panose="020B0604020202020204" pitchFamily="34" charset="0"/>
              </a:rPr>
              <a:t>pratiques démocratiques</a:t>
            </a:r>
            <a:r>
              <a:rPr lang="fr-FR" dirty="0">
                <a:solidFill>
                  <a:schemeClr val="bg1"/>
                </a:solidFill>
                <a:effectLst/>
                <a:latin typeface="Arial" panose="020B0604020202020204" pitchFamily="34" charset="0"/>
              </a:rPr>
              <a:t>, leurs </a:t>
            </a:r>
            <a:r>
              <a:rPr lang="fr-FR" b="1" dirty="0">
                <a:solidFill>
                  <a:schemeClr val="bg1"/>
                </a:solidFill>
                <a:effectLst/>
                <a:latin typeface="Arial" panose="020B0604020202020204" pitchFamily="34" charset="0"/>
              </a:rPr>
              <a:t>adaptations</a:t>
            </a:r>
            <a:r>
              <a:rPr lang="fr-FR" dirty="0">
                <a:solidFill>
                  <a:schemeClr val="bg1"/>
                </a:solidFill>
                <a:effectLst/>
                <a:latin typeface="Arial" panose="020B0604020202020204" pitchFamily="34" charset="0"/>
              </a:rPr>
              <a:t> et leur </a:t>
            </a:r>
            <a:r>
              <a:rPr lang="fr-FR" b="1" dirty="0">
                <a:solidFill>
                  <a:schemeClr val="bg1"/>
                </a:solidFill>
                <a:effectLst/>
                <a:latin typeface="Arial" panose="020B0604020202020204" pitchFamily="34" charset="0"/>
              </a:rPr>
              <a:t>renouvellement</a:t>
            </a:r>
            <a:r>
              <a:rPr lang="fr-FR" dirty="0">
                <a:solidFill>
                  <a:schemeClr val="bg1"/>
                </a:solidFill>
                <a:effectLst/>
                <a:latin typeface="Arial" panose="020B0604020202020204" pitchFamily="34" charset="0"/>
              </a:rPr>
              <a:t> à toutes les échelles des territoires. Elles sont à l’origine de nouvelles formes d’</a:t>
            </a:r>
            <a:r>
              <a:rPr lang="fr-FR" b="1" dirty="0">
                <a:solidFill>
                  <a:schemeClr val="bg1"/>
                </a:solidFill>
                <a:effectLst/>
                <a:latin typeface="Arial" panose="020B0604020202020204" pitchFamily="34" charset="0"/>
              </a:rPr>
              <a:t>engagement</a:t>
            </a:r>
            <a:r>
              <a:rPr lang="fr-FR" dirty="0">
                <a:solidFill>
                  <a:schemeClr val="bg1"/>
                </a:solidFill>
                <a:effectLst/>
                <a:latin typeface="Arial" panose="020B0604020202020204" pitchFamily="34" charset="0"/>
              </a:rPr>
              <a:t> citoyen.</a:t>
            </a:r>
            <a:endParaRPr lang="fr-FR" dirty="0">
              <a:solidFill>
                <a:schemeClr val="bg1"/>
              </a:solidFill>
            </a:endParaRPr>
          </a:p>
        </p:txBody>
      </p:sp>
      <p:sp>
        <p:nvSpPr>
          <p:cNvPr id="5" name="ZoneTexte 4">
            <a:extLst>
              <a:ext uri="{FF2B5EF4-FFF2-40B4-BE49-F238E27FC236}">
                <a16:creationId xmlns:a16="http://schemas.microsoft.com/office/drawing/2014/main" id="{C1BB533F-18DA-47D1-AB7F-1CEDE2159D98}"/>
              </a:ext>
            </a:extLst>
          </p:cNvPr>
          <p:cNvSpPr txBox="1"/>
          <p:nvPr/>
        </p:nvSpPr>
        <p:spPr>
          <a:xfrm>
            <a:off x="1965157" y="5767501"/>
            <a:ext cx="10018295" cy="646331"/>
          </a:xfrm>
          <a:prstGeom prst="rect">
            <a:avLst/>
          </a:prstGeom>
          <a:noFill/>
        </p:spPr>
        <p:txBody>
          <a:bodyPr wrap="square">
            <a:spAutoFit/>
          </a:bodyPr>
          <a:lstStyle/>
          <a:p>
            <a:r>
              <a:rPr lang="fr-FR" dirty="0">
                <a:solidFill>
                  <a:schemeClr val="bg1"/>
                </a:solidFill>
                <a:hlinkClick r:id="rId2"/>
              </a:rPr>
              <a:t>https://view.genial.ly/5fef86aa485b460cf9c74949/presentation-emc-classe-terminale</a:t>
            </a:r>
            <a:endParaRPr lang="fr-FR" dirty="0">
              <a:solidFill>
                <a:schemeClr val="bg1"/>
              </a:solidFill>
            </a:endParaRPr>
          </a:p>
          <a:p>
            <a:endParaRPr lang="fr-FR" dirty="0">
              <a:solidFill>
                <a:schemeClr val="bg1"/>
              </a:solidFill>
            </a:endParaRPr>
          </a:p>
        </p:txBody>
      </p:sp>
      <p:pic>
        <p:nvPicPr>
          <p:cNvPr id="7" name="Image 6">
            <a:extLst>
              <a:ext uri="{FF2B5EF4-FFF2-40B4-BE49-F238E27FC236}">
                <a16:creationId xmlns:a16="http://schemas.microsoft.com/office/drawing/2014/main" id="{BC079329-0A1C-4BCE-851F-F83D006B21DB}"/>
              </a:ext>
            </a:extLst>
          </p:cNvPr>
          <p:cNvPicPr>
            <a:picLocks noChangeAspect="1"/>
          </p:cNvPicPr>
          <p:nvPr/>
        </p:nvPicPr>
        <p:blipFill>
          <a:blip r:embed="rId3"/>
          <a:stretch>
            <a:fillRect/>
          </a:stretch>
        </p:blipFill>
        <p:spPr>
          <a:xfrm>
            <a:off x="3962400" y="1722856"/>
            <a:ext cx="7064733" cy="3966285"/>
          </a:xfrm>
          <a:prstGeom prst="rect">
            <a:avLst/>
          </a:prstGeom>
        </p:spPr>
      </p:pic>
      <p:sp>
        <p:nvSpPr>
          <p:cNvPr id="8" name="Flèche : angle droit 7">
            <a:extLst>
              <a:ext uri="{FF2B5EF4-FFF2-40B4-BE49-F238E27FC236}">
                <a16:creationId xmlns:a16="http://schemas.microsoft.com/office/drawing/2014/main" id="{191BDEED-ABF1-4204-B58B-16E15CEE36E3}"/>
              </a:ext>
            </a:extLst>
          </p:cNvPr>
          <p:cNvSpPr/>
          <p:nvPr/>
        </p:nvSpPr>
        <p:spPr>
          <a:xfrm rot="5400000">
            <a:off x="2588113" y="1334363"/>
            <a:ext cx="923330" cy="153648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94544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60C79C8-0F11-493F-B3D2-945CFEE2B89B}"/>
              </a:ext>
            </a:extLst>
          </p:cNvPr>
          <p:cNvPicPr>
            <a:picLocks noChangeAspect="1"/>
          </p:cNvPicPr>
          <p:nvPr/>
        </p:nvPicPr>
        <p:blipFill>
          <a:blip r:embed="rId2"/>
          <a:stretch>
            <a:fillRect/>
          </a:stretch>
        </p:blipFill>
        <p:spPr>
          <a:xfrm>
            <a:off x="434669" y="671237"/>
            <a:ext cx="6782747" cy="5896798"/>
          </a:xfrm>
          <a:prstGeom prst="rect">
            <a:avLst/>
          </a:prstGeom>
        </p:spPr>
      </p:pic>
      <p:sp>
        <p:nvSpPr>
          <p:cNvPr id="5" name="ZoneTexte 4">
            <a:extLst>
              <a:ext uri="{FF2B5EF4-FFF2-40B4-BE49-F238E27FC236}">
                <a16:creationId xmlns:a16="http://schemas.microsoft.com/office/drawing/2014/main" id="{E309500F-024A-45E6-B0EF-446E967C3FE9}"/>
              </a:ext>
            </a:extLst>
          </p:cNvPr>
          <p:cNvSpPr txBox="1"/>
          <p:nvPr/>
        </p:nvSpPr>
        <p:spPr>
          <a:xfrm>
            <a:off x="7323221" y="5454069"/>
            <a:ext cx="4692316" cy="923330"/>
          </a:xfrm>
          <a:prstGeom prst="rect">
            <a:avLst/>
          </a:prstGeom>
          <a:noFill/>
        </p:spPr>
        <p:txBody>
          <a:bodyPr wrap="square">
            <a:spAutoFit/>
          </a:bodyPr>
          <a:lstStyle/>
          <a:p>
            <a:r>
              <a:rPr lang="fr-FR" dirty="0">
                <a:solidFill>
                  <a:schemeClr val="bg1"/>
                </a:solidFill>
                <a:hlinkClick r:id="rId3"/>
              </a:rPr>
              <a:t>https://www.gouvernement.fr/la-convention-citoyenne-pour-le-climat-un-exercice-democratique-inedit</a:t>
            </a:r>
            <a:endParaRPr lang="fr-FR" dirty="0">
              <a:solidFill>
                <a:schemeClr val="bg1"/>
              </a:solidFill>
            </a:endParaRPr>
          </a:p>
        </p:txBody>
      </p:sp>
      <p:sp>
        <p:nvSpPr>
          <p:cNvPr id="7" name="ZoneTexte 6">
            <a:extLst>
              <a:ext uri="{FF2B5EF4-FFF2-40B4-BE49-F238E27FC236}">
                <a16:creationId xmlns:a16="http://schemas.microsoft.com/office/drawing/2014/main" id="{4DDB8C2E-913A-4420-B701-67B9637595A6}"/>
              </a:ext>
            </a:extLst>
          </p:cNvPr>
          <p:cNvSpPr txBox="1"/>
          <p:nvPr/>
        </p:nvSpPr>
        <p:spPr>
          <a:xfrm>
            <a:off x="7778890" y="3157971"/>
            <a:ext cx="4130842" cy="923330"/>
          </a:xfrm>
          <a:prstGeom prst="rect">
            <a:avLst/>
          </a:prstGeom>
          <a:noFill/>
        </p:spPr>
        <p:txBody>
          <a:bodyPr wrap="square">
            <a:spAutoFit/>
          </a:bodyPr>
          <a:lstStyle/>
          <a:p>
            <a:r>
              <a:rPr lang="fr-FR" dirty="0">
                <a:solidFill>
                  <a:schemeClr val="bg1"/>
                </a:solidFill>
                <a:hlinkClick r:id="rId4"/>
              </a:rPr>
              <a:t>https://www.assemblee-nationale.fr/dyn/15/textes/l15b3875_projet-loi#</a:t>
            </a:r>
            <a:endParaRPr lang="fr-FR" dirty="0">
              <a:solidFill>
                <a:schemeClr val="bg1"/>
              </a:solidFill>
            </a:endParaRPr>
          </a:p>
        </p:txBody>
      </p:sp>
      <p:pic>
        <p:nvPicPr>
          <p:cNvPr id="9" name="Image 8">
            <a:extLst>
              <a:ext uri="{FF2B5EF4-FFF2-40B4-BE49-F238E27FC236}">
                <a16:creationId xmlns:a16="http://schemas.microsoft.com/office/drawing/2014/main" id="{DF896838-327D-46BB-9B47-D534363F02FB}"/>
              </a:ext>
            </a:extLst>
          </p:cNvPr>
          <p:cNvPicPr>
            <a:picLocks noChangeAspect="1"/>
          </p:cNvPicPr>
          <p:nvPr/>
        </p:nvPicPr>
        <p:blipFill>
          <a:blip r:embed="rId5"/>
          <a:stretch>
            <a:fillRect/>
          </a:stretch>
        </p:blipFill>
        <p:spPr>
          <a:xfrm>
            <a:off x="7700110" y="2033864"/>
            <a:ext cx="4315427" cy="1124107"/>
          </a:xfrm>
          <a:prstGeom prst="rect">
            <a:avLst/>
          </a:prstGeom>
        </p:spPr>
      </p:pic>
      <p:sp>
        <p:nvSpPr>
          <p:cNvPr id="6" name="ZoneTexte 5">
            <a:extLst>
              <a:ext uri="{FF2B5EF4-FFF2-40B4-BE49-F238E27FC236}">
                <a16:creationId xmlns:a16="http://schemas.microsoft.com/office/drawing/2014/main" id="{F378E521-563E-4ADD-8440-7D5124AB649C}"/>
              </a:ext>
            </a:extLst>
          </p:cNvPr>
          <p:cNvSpPr txBox="1"/>
          <p:nvPr/>
        </p:nvSpPr>
        <p:spPr>
          <a:xfrm>
            <a:off x="434669" y="105299"/>
            <a:ext cx="10409544" cy="369332"/>
          </a:xfrm>
          <a:prstGeom prst="rect">
            <a:avLst/>
          </a:prstGeom>
          <a:noFill/>
        </p:spPr>
        <p:txBody>
          <a:bodyPr vert="horz" wrap="square" rtlCol="0">
            <a:spAutoFit/>
          </a:bodyPr>
          <a:lstStyle/>
          <a:p>
            <a:r>
              <a:rPr lang="fr-FR" b="1" dirty="0">
                <a:solidFill>
                  <a:schemeClr val="bg1"/>
                </a:solidFill>
              </a:rPr>
              <a:t>Un exemple pour étudier les nouvelles pratiques et enjeux pour la démocratie</a:t>
            </a:r>
          </a:p>
        </p:txBody>
      </p:sp>
      <p:sp>
        <p:nvSpPr>
          <p:cNvPr id="2" name="ZoneTexte 1">
            <a:extLst>
              <a:ext uri="{FF2B5EF4-FFF2-40B4-BE49-F238E27FC236}">
                <a16:creationId xmlns:a16="http://schemas.microsoft.com/office/drawing/2014/main" id="{C7859263-9FC2-437A-BC3E-89CCE5A05987}"/>
              </a:ext>
            </a:extLst>
          </p:cNvPr>
          <p:cNvSpPr txBox="1"/>
          <p:nvPr/>
        </p:nvSpPr>
        <p:spPr>
          <a:xfrm>
            <a:off x="7572375" y="671237"/>
            <a:ext cx="4184956" cy="646331"/>
          </a:xfrm>
          <a:prstGeom prst="rect">
            <a:avLst/>
          </a:prstGeom>
          <a:noFill/>
        </p:spPr>
        <p:txBody>
          <a:bodyPr wrap="square" rtlCol="0">
            <a:spAutoFit/>
          </a:bodyPr>
          <a:lstStyle/>
          <a:p>
            <a:r>
              <a:rPr lang="fr-FR" dirty="0">
                <a:solidFill>
                  <a:schemeClr val="bg1"/>
                </a:solidFill>
              </a:rPr>
              <a:t>Des documents de sources institutionnelles…</a:t>
            </a:r>
          </a:p>
        </p:txBody>
      </p:sp>
    </p:spTree>
    <p:extLst>
      <p:ext uri="{BB962C8B-B14F-4D97-AF65-F5344CB8AC3E}">
        <p14:creationId xmlns:p14="http://schemas.microsoft.com/office/powerpoint/2010/main" val="1368349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C32B393-FC10-4E55-B42B-0AC2FE3FCD08}"/>
              </a:ext>
            </a:extLst>
          </p:cNvPr>
          <p:cNvPicPr>
            <a:picLocks noChangeAspect="1"/>
          </p:cNvPicPr>
          <p:nvPr/>
        </p:nvPicPr>
        <p:blipFill>
          <a:blip r:embed="rId3"/>
          <a:stretch>
            <a:fillRect/>
          </a:stretch>
        </p:blipFill>
        <p:spPr>
          <a:xfrm>
            <a:off x="5261812" y="179349"/>
            <a:ext cx="6745840" cy="6513626"/>
          </a:xfrm>
          <a:prstGeom prst="rect">
            <a:avLst/>
          </a:prstGeom>
        </p:spPr>
      </p:pic>
      <p:pic>
        <p:nvPicPr>
          <p:cNvPr id="5" name="Image 4">
            <a:extLst>
              <a:ext uri="{FF2B5EF4-FFF2-40B4-BE49-F238E27FC236}">
                <a16:creationId xmlns:a16="http://schemas.microsoft.com/office/drawing/2014/main" id="{80D33038-9EC4-4E17-8D53-CC9DE0DEA4A9}"/>
              </a:ext>
            </a:extLst>
          </p:cNvPr>
          <p:cNvPicPr>
            <a:picLocks noChangeAspect="1"/>
          </p:cNvPicPr>
          <p:nvPr/>
        </p:nvPicPr>
        <p:blipFill rotWithShape="1">
          <a:blip r:embed="rId4"/>
          <a:srcRect l="19638" t="13820"/>
          <a:stretch/>
        </p:blipFill>
        <p:spPr>
          <a:xfrm>
            <a:off x="1" y="1390742"/>
            <a:ext cx="5261811" cy="2349963"/>
          </a:xfrm>
          <a:prstGeom prst="rect">
            <a:avLst/>
          </a:prstGeom>
        </p:spPr>
      </p:pic>
      <p:sp>
        <p:nvSpPr>
          <p:cNvPr id="7" name="ZoneTexte 6">
            <a:extLst>
              <a:ext uri="{FF2B5EF4-FFF2-40B4-BE49-F238E27FC236}">
                <a16:creationId xmlns:a16="http://schemas.microsoft.com/office/drawing/2014/main" id="{E3468EF9-D008-428D-B6F4-42A1F2651134}"/>
              </a:ext>
            </a:extLst>
          </p:cNvPr>
          <p:cNvSpPr txBox="1"/>
          <p:nvPr/>
        </p:nvSpPr>
        <p:spPr>
          <a:xfrm>
            <a:off x="0" y="3679022"/>
            <a:ext cx="5446159" cy="646331"/>
          </a:xfrm>
          <a:prstGeom prst="rect">
            <a:avLst/>
          </a:prstGeom>
          <a:noFill/>
        </p:spPr>
        <p:txBody>
          <a:bodyPr wrap="square">
            <a:spAutoFit/>
          </a:bodyPr>
          <a:lstStyle/>
          <a:p>
            <a:r>
              <a:rPr lang="fr-FR" dirty="0">
                <a:solidFill>
                  <a:schemeClr val="bg1"/>
                </a:solidFill>
                <a:hlinkClick r:id="rId5"/>
              </a:rPr>
              <a:t>https://elyx.noxaka.com/wp-content/uploads/2020/09/ACTION-BOX_FR.pdf</a:t>
            </a:r>
            <a:endParaRPr lang="fr-FR" dirty="0">
              <a:solidFill>
                <a:schemeClr val="bg1"/>
              </a:solidFill>
            </a:endParaRPr>
          </a:p>
        </p:txBody>
      </p:sp>
      <p:sp>
        <p:nvSpPr>
          <p:cNvPr id="9" name="ZoneTexte 8">
            <a:extLst>
              <a:ext uri="{FF2B5EF4-FFF2-40B4-BE49-F238E27FC236}">
                <a16:creationId xmlns:a16="http://schemas.microsoft.com/office/drawing/2014/main" id="{9328D5CC-E9D8-4CA2-A9B7-B74273DE29A0}"/>
              </a:ext>
            </a:extLst>
          </p:cNvPr>
          <p:cNvSpPr txBox="1"/>
          <p:nvPr/>
        </p:nvSpPr>
        <p:spPr>
          <a:xfrm>
            <a:off x="-40103" y="6032320"/>
            <a:ext cx="6136104" cy="646331"/>
          </a:xfrm>
          <a:prstGeom prst="rect">
            <a:avLst/>
          </a:prstGeom>
          <a:noFill/>
        </p:spPr>
        <p:txBody>
          <a:bodyPr wrap="square">
            <a:spAutoFit/>
          </a:bodyPr>
          <a:lstStyle/>
          <a:p>
            <a:r>
              <a:rPr lang="fr-FR" dirty="0">
                <a:solidFill>
                  <a:schemeClr val="bg1"/>
                </a:solidFill>
                <a:hlinkClick r:id="rId6"/>
              </a:rPr>
              <a:t>https://www.oxfamfrance.org/actualite/la-theorie-du-donut-une-nouvelle-economie-est-possible/</a:t>
            </a:r>
            <a:endParaRPr lang="fr-FR" dirty="0">
              <a:solidFill>
                <a:schemeClr val="bg1"/>
              </a:solidFill>
            </a:endParaRPr>
          </a:p>
        </p:txBody>
      </p:sp>
      <p:sp>
        <p:nvSpPr>
          <p:cNvPr id="11" name="ZoneTexte 10">
            <a:extLst>
              <a:ext uri="{FF2B5EF4-FFF2-40B4-BE49-F238E27FC236}">
                <a16:creationId xmlns:a16="http://schemas.microsoft.com/office/drawing/2014/main" id="{3DF3C3EA-83CA-424E-A8CA-9B099FE9316C}"/>
              </a:ext>
            </a:extLst>
          </p:cNvPr>
          <p:cNvSpPr txBox="1"/>
          <p:nvPr/>
        </p:nvSpPr>
        <p:spPr>
          <a:xfrm>
            <a:off x="0" y="4339677"/>
            <a:ext cx="6160168" cy="1754326"/>
          </a:xfrm>
          <a:prstGeom prst="rect">
            <a:avLst/>
          </a:prstGeom>
          <a:noFill/>
        </p:spPr>
        <p:txBody>
          <a:bodyPr wrap="square">
            <a:spAutoFit/>
          </a:bodyPr>
          <a:lstStyle/>
          <a:p>
            <a:r>
              <a:rPr lang="fr-FR" dirty="0">
                <a:solidFill>
                  <a:schemeClr val="bg1"/>
                </a:solidFill>
              </a:rPr>
              <a:t>La réflexion, qui a aboutie à la </a:t>
            </a:r>
            <a:r>
              <a:rPr lang="fr-FR" i="1" dirty="0">
                <a:solidFill>
                  <a:schemeClr val="bg1"/>
                </a:solidFill>
              </a:rPr>
              <a:t>Théorie du Donut</a:t>
            </a:r>
            <a:r>
              <a:rPr lang="fr-FR" dirty="0">
                <a:solidFill>
                  <a:schemeClr val="bg1"/>
                </a:solidFill>
              </a:rPr>
              <a:t>, prend progressivement forme : comment allier les enjeux de justice sociale, sur lesquels travaillent Oxfam, aux enjeux environnementaux, pour orienter l’économie en faveur d’un développement durable et juste?</a:t>
            </a:r>
          </a:p>
        </p:txBody>
      </p:sp>
      <p:sp>
        <p:nvSpPr>
          <p:cNvPr id="8" name="ZoneTexte 7">
            <a:extLst>
              <a:ext uri="{FF2B5EF4-FFF2-40B4-BE49-F238E27FC236}">
                <a16:creationId xmlns:a16="http://schemas.microsoft.com/office/drawing/2014/main" id="{111D8A27-2F45-4667-BA3D-3CD387DB4E32}"/>
              </a:ext>
            </a:extLst>
          </p:cNvPr>
          <p:cNvSpPr txBox="1"/>
          <p:nvPr/>
        </p:nvSpPr>
        <p:spPr>
          <a:xfrm>
            <a:off x="0" y="179349"/>
            <a:ext cx="3800786" cy="923330"/>
          </a:xfrm>
          <a:prstGeom prst="rect">
            <a:avLst/>
          </a:prstGeom>
          <a:noFill/>
        </p:spPr>
        <p:txBody>
          <a:bodyPr vert="horz" wrap="square" rtlCol="0">
            <a:spAutoFit/>
          </a:bodyPr>
          <a:lstStyle/>
          <a:p>
            <a:r>
              <a:rPr lang="fr-FR" b="1" dirty="0">
                <a:solidFill>
                  <a:schemeClr val="bg1"/>
                </a:solidFill>
              </a:rPr>
              <a:t>Des « possibles » à envisager et à questionner avec les élèves…</a:t>
            </a:r>
          </a:p>
          <a:p>
            <a:r>
              <a:rPr lang="fr-FR" b="1" dirty="0">
                <a:solidFill>
                  <a:schemeClr val="bg1"/>
                </a:solidFill>
              </a:rPr>
              <a:t>ODD, théorie du Donut…</a:t>
            </a:r>
          </a:p>
        </p:txBody>
      </p:sp>
    </p:spTree>
    <p:extLst>
      <p:ext uri="{BB962C8B-B14F-4D97-AF65-F5344CB8AC3E}">
        <p14:creationId xmlns:p14="http://schemas.microsoft.com/office/powerpoint/2010/main" val="3820410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2A3EA71-E5BE-44FD-80D8-3217A23C2037}"/>
              </a:ext>
            </a:extLst>
          </p:cNvPr>
          <p:cNvPicPr>
            <a:picLocks noChangeAspect="1"/>
          </p:cNvPicPr>
          <p:nvPr/>
        </p:nvPicPr>
        <p:blipFill>
          <a:blip r:embed="rId2"/>
          <a:stretch>
            <a:fillRect/>
          </a:stretch>
        </p:blipFill>
        <p:spPr>
          <a:xfrm>
            <a:off x="354810" y="452022"/>
            <a:ext cx="4820323" cy="5953956"/>
          </a:xfrm>
          <a:prstGeom prst="rect">
            <a:avLst/>
          </a:prstGeom>
        </p:spPr>
      </p:pic>
      <p:sp>
        <p:nvSpPr>
          <p:cNvPr id="5" name="ZoneTexte 4">
            <a:extLst>
              <a:ext uri="{FF2B5EF4-FFF2-40B4-BE49-F238E27FC236}">
                <a16:creationId xmlns:a16="http://schemas.microsoft.com/office/drawing/2014/main" id="{1697F90A-AA06-48E2-BEAE-5A73A39D7C7F}"/>
              </a:ext>
            </a:extLst>
          </p:cNvPr>
          <p:cNvSpPr txBox="1"/>
          <p:nvPr/>
        </p:nvSpPr>
        <p:spPr>
          <a:xfrm>
            <a:off x="6029898" y="6036646"/>
            <a:ext cx="6110514" cy="369332"/>
          </a:xfrm>
          <a:prstGeom prst="rect">
            <a:avLst/>
          </a:prstGeom>
          <a:noFill/>
        </p:spPr>
        <p:txBody>
          <a:bodyPr wrap="square">
            <a:spAutoFit/>
          </a:bodyPr>
          <a:lstStyle/>
          <a:p>
            <a:r>
              <a:rPr lang="fr-FR" dirty="0"/>
              <a:t>https://www.ecologie.gouv.fr/loi-climat-resilience</a:t>
            </a:r>
          </a:p>
        </p:txBody>
      </p:sp>
      <p:pic>
        <p:nvPicPr>
          <p:cNvPr id="7" name="Image 6">
            <a:extLst>
              <a:ext uri="{FF2B5EF4-FFF2-40B4-BE49-F238E27FC236}">
                <a16:creationId xmlns:a16="http://schemas.microsoft.com/office/drawing/2014/main" id="{47CA2698-9F40-48E6-A512-1429138304FE}"/>
              </a:ext>
            </a:extLst>
          </p:cNvPr>
          <p:cNvPicPr>
            <a:picLocks noChangeAspect="1"/>
          </p:cNvPicPr>
          <p:nvPr/>
        </p:nvPicPr>
        <p:blipFill>
          <a:blip r:embed="rId3"/>
          <a:stretch>
            <a:fillRect/>
          </a:stretch>
        </p:blipFill>
        <p:spPr>
          <a:xfrm>
            <a:off x="5434839" y="1190954"/>
            <a:ext cx="6582499" cy="4845692"/>
          </a:xfrm>
          <a:prstGeom prst="rect">
            <a:avLst/>
          </a:prstGeom>
        </p:spPr>
      </p:pic>
      <p:sp>
        <p:nvSpPr>
          <p:cNvPr id="2" name="ZoneTexte 1">
            <a:extLst>
              <a:ext uri="{FF2B5EF4-FFF2-40B4-BE49-F238E27FC236}">
                <a16:creationId xmlns:a16="http://schemas.microsoft.com/office/drawing/2014/main" id="{F0E84E1C-13ED-403D-B64C-F5223BB96D1F}"/>
              </a:ext>
            </a:extLst>
          </p:cNvPr>
          <p:cNvSpPr txBox="1"/>
          <p:nvPr/>
        </p:nvSpPr>
        <p:spPr>
          <a:xfrm>
            <a:off x="5614988" y="342900"/>
            <a:ext cx="6222202" cy="646331"/>
          </a:xfrm>
          <a:prstGeom prst="rect">
            <a:avLst/>
          </a:prstGeom>
          <a:noFill/>
        </p:spPr>
        <p:txBody>
          <a:bodyPr wrap="square" rtlCol="0">
            <a:spAutoFit/>
          </a:bodyPr>
          <a:lstStyle/>
          <a:p>
            <a:r>
              <a:rPr lang="fr-FR" dirty="0">
                <a:solidFill>
                  <a:schemeClr val="bg1"/>
                </a:solidFill>
              </a:rPr>
              <a:t>Ci-dessous, les différents titres de la loi correspondent aux verbes présents dans le thème de géographie…</a:t>
            </a:r>
            <a:endParaRPr lang="fr-FR" dirty="0"/>
          </a:p>
        </p:txBody>
      </p:sp>
      <p:sp>
        <p:nvSpPr>
          <p:cNvPr id="4" name="Rectangle : coins arrondis 3">
            <a:extLst>
              <a:ext uri="{FF2B5EF4-FFF2-40B4-BE49-F238E27FC236}">
                <a16:creationId xmlns:a16="http://schemas.microsoft.com/office/drawing/2014/main" id="{E9B39D91-5452-48F3-A6DB-806487BD403D}"/>
              </a:ext>
            </a:extLst>
          </p:cNvPr>
          <p:cNvSpPr/>
          <p:nvPr/>
        </p:nvSpPr>
        <p:spPr>
          <a:xfrm>
            <a:off x="9043988" y="4443413"/>
            <a:ext cx="1100137" cy="200025"/>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C973A633-7EA6-49A8-A5BC-56D11CBF5BDE}"/>
              </a:ext>
            </a:extLst>
          </p:cNvPr>
          <p:cNvSpPr/>
          <p:nvPr/>
        </p:nvSpPr>
        <p:spPr>
          <a:xfrm>
            <a:off x="10944225" y="4443413"/>
            <a:ext cx="892965" cy="200025"/>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DA3C9D7-2471-4419-BA68-E7A68E261B72}"/>
              </a:ext>
            </a:extLst>
          </p:cNvPr>
          <p:cNvSpPr/>
          <p:nvPr/>
        </p:nvSpPr>
        <p:spPr>
          <a:xfrm>
            <a:off x="9191625" y="4667251"/>
            <a:ext cx="1100137" cy="200025"/>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E72D37D3-DDF1-4A11-A407-3C7EC358D67D}"/>
              </a:ext>
            </a:extLst>
          </p:cNvPr>
          <p:cNvSpPr/>
          <p:nvPr/>
        </p:nvSpPr>
        <p:spPr>
          <a:xfrm>
            <a:off x="7291388" y="4691063"/>
            <a:ext cx="1100137" cy="200025"/>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154692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011538E-AB2F-48BE-B820-36EFE8ED30C7}"/>
              </a:ext>
            </a:extLst>
          </p:cNvPr>
          <p:cNvPicPr>
            <a:picLocks noChangeAspect="1"/>
          </p:cNvPicPr>
          <p:nvPr/>
        </p:nvPicPr>
        <p:blipFill>
          <a:blip r:embed="rId2"/>
          <a:stretch>
            <a:fillRect/>
          </a:stretch>
        </p:blipFill>
        <p:spPr>
          <a:xfrm>
            <a:off x="5819274" y="646331"/>
            <a:ext cx="2975729" cy="2696218"/>
          </a:xfrm>
          <a:prstGeom prst="rect">
            <a:avLst/>
          </a:prstGeom>
        </p:spPr>
      </p:pic>
      <p:pic>
        <p:nvPicPr>
          <p:cNvPr id="5" name="Image 4">
            <a:extLst>
              <a:ext uri="{FF2B5EF4-FFF2-40B4-BE49-F238E27FC236}">
                <a16:creationId xmlns:a16="http://schemas.microsoft.com/office/drawing/2014/main" id="{A4E919E2-238E-407B-9F41-795AFCFEB150}"/>
              </a:ext>
            </a:extLst>
          </p:cNvPr>
          <p:cNvPicPr>
            <a:picLocks noChangeAspect="1"/>
          </p:cNvPicPr>
          <p:nvPr/>
        </p:nvPicPr>
        <p:blipFill>
          <a:blip r:embed="rId3"/>
          <a:stretch>
            <a:fillRect/>
          </a:stretch>
        </p:blipFill>
        <p:spPr>
          <a:xfrm>
            <a:off x="5819274" y="3344244"/>
            <a:ext cx="6201640" cy="2867425"/>
          </a:xfrm>
          <a:prstGeom prst="rect">
            <a:avLst/>
          </a:prstGeom>
        </p:spPr>
      </p:pic>
      <p:sp>
        <p:nvSpPr>
          <p:cNvPr id="7" name="ZoneTexte 6">
            <a:extLst>
              <a:ext uri="{FF2B5EF4-FFF2-40B4-BE49-F238E27FC236}">
                <a16:creationId xmlns:a16="http://schemas.microsoft.com/office/drawing/2014/main" id="{15E81B9C-0A30-49CB-B923-0892DCFD61EC}"/>
              </a:ext>
            </a:extLst>
          </p:cNvPr>
          <p:cNvSpPr txBox="1"/>
          <p:nvPr/>
        </p:nvSpPr>
        <p:spPr>
          <a:xfrm>
            <a:off x="6264789" y="6211669"/>
            <a:ext cx="6112042" cy="923330"/>
          </a:xfrm>
          <a:prstGeom prst="rect">
            <a:avLst/>
          </a:prstGeom>
          <a:noFill/>
        </p:spPr>
        <p:txBody>
          <a:bodyPr wrap="square">
            <a:spAutoFit/>
          </a:bodyPr>
          <a:lstStyle/>
          <a:p>
            <a:r>
              <a:rPr lang="fr-FR" dirty="0">
                <a:solidFill>
                  <a:schemeClr val="bg1"/>
                </a:solidFill>
                <a:hlinkClick r:id="rId4"/>
              </a:rPr>
              <a:t>https://www.lanouvellerepublique.fr/bressuire/ils-desavouent-la-loi-climat-et-resilience</a:t>
            </a:r>
            <a:endParaRPr lang="fr-FR" dirty="0">
              <a:solidFill>
                <a:schemeClr val="bg1"/>
              </a:solidFill>
            </a:endParaRPr>
          </a:p>
          <a:p>
            <a:endParaRPr lang="fr-FR" dirty="0">
              <a:solidFill>
                <a:schemeClr val="bg1"/>
              </a:solidFill>
            </a:endParaRPr>
          </a:p>
        </p:txBody>
      </p:sp>
      <p:pic>
        <p:nvPicPr>
          <p:cNvPr id="9" name="Image 8">
            <a:extLst>
              <a:ext uri="{FF2B5EF4-FFF2-40B4-BE49-F238E27FC236}">
                <a16:creationId xmlns:a16="http://schemas.microsoft.com/office/drawing/2014/main" id="{2F08F6A8-4001-4637-BBD7-BD3492D95975}"/>
              </a:ext>
            </a:extLst>
          </p:cNvPr>
          <p:cNvPicPr>
            <a:picLocks noChangeAspect="1"/>
          </p:cNvPicPr>
          <p:nvPr/>
        </p:nvPicPr>
        <p:blipFill>
          <a:blip r:embed="rId5"/>
          <a:stretch>
            <a:fillRect/>
          </a:stretch>
        </p:blipFill>
        <p:spPr>
          <a:xfrm>
            <a:off x="313859" y="1211066"/>
            <a:ext cx="5337436" cy="4949673"/>
          </a:xfrm>
          <a:prstGeom prst="rect">
            <a:avLst/>
          </a:prstGeom>
        </p:spPr>
      </p:pic>
      <p:sp>
        <p:nvSpPr>
          <p:cNvPr id="11" name="ZoneTexte 10">
            <a:extLst>
              <a:ext uri="{FF2B5EF4-FFF2-40B4-BE49-F238E27FC236}">
                <a16:creationId xmlns:a16="http://schemas.microsoft.com/office/drawing/2014/main" id="{47BE18F1-EE75-4A58-9AE8-F7318475E3F4}"/>
              </a:ext>
            </a:extLst>
          </p:cNvPr>
          <p:cNvSpPr txBox="1"/>
          <p:nvPr/>
        </p:nvSpPr>
        <p:spPr>
          <a:xfrm>
            <a:off x="313859" y="6160739"/>
            <a:ext cx="6192252" cy="369332"/>
          </a:xfrm>
          <a:prstGeom prst="rect">
            <a:avLst/>
          </a:prstGeom>
          <a:noFill/>
        </p:spPr>
        <p:txBody>
          <a:bodyPr wrap="square">
            <a:spAutoFit/>
          </a:bodyPr>
          <a:lstStyle/>
          <a:p>
            <a:r>
              <a:rPr lang="fr-FR" dirty="0">
                <a:solidFill>
                  <a:schemeClr val="bg1"/>
                </a:solidFill>
                <a:hlinkClick r:id="rId6"/>
              </a:rPr>
              <a:t>https://marcheclimat.fr/9mai/</a:t>
            </a:r>
            <a:endParaRPr lang="fr-FR" dirty="0">
              <a:solidFill>
                <a:schemeClr val="bg1"/>
              </a:solidFill>
            </a:endParaRPr>
          </a:p>
        </p:txBody>
      </p:sp>
      <p:sp>
        <p:nvSpPr>
          <p:cNvPr id="2" name="ZoneTexte 1">
            <a:extLst>
              <a:ext uri="{FF2B5EF4-FFF2-40B4-BE49-F238E27FC236}">
                <a16:creationId xmlns:a16="http://schemas.microsoft.com/office/drawing/2014/main" id="{70AF9E08-6CFC-4003-B113-505EC70C2711}"/>
              </a:ext>
            </a:extLst>
          </p:cNvPr>
          <p:cNvSpPr txBox="1"/>
          <p:nvPr/>
        </p:nvSpPr>
        <p:spPr>
          <a:xfrm>
            <a:off x="313859" y="257175"/>
            <a:ext cx="5337436" cy="923330"/>
          </a:xfrm>
          <a:prstGeom prst="rect">
            <a:avLst/>
          </a:prstGeom>
          <a:noFill/>
        </p:spPr>
        <p:txBody>
          <a:bodyPr wrap="square" rtlCol="0">
            <a:spAutoFit/>
          </a:bodyPr>
          <a:lstStyle/>
          <a:p>
            <a:r>
              <a:rPr lang="fr-FR" dirty="0">
                <a:solidFill>
                  <a:schemeClr val="bg1"/>
                </a:solidFill>
              </a:rPr>
              <a:t>Des documents qui incarnent </a:t>
            </a:r>
          </a:p>
          <a:p>
            <a:r>
              <a:rPr lang="fr-FR" dirty="0">
                <a:solidFill>
                  <a:schemeClr val="bg1"/>
                </a:solidFill>
              </a:rPr>
              <a:t>un engagement, une contestation, </a:t>
            </a:r>
          </a:p>
          <a:p>
            <a:r>
              <a:rPr lang="fr-FR" dirty="0">
                <a:solidFill>
                  <a:schemeClr val="bg1"/>
                </a:solidFill>
              </a:rPr>
              <a:t>la vie d’une démocratie…</a:t>
            </a:r>
          </a:p>
        </p:txBody>
      </p:sp>
    </p:spTree>
    <p:extLst>
      <p:ext uri="{BB962C8B-B14F-4D97-AF65-F5344CB8AC3E}">
        <p14:creationId xmlns:p14="http://schemas.microsoft.com/office/powerpoint/2010/main" val="3273838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11A920-8DCA-411C-8E74-AD433E0D7E80}"/>
              </a:ext>
            </a:extLst>
          </p:cNvPr>
          <p:cNvPicPr>
            <a:picLocks noChangeAspect="1"/>
          </p:cNvPicPr>
          <p:nvPr/>
        </p:nvPicPr>
        <p:blipFill>
          <a:blip r:embed="rId2"/>
          <a:stretch>
            <a:fillRect/>
          </a:stretch>
        </p:blipFill>
        <p:spPr>
          <a:xfrm>
            <a:off x="421077" y="1579909"/>
            <a:ext cx="5401429" cy="5306165"/>
          </a:xfrm>
          <a:prstGeom prst="rect">
            <a:avLst/>
          </a:prstGeom>
        </p:spPr>
      </p:pic>
      <p:pic>
        <p:nvPicPr>
          <p:cNvPr id="3" name="Image 2">
            <a:extLst>
              <a:ext uri="{FF2B5EF4-FFF2-40B4-BE49-F238E27FC236}">
                <a16:creationId xmlns:a16="http://schemas.microsoft.com/office/drawing/2014/main" id="{BF4AAA0C-12FF-454E-9843-AF02B1FD2533}"/>
              </a:ext>
            </a:extLst>
          </p:cNvPr>
          <p:cNvPicPr>
            <a:picLocks noChangeAspect="1"/>
          </p:cNvPicPr>
          <p:nvPr/>
        </p:nvPicPr>
        <p:blipFill>
          <a:blip r:embed="rId3"/>
          <a:stretch>
            <a:fillRect/>
          </a:stretch>
        </p:blipFill>
        <p:spPr>
          <a:xfrm>
            <a:off x="421078" y="272535"/>
            <a:ext cx="5401429" cy="1850364"/>
          </a:xfrm>
          <a:prstGeom prst="rect">
            <a:avLst/>
          </a:prstGeom>
        </p:spPr>
      </p:pic>
      <p:sp>
        <p:nvSpPr>
          <p:cNvPr id="5" name="ZoneTexte 4">
            <a:extLst>
              <a:ext uri="{FF2B5EF4-FFF2-40B4-BE49-F238E27FC236}">
                <a16:creationId xmlns:a16="http://schemas.microsoft.com/office/drawing/2014/main" id="{68DBA0E8-FD09-43B7-B21D-2776906D0888}"/>
              </a:ext>
            </a:extLst>
          </p:cNvPr>
          <p:cNvSpPr txBox="1"/>
          <p:nvPr/>
        </p:nvSpPr>
        <p:spPr>
          <a:xfrm>
            <a:off x="5822506" y="5810797"/>
            <a:ext cx="6112042" cy="923330"/>
          </a:xfrm>
          <a:prstGeom prst="rect">
            <a:avLst/>
          </a:prstGeom>
          <a:noFill/>
        </p:spPr>
        <p:txBody>
          <a:bodyPr wrap="square">
            <a:spAutoFit/>
          </a:bodyPr>
          <a:lstStyle/>
          <a:p>
            <a:r>
              <a:rPr lang="fr-FR" dirty="0">
                <a:solidFill>
                  <a:schemeClr val="bg1"/>
                </a:solidFill>
                <a:hlinkClick r:id="rId4"/>
              </a:rPr>
              <a:t>https://www.lemonde.fr/planete/article/2021/02/03/climat-l-etat-condamne-pour-carences-fautives-dans-l-affaire-du-siecle_6068613_3244.html</a:t>
            </a:r>
            <a:endParaRPr lang="fr-FR" dirty="0">
              <a:solidFill>
                <a:schemeClr val="bg1"/>
              </a:solidFill>
            </a:endParaRPr>
          </a:p>
        </p:txBody>
      </p:sp>
      <p:sp>
        <p:nvSpPr>
          <p:cNvPr id="9" name="ZoneTexte 8">
            <a:extLst>
              <a:ext uri="{FF2B5EF4-FFF2-40B4-BE49-F238E27FC236}">
                <a16:creationId xmlns:a16="http://schemas.microsoft.com/office/drawing/2014/main" id="{B0CC8EEC-01BF-4048-9AE3-B230F5A34E48}"/>
              </a:ext>
            </a:extLst>
          </p:cNvPr>
          <p:cNvSpPr txBox="1"/>
          <p:nvPr/>
        </p:nvSpPr>
        <p:spPr>
          <a:xfrm>
            <a:off x="6096000" y="5012519"/>
            <a:ext cx="6112042" cy="646331"/>
          </a:xfrm>
          <a:prstGeom prst="rect">
            <a:avLst/>
          </a:prstGeom>
          <a:noFill/>
        </p:spPr>
        <p:txBody>
          <a:bodyPr wrap="square">
            <a:spAutoFit/>
          </a:bodyPr>
          <a:lstStyle/>
          <a:p>
            <a:r>
              <a:rPr lang="fr-FR" dirty="0">
                <a:solidFill>
                  <a:schemeClr val="bg1"/>
                </a:solidFill>
                <a:hlinkClick r:id="rId5"/>
              </a:rPr>
              <a:t>https://www.youtube.com/watch?v=G8Pyj8Zg2gc</a:t>
            </a:r>
            <a:endParaRPr lang="fr-FR" dirty="0">
              <a:solidFill>
                <a:schemeClr val="bg1"/>
              </a:solidFill>
            </a:endParaRPr>
          </a:p>
          <a:p>
            <a:endParaRPr lang="fr-FR" dirty="0">
              <a:solidFill>
                <a:schemeClr val="bg1"/>
              </a:solidFill>
            </a:endParaRPr>
          </a:p>
        </p:txBody>
      </p:sp>
      <p:pic>
        <p:nvPicPr>
          <p:cNvPr id="11" name="Image 10">
            <a:extLst>
              <a:ext uri="{FF2B5EF4-FFF2-40B4-BE49-F238E27FC236}">
                <a16:creationId xmlns:a16="http://schemas.microsoft.com/office/drawing/2014/main" id="{874D6FC7-FA6D-4091-A2CC-5CB7CBAECC8B}"/>
              </a:ext>
            </a:extLst>
          </p:cNvPr>
          <p:cNvPicPr>
            <a:picLocks noChangeAspect="1"/>
          </p:cNvPicPr>
          <p:nvPr/>
        </p:nvPicPr>
        <p:blipFill>
          <a:blip r:embed="rId6"/>
          <a:stretch>
            <a:fillRect/>
          </a:stretch>
        </p:blipFill>
        <p:spPr>
          <a:xfrm>
            <a:off x="6096000" y="1799580"/>
            <a:ext cx="5702968" cy="3212939"/>
          </a:xfrm>
          <a:prstGeom prst="rect">
            <a:avLst/>
          </a:prstGeom>
        </p:spPr>
      </p:pic>
      <p:sp>
        <p:nvSpPr>
          <p:cNvPr id="2" name="ZoneTexte 1">
            <a:extLst>
              <a:ext uri="{FF2B5EF4-FFF2-40B4-BE49-F238E27FC236}">
                <a16:creationId xmlns:a16="http://schemas.microsoft.com/office/drawing/2014/main" id="{AD187107-CA09-4A06-899E-38CB92DD6F15}"/>
              </a:ext>
            </a:extLst>
          </p:cNvPr>
          <p:cNvSpPr txBox="1"/>
          <p:nvPr/>
        </p:nvSpPr>
        <p:spPr>
          <a:xfrm>
            <a:off x="6096000" y="420914"/>
            <a:ext cx="5674922" cy="369332"/>
          </a:xfrm>
          <a:prstGeom prst="rect">
            <a:avLst/>
          </a:prstGeom>
          <a:noFill/>
        </p:spPr>
        <p:txBody>
          <a:bodyPr wrap="square" rtlCol="0">
            <a:spAutoFit/>
          </a:bodyPr>
          <a:lstStyle/>
          <a:p>
            <a:r>
              <a:rPr lang="fr-FR" dirty="0">
                <a:solidFill>
                  <a:schemeClr val="bg1"/>
                </a:solidFill>
              </a:rPr>
              <a:t>Action contre l’Etat, justice, démocratie…</a:t>
            </a:r>
          </a:p>
        </p:txBody>
      </p:sp>
    </p:spTree>
    <p:extLst>
      <p:ext uri="{BB962C8B-B14F-4D97-AF65-F5344CB8AC3E}">
        <p14:creationId xmlns:p14="http://schemas.microsoft.com/office/powerpoint/2010/main" val="73756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F45F592-36E0-4D1D-BC8B-104C96FFC962}"/>
              </a:ext>
            </a:extLst>
          </p:cNvPr>
          <p:cNvSpPr txBox="1"/>
          <p:nvPr/>
        </p:nvSpPr>
        <p:spPr>
          <a:xfrm>
            <a:off x="505325" y="1239303"/>
            <a:ext cx="6633411" cy="4801314"/>
          </a:xfrm>
          <a:prstGeom prst="rect">
            <a:avLst/>
          </a:prstGeom>
          <a:noFill/>
        </p:spPr>
        <p:txBody>
          <a:bodyPr wrap="square">
            <a:spAutoFit/>
          </a:bodyPr>
          <a:lstStyle/>
          <a:p>
            <a:r>
              <a:rPr lang="fr-FR" dirty="0">
                <a:solidFill>
                  <a:schemeClr val="bg1"/>
                </a:solidFill>
                <a:effectLst/>
                <a:latin typeface="Arial" panose="020B0604020202020204" pitchFamily="34" charset="0"/>
              </a:rPr>
              <a:t>Dans le cadre du projet, une de ces transformations, en </a:t>
            </a:r>
            <a:r>
              <a:rPr lang="fr-FR" u="sng" dirty="0">
                <a:solidFill>
                  <a:schemeClr val="bg1"/>
                </a:solidFill>
                <a:effectLst/>
                <a:latin typeface="Arial" panose="020B0604020202020204" pitchFamily="34" charset="0"/>
              </a:rPr>
              <a:t>lien avec la spécialité de formation ou le champ d’intérêt des élèves</a:t>
            </a:r>
            <a:r>
              <a:rPr lang="fr-FR" dirty="0">
                <a:solidFill>
                  <a:schemeClr val="bg1"/>
                </a:solidFill>
                <a:effectLst/>
                <a:latin typeface="Arial" panose="020B0604020202020204" pitchFamily="34" charset="0"/>
              </a:rPr>
              <a:t>(construction durable, bien-être et santé des populations, e-commerce, transports et logistique...) est retenue et étudiée. </a:t>
            </a:r>
          </a:p>
          <a:p>
            <a:endParaRPr lang="fr-FR" dirty="0">
              <a:solidFill>
                <a:schemeClr val="bg1"/>
              </a:solidFill>
              <a:latin typeface="Arial" panose="020B0604020202020204" pitchFamily="34" charset="0"/>
            </a:endParaRPr>
          </a:p>
          <a:p>
            <a:r>
              <a:rPr lang="fr-FR" dirty="0">
                <a:solidFill>
                  <a:schemeClr val="bg1"/>
                </a:solidFill>
                <a:effectLst/>
                <a:latin typeface="Arial" panose="020B0604020202020204" pitchFamily="34" charset="0"/>
              </a:rPr>
              <a:t>Néanmoins, </a:t>
            </a:r>
            <a:r>
              <a:rPr lang="fr-FR" b="1" dirty="0">
                <a:solidFill>
                  <a:schemeClr val="bg1"/>
                </a:solidFill>
                <a:effectLst/>
                <a:latin typeface="Arial" panose="020B0604020202020204" pitchFamily="34" charset="0"/>
              </a:rPr>
              <a:t>un temps est consacré à l’étude des deux autres transformations</a:t>
            </a:r>
            <a:r>
              <a:rPr lang="fr-FR" dirty="0">
                <a:solidFill>
                  <a:schemeClr val="bg1"/>
                </a:solidFill>
                <a:effectLst/>
                <a:latin typeface="Arial" panose="020B0604020202020204" pitchFamily="34" charset="0"/>
              </a:rPr>
              <a:t>. </a:t>
            </a:r>
            <a:r>
              <a:rPr lang="fr-FR" u="sng" dirty="0">
                <a:solidFill>
                  <a:schemeClr val="bg1"/>
                </a:solidFill>
                <a:effectLst/>
                <a:latin typeface="Arial" panose="020B0604020202020204" pitchFamily="34" charset="0"/>
              </a:rPr>
              <a:t>La transformation étudiée à titre principal doit l’être dans ses relations avec les formes du débat démocratique et leur évolution. </a:t>
            </a:r>
          </a:p>
          <a:p>
            <a:endParaRPr lang="fr-FR" dirty="0">
              <a:solidFill>
                <a:schemeClr val="bg1"/>
              </a:solidFill>
              <a:latin typeface="Arial" panose="020B0604020202020204" pitchFamily="34" charset="0"/>
            </a:endParaRPr>
          </a:p>
          <a:p>
            <a:r>
              <a:rPr lang="fr-FR" dirty="0">
                <a:solidFill>
                  <a:schemeClr val="bg1"/>
                </a:solidFill>
                <a:effectLst/>
                <a:latin typeface="Arial" panose="020B0604020202020204" pitchFamily="34" charset="0"/>
              </a:rPr>
              <a:t>Le projet peut trouver sa place dans la réalisation du chef-d’œuvre et dans les projets inter ou pluridisciplinaires autour du développement durable, du numérique ou des questions relatives à la santé. </a:t>
            </a:r>
          </a:p>
          <a:p>
            <a:endParaRPr lang="fr-FR" dirty="0">
              <a:solidFill>
                <a:schemeClr val="bg1"/>
              </a:solidFill>
              <a:latin typeface="Arial" panose="020B0604020202020204" pitchFamily="34" charset="0"/>
            </a:endParaRPr>
          </a:p>
          <a:p>
            <a:r>
              <a:rPr lang="fr-FR" dirty="0">
                <a:solidFill>
                  <a:schemeClr val="bg1"/>
                </a:solidFill>
                <a:effectLst/>
                <a:latin typeface="Arial" panose="020B0604020202020204" pitchFamily="34" charset="0"/>
              </a:rPr>
              <a:t>Les liens avec les autres programmes d’enseignement sont exploités autant que possible.</a:t>
            </a:r>
            <a:endParaRPr lang="fr-FR" dirty="0">
              <a:solidFill>
                <a:schemeClr val="bg1"/>
              </a:solidFill>
            </a:endParaRPr>
          </a:p>
        </p:txBody>
      </p:sp>
      <p:sp>
        <p:nvSpPr>
          <p:cNvPr id="5" name="ZoneTexte 4">
            <a:extLst>
              <a:ext uri="{FF2B5EF4-FFF2-40B4-BE49-F238E27FC236}">
                <a16:creationId xmlns:a16="http://schemas.microsoft.com/office/drawing/2014/main" id="{8C20753C-7DD3-4D83-9D01-40E7DBE46600}"/>
              </a:ext>
            </a:extLst>
          </p:cNvPr>
          <p:cNvSpPr txBox="1"/>
          <p:nvPr/>
        </p:nvSpPr>
        <p:spPr>
          <a:xfrm>
            <a:off x="-970548" y="586550"/>
            <a:ext cx="6112042" cy="461665"/>
          </a:xfrm>
          <a:prstGeom prst="rect">
            <a:avLst/>
          </a:prstGeom>
          <a:noFill/>
        </p:spPr>
        <p:txBody>
          <a:bodyPr wrap="square">
            <a:spAutoFit/>
          </a:bodyPr>
          <a:lstStyle/>
          <a:p>
            <a:pPr algn="ctr"/>
            <a:r>
              <a:rPr lang="fr-FR" sz="2400" dirty="0">
                <a:solidFill>
                  <a:schemeClr val="bg1"/>
                </a:solidFill>
                <a:latin typeface="Arial" panose="020B0604020202020204" pitchFamily="34" charset="0"/>
              </a:rPr>
              <a:t>Dans le programme…</a:t>
            </a:r>
            <a:endParaRPr lang="fr-FR" sz="2400" dirty="0">
              <a:solidFill>
                <a:schemeClr val="bg1"/>
              </a:solidFill>
            </a:endParaRPr>
          </a:p>
        </p:txBody>
      </p:sp>
      <p:sp>
        <p:nvSpPr>
          <p:cNvPr id="2" name="ZoneTexte 1">
            <a:extLst>
              <a:ext uri="{FF2B5EF4-FFF2-40B4-BE49-F238E27FC236}">
                <a16:creationId xmlns:a16="http://schemas.microsoft.com/office/drawing/2014/main" id="{9184C4D4-4F48-4BFB-99BD-A36629F6A87E}"/>
              </a:ext>
            </a:extLst>
          </p:cNvPr>
          <p:cNvSpPr txBox="1"/>
          <p:nvPr/>
        </p:nvSpPr>
        <p:spPr>
          <a:xfrm>
            <a:off x="7518400" y="1239303"/>
            <a:ext cx="3918857" cy="3416320"/>
          </a:xfrm>
          <a:prstGeom prst="rect">
            <a:avLst/>
          </a:prstGeom>
          <a:noFill/>
        </p:spPr>
        <p:txBody>
          <a:bodyPr wrap="square" rtlCol="0">
            <a:spAutoFit/>
          </a:bodyPr>
          <a:lstStyle/>
          <a:p>
            <a:r>
              <a:rPr lang="fr-FR" dirty="0">
                <a:solidFill>
                  <a:schemeClr val="bg1"/>
                </a:solidFill>
              </a:rPr>
              <a:t>Exemple: possibilité de travailler avec des élèves de maintenance des véhicules sur les questions de mobilités, motorisation électriques VS carburants polluants avec leurs avantages et inconvénients respectifs, implications économiques et sociales… </a:t>
            </a:r>
          </a:p>
          <a:p>
            <a:r>
              <a:rPr lang="fr-FR" dirty="0">
                <a:solidFill>
                  <a:schemeClr val="bg1"/>
                </a:solidFill>
              </a:rPr>
              <a:t> en interrogeant toujours engagement et débat en démocratie… </a:t>
            </a:r>
          </a:p>
        </p:txBody>
      </p:sp>
      <p:sp>
        <p:nvSpPr>
          <p:cNvPr id="4" name="Flèche : droite 3">
            <a:extLst>
              <a:ext uri="{FF2B5EF4-FFF2-40B4-BE49-F238E27FC236}">
                <a16:creationId xmlns:a16="http://schemas.microsoft.com/office/drawing/2014/main" id="{04C4D4A1-B4BB-4D73-9B54-5E861C94099D}"/>
              </a:ext>
            </a:extLst>
          </p:cNvPr>
          <p:cNvSpPr/>
          <p:nvPr/>
        </p:nvSpPr>
        <p:spPr>
          <a:xfrm rot="912541">
            <a:off x="6360457" y="1799771"/>
            <a:ext cx="1161143" cy="130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 droite 5">
            <a:extLst>
              <a:ext uri="{FF2B5EF4-FFF2-40B4-BE49-F238E27FC236}">
                <a16:creationId xmlns:a16="http://schemas.microsoft.com/office/drawing/2014/main" id="{0322F8B6-7DA6-4380-86A8-3B5DFD59D960}"/>
              </a:ext>
            </a:extLst>
          </p:cNvPr>
          <p:cNvSpPr/>
          <p:nvPr/>
        </p:nvSpPr>
        <p:spPr>
          <a:xfrm rot="912541">
            <a:off x="6360455" y="3736801"/>
            <a:ext cx="1161143" cy="130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12272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6E751B3-8481-459E-8683-839B1F7B8947}"/>
              </a:ext>
            </a:extLst>
          </p:cNvPr>
          <p:cNvSpPr txBox="1"/>
          <p:nvPr/>
        </p:nvSpPr>
        <p:spPr>
          <a:xfrm>
            <a:off x="231913" y="278945"/>
            <a:ext cx="11728174" cy="523220"/>
          </a:xfrm>
          <a:prstGeom prst="rect">
            <a:avLst/>
          </a:prstGeom>
          <a:noFill/>
        </p:spPr>
        <p:txBody>
          <a:bodyPr wrap="square" rtlCol="0">
            <a:spAutoFit/>
          </a:bodyPr>
          <a:lstStyle/>
          <a:p>
            <a:r>
              <a:rPr lang="fr-FR" sz="2800" b="1" dirty="0">
                <a:solidFill>
                  <a:schemeClr val="bg1"/>
                </a:solidFill>
              </a:rPr>
              <a:t>Dans le programme … </a:t>
            </a:r>
          </a:p>
        </p:txBody>
      </p:sp>
      <p:sp>
        <p:nvSpPr>
          <p:cNvPr id="2" name="ZoneTexte 1">
            <a:extLst>
              <a:ext uri="{FF2B5EF4-FFF2-40B4-BE49-F238E27FC236}">
                <a16:creationId xmlns:a16="http://schemas.microsoft.com/office/drawing/2014/main" id="{C5AA3916-2F7F-4470-B09D-48E363C69379}"/>
              </a:ext>
            </a:extLst>
          </p:cNvPr>
          <p:cNvSpPr txBox="1"/>
          <p:nvPr/>
        </p:nvSpPr>
        <p:spPr>
          <a:xfrm>
            <a:off x="0" y="870823"/>
            <a:ext cx="11052313" cy="4801314"/>
          </a:xfrm>
          <a:prstGeom prst="rect">
            <a:avLst/>
          </a:prstGeom>
          <a:noFill/>
        </p:spPr>
        <p:txBody>
          <a:bodyPr wrap="square" rtlCol="0">
            <a:spAutoFit/>
          </a:bodyPr>
          <a:lstStyle/>
          <a:p>
            <a:endParaRPr lang="fr-FR" sz="1600" dirty="0">
              <a:solidFill>
                <a:schemeClr val="bg1"/>
              </a:solidFill>
            </a:endParaRPr>
          </a:p>
          <a:p>
            <a:pPr marL="285750" indent="-285750">
              <a:buFontTx/>
              <a:buChar char="-"/>
            </a:pPr>
            <a:r>
              <a:rPr lang="fr-FR" sz="1600" dirty="0">
                <a:solidFill>
                  <a:schemeClr val="bg1"/>
                </a:solidFill>
              </a:rPr>
              <a:t>De </a:t>
            </a:r>
            <a:r>
              <a:rPr lang="fr-FR" sz="1600" dirty="0">
                <a:solidFill>
                  <a:srgbClr val="FF0000"/>
                </a:solidFill>
              </a:rPr>
              <a:t>nouvelles formes d’habiter* sont </a:t>
            </a:r>
            <a:r>
              <a:rPr lang="fr-FR" sz="1600" b="1" dirty="0">
                <a:solidFill>
                  <a:srgbClr val="FF0000"/>
                </a:solidFill>
              </a:rPr>
              <a:t>nécessaires</a:t>
            </a:r>
            <a:r>
              <a:rPr lang="fr-FR" sz="1600" dirty="0">
                <a:solidFill>
                  <a:srgbClr val="FF0000"/>
                </a:solidFill>
              </a:rPr>
              <a:t> </a:t>
            </a:r>
            <a:r>
              <a:rPr lang="fr-FR" sz="1600" dirty="0">
                <a:solidFill>
                  <a:schemeClr val="bg1"/>
                </a:solidFill>
              </a:rPr>
              <a:t>afin d’adapter les modes de vie à ces changements qui ont des conséquences sur l’organisation des territoires. </a:t>
            </a:r>
            <a:r>
              <a:rPr lang="fr-FR" sz="1600" b="1" u="sng" dirty="0">
                <a:solidFill>
                  <a:schemeClr val="bg1"/>
                </a:solidFill>
              </a:rPr>
              <a:t>Penser</a:t>
            </a:r>
            <a:r>
              <a:rPr lang="fr-FR" sz="1600" dirty="0">
                <a:solidFill>
                  <a:schemeClr val="bg1"/>
                </a:solidFill>
              </a:rPr>
              <a:t> de nouveaux modes de vie et de mobilités*, </a:t>
            </a:r>
            <a:r>
              <a:rPr lang="fr-FR" sz="1600" b="1" u="sng" dirty="0">
                <a:solidFill>
                  <a:schemeClr val="bg1"/>
                </a:solidFill>
              </a:rPr>
              <a:t>inventer </a:t>
            </a:r>
            <a:r>
              <a:rPr lang="fr-FR" sz="1600" dirty="0">
                <a:solidFill>
                  <a:schemeClr val="bg1"/>
                </a:solidFill>
              </a:rPr>
              <a:t>de nouveaux modes de production et de consommation, </a:t>
            </a:r>
            <a:r>
              <a:rPr lang="fr-FR" sz="1600" b="1" u="sng" dirty="0">
                <a:solidFill>
                  <a:schemeClr val="bg1"/>
                </a:solidFill>
              </a:rPr>
              <a:t>imaginer</a:t>
            </a:r>
            <a:r>
              <a:rPr lang="fr-FR" sz="1600" dirty="0">
                <a:solidFill>
                  <a:schemeClr val="bg1"/>
                </a:solidFill>
              </a:rPr>
              <a:t> de nouvelles infrastructures imposent de </a:t>
            </a:r>
            <a:r>
              <a:rPr lang="fr-FR" sz="1600" b="1" u="sng" dirty="0">
                <a:solidFill>
                  <a:schemeClr val="bg1"/>
                </a:solidFill>
              </a:rPr>
              <a:t>concevoir</a:t>
            </a:r>
            <a:r>
              <a:rPr lang="fr-FR" sz="1600" dirty="0">
                <a:solidFill>
                  <a:schemeClr val="bg1"/>
                </a:solidFill>
              </a:rPr>
              <a:t> différemment l’aménagement des territoires* dans une logique de développement durable. Il s’agit de </a:t>
            </a:r>
            <a:r>
              <a:rPr lang="fr-FR" sz="1600" b="1" dirty="0">
                <a:solidFill>
                  <a:schemeClr val="bg1"/>
                </a:solidFill>
              </a:rPr>
              <a:t>concilier entre eux les enjeux économiques, sociaux, culturels, environnementaux et civiques</a:t>
            </a:r>
            <a:r>
              <a:rPr lang="fr-FR" sz="1600" dirty="0">
                <a:solidFill>
                  <a:schemeClr val="bg1"/>
                </a:solidFill>
              </a:rPr>
              <a:t>, tout en garantissant un développement satisfaisant pour les générations futures. Les 17 objectifs de développement durable* (ODD) des Nations unies portent sur l’éradication de la pauvreté, l’accès équitable aux ressources et donnent des clés pour relever le défi des changements globaux. </a:t>
            </a:r>
          </a:p>
          <a:p>
            <a:pPr marL="285750" indent="-285750">
              <a:buFontTx/>
              <a:buChar char="-"/>
            </a:pPr>
            <a:endParaRPr lang="fr-FR" sz="1600" dirty="0">
              <a:solidFill>
                <a:schemeClr val="bg1"/>
              </a:solidFill>
            </a:endParaRPr>
          </a:p>
          <a:p>
            <a:pPr marL="285750" indent="-285750">
              <a:buFontTx/>
              <a:buChar char="-"/>
            </a:pPr>
            <a:r>
              <a:rPr lang="fr-FR" sz="1600" dirty="0">
                <a:solidFill>
                  <a:schemeClr val="bg1"/>
                </a:solidFill>
              </a:rPr>
              <a:t>De l’échelle mondiale à l’échelle locale, les </a:t>
            </a:r>
            <a:r>
              <a:rPr lang="fr-FR" sz="1600" b="1" u="sng" dirty="0">
                <a:solidFill>
                  <a:schemeClr val="bg1"/>
                </a:solidFill>
              </a:rPr>
              <a:t>politiques publiques </a:t>
            </a:r>
            <a:r>
              <a:rPr lang="fr-FR" sz="1600" dirty="0">
                <a:solidFill>
                  <a:schemeClr val="bg1"/>
                </a:solidFill>
              </a:rPr>
              <a:t>intègrent encore inégalement les </a:t>
            </a:r>
            <a:r>
              <a:rPr lang="fr-FR" sz="1600" b="1" u="sng" dirty="0">
                <a:solidFill>
                  <a:schemeClr val="bg1"/>
                </a:solidFill>
              </a:rPr>
              <a:t>engagements internationaux </a:t>
            </a:r>
            <a:r>
              <a:rPr lang="fr-FR" sz="1600" dirty="0">
                <a:solidFill>
                  <a:schemeClr val="bg1"/>
                </a:solidFill>
              </a:rPr>
              <a:t>en matière de développement durable (objectifs de développement durable, conférences sur le climat, sommets sur l’environnement…) qui mobilisent différents </a:t>
            </a:r>
            <a:r>
              <a:rPr lang="fr-FR" sz="1600" b="1" u="sng" dirty="0">
                <a:solidFill>
                  <a:schemeClr val="bg1"/>
                </a:solidFill>
              </a:rPr>
              <a:t>acteurs</a:t>
            </a:r>
            <a:r>
              <a:rPr lang="fr-FR" sz="1600" dirty="0">
                <a:solidFill>
                  <a:schemeClr val="bg1"/>
                </a:solidFill>
              </a:rPr>
              <a:t> (États, citoyens, ONG, entreprises…). L’Union européenne s’est saisie des questions liées aux transports et à la consommation. En France, l’État et les collectivités territoriales* déploient leurs engagements à travers des politiques territoriales. En parallèle, l’État s’engage dans une politique </a:t>
            </a:r>
            <a:r>
              <a:rPr lang="fr-FR" sz="1600" b="1" dirty="0">
                <a:solidFill>
                  <a:schemeClr val="bg1"/>
                </a:solidFill>
              </a:rPr>
              <a:t>d’éducation au développement durable (EDD) </a:t>
            </a:r>
            <a:r>
              <a:rPr lang="fr-FR" sz="1600" dirty="0">
                <a:solidFill>
                  <a:schemeClr val="bg1"/>
                </a:solidFill>
              </a:rPr>
              <a:t>à partir de la maternelle. Les diplômes professionnels intègrent les enjeux du développement durable.</a:t>
            </a:r>
          </a:p>
          <a:p>
            <a:endParaRPr lang="fr-FR" dirty="0">
              <a:solidFill>
                <a:schemeClr val="bg1"/>
              </a:solidFill>
            </a:endParaRPr>
          </a:p>
        </p:txBody>
      </p:sp>
      <p:sp>
        <p:nvSpPr>
          <p:cNvPr id="4" name="ZoneTexte 3">
            <a:extLst>
              <a:ext uri="{FF2B5EF4-FFF2-40B4-BE49-F238E27FC236}">
                <a16:creationId xmlns:a16="http://schemas.microsoft.com/office/drawing/2014/main" id="{ABDE31F3-B792-4599-BA58-9BD79856B5E4}"/>
              </a:ext>
            </a:extLst>
          </p:cNvPr>
          <p:cNvSpPr txBox="1"/>
          <p:nvPr/>
        </p:nvSpPr>
        <p:spPr>
          <a:xfrm>
            <a:off x="258107" y="5449591"/>
            <a:ext cx="11214756" cy="369332"/>
          </a:xfrm>
          <a:prstGeom prst="rect">
            <a:avLst/>
          </a:prstGeom>
          <a:noFill/>
        </p:spPr>
        <p:txBody>
          <a:bodyPr vert="horz" wrap="square" rtlCol="0">
            <a:spAutoFit/>
          </a:bodyPr>
          <a:lstStyle/>
          <a:p>
            <a:r>
              <a:rPr lang="fr-FR" b="1" u="sng" dirty="0">
                <a:solidFill>
                  <a:schemeClr val="bg1"/>
                </a:solidFill>
              </a:rPr>
              <a:t>Des verbes </a:t>
            </a:r>
            <a:r>
              <a:rPr lang="fr-FR" dirty="0">
                <a:solidFill>
                  <a:schemeClr val="bg1"/>
                </a:solidFill>
              </a:rPr>
              <a:t>qui induisent une dimension </a:t>
            </a:r>
            <a:r>
              <a:rPr lang="fr-FR" b="1" dirty="0">
                <a:solidFill>
                  <a:schemeClr val="bg1"/>
                </a:solidFill>
              </a:rPr>
              <a:t>prospective</a:t>
            </a:r>
            <a:r>
              <a:rPr lang="fr-FR" dirty="0">
                <a:solidFill>
                  <a:schemeClr val="bg1"/>
                </a:solidFill>
              </a:rPr>
              <a:t>, une mise en </a:t>
            </a:r>
            <a:r>
              <a:rPr lang="fr-FR" b="1" dirty="0">
                <a:solidFill>
                  <a:schemeClr val="bg1"/>
                </a:solidFill>
              </a:rPr>
              <a:t>action</a:t>
            </a:r>
            <a:r>
              <a:rPr lang="fr-FR" dirty="0">
                <a:solidFill>
                  <a:schemeClr val="bg1"/>
                </a:solidFill>
              </a:rPr>
              <a:t> et un </a:t>
            </a:r>
            <a:r>
              <a:rPr lang="fr-FR" b="1" dirty="0">
                <a:solidFill>
                  <a:schemeClr val="bg1"/>
                </a:solidFill>
              </a:rPr>
              <a:t>engagement</a:t>
            </a:r>
            <a:r>
              <a:rPr lang="fr-FR" dirty="0">
                <a:solidFill>
                  <a:schemeClr val="bg1"/>
                </a:solidFill>
              </a:rPr>
              <a:t>…</a:t>
            </a:r>
          </a:p>
        </p:txBody>
      </p:sp>
      <p:sp>
        <p:nvSpPr>
          <p:cNvPr id="3" name="Rectangle : coins arrondis 2">
            <a:extLst>
              <a:ext uri="{FF2B5EF4-FFF2-40B4-BE49-F238E27FC236}">
                <a16:creationId xmlns:a16="http://schemas.microsoft.com/office/drawing/2014/main" id="{6C327083-7915-42B4-98DF-838CA94917B8}"/>
              </a:ext>
            </a:extLst>
          </p:cNvPr>
          <p:cNvSpPr/>
          <p:nvPr/>
        </p:nvSpPr>
        <p:spPr>
          <a:xfrm>
            <a:off x="5720624" y="1462088"/>
            <a:ext cx="785813" cy="222546"/>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DD33E848-A0E2-46E2-950B-06C642F0EBE5}"/>
              </a:ext>
            </a:extLst>
          </p:cNvPr>
          <p:cNvSpPr/>
          <p:nvPr/>
        </p:nvSpPr>
        <p:spPr>
          <a:xfrm>
            <a:off x="1602719" y="1907180"/>
            <a:ext cx="1090612" cy="252413"/>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4B8C4A7D-F1DC-416B-B734-668760D018E7}"/>
              </a:ext>
            </a:extLst>
          </p:cNvPr>
          <p:cNvSpPr/>
          <p:nvPr/>
        </p:nvSpPr>
        <p:spPr>
          <a:xfrm>
            <a:off x="239989" y="1689397"/>
            <a:ext cx="983525" cy="222546"/>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81517C10-34F6-4E3D-B985-34E8CFA7D09B}"/>
              </a:ext>
            </a:extLst>
          </p:cNvPr>
          <p:cNvSpPr/>
          <p:nvPr/>
        </p:nvSpPr>
        <p:spPr>
          <a:xfrm>
            <a:off x="6936062" y="1684634"/>
            <a:ext cx="983525" cy="222546"/>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D18B0B05-AD20-45D6-8E23-BED991FB144D}"/>
              </a:ext>
            </a:extLst>
          </p:cNvPr>
          <p:cNvSpPr/>
          <p:nvPr/>
        </p:nvSpPr>
        <p:spPr>
          <a:xfrm>
            <a:off x="258107" y="5449591"/>
            <a:ext cx="1333500" cy="369332"/>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 name="ZoneTexte 4">
            <a:extLst>
              <a:ext uri="{FF2B5EF4-FFF2-40B4-BE49-F238E27FC236}">
                <a16:creationId xmlns:a16="http://schemas.microsoft.com/office/drawing/2014/main" id="{DD0C216B-0915-4AAA-B9C2-766B634DAC67}"/>
              </a:ext>
            </a:extLst>
          </p:cNvPr>
          <p:cNvSpPr txBox="1"/>
          <p:nvPr/>
        </p:nvSpPr>
        <p:spPr>
          <a:xfrm>
            <a:off x="6257925" y="278945"/>
            <a:ext cx="5702162" cy="923330"/>
          </a:xfrm>
          <a:prstGeom prst="rect">
            <a:avLst/>
          </a:prstGeom>
          <a:noFill/>
        </p:spPr>
        <p:txBody>
          <a:bodyPr wrap="square" rtlCol="0">
            <a:spAutoFit/>
          </a:bodyPr>
          <a:lstStyle/>
          <a:p>
            <a:r>
              <a:rPr lang="fr-FR" sz="1800" dirty="0">
                <a:solidFill>
                  <a:schemeClr val="bg1"/>
                </a:solidFill>
                <a:latin typeface="Arial" panose="020B0604020202020204" pitchFamily="34" charset="0"/>
                <a:cs typeface="Arial" panose="020B0604020202020204" pitchFamily="34" charset="0"/>
              </a:rPr>
              <a:t>*Habiter : résider, pratiquer un/des lieu(x), habiter en société, cohabiter, avoir une représentation d’un lieu…</a:t>
            </a:r>
          </a:p>
          <a:p>
            <a:endParaRPr lang="fr-FR" dirty="0"/>
          </a:p>
        </p:txBody>
      </p:sp>
    </p:spTree>
    <p:extLst>
      <p:ext uri="{BB962C8B-B14F-4D97-AF65-F5344CB8AC3E}">
        <p14:creationId xmlns:p14="http://schemas.microsoft.com/office/powerpoint/2010/main" val="2381716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840F76A-D2F7-4E39-901A-AB6C2FCF8A74}"/>
              </a:ext>
            </a:extLst>
          </p:cNvPr>
          <p:cNvSpPr txBox="1"/>
          <p:nvPr/>
        </p:nvSpPr>
        <p:spPr>
          <a:xfrm>
            <a:off x="721198" y="504884"/>
            <a:ext cx="10767392" cy="5632311"/>
          </a:xfrm>
          <a:prstGeom prst="rect">
            <a:avLst/>
          </a:prstGeom>
          <a:noFill/>
        </p:spPr>
        <p:txBody>
          <a:bodyPr wrap="square">
            <a:spAutoFit/>
          </a:bodyPr>
          <a:lstStyle/>
          <a:p>
            <a:r>
              <a:rPr lang="fr-FR" sz="1800" b="1" dirty="0">
                <a:solidFill>
                  <a:schemeClr val="bg1"/>
                </a:solidFill>
                <a:latin typeface="Arial" panose="020B0604020202020204" pitchFamily="34" charset="0"/>
                <a:cs typeface="Arial" panose="020B0604020202020204" pitchFamily="34" charset="0"/>
              </a:rPr>
              <a:t>Du changement climatique aux changements globaux, du GIEC à l’IPBES. </a:t>
            </a:r>
          </a:p>
          <a:p>
            <a:endParaRPr lang="fr-FR" sz="1800" b="1" dirty="0">
              <a:solidFill>
                <a:schemeClr val="bg1"/>
              </a:solidFill>
              <a:latin typeface="Arial" panose="020B0604020202020204" pitchFamily="34" charset="0"/>
              <a:cs typeface="Arial" panose="020B0604020202020204" pitchFamily="34" charset="0"/>
            </a:endParaRPr>
          </a:p>
          <a:p>
            <a:r>
              <a:rPr lang="fr-FR" dirty="0">
                <a:solidFill>
                  <a:schemeClr val="bg1"/>
                </a:solidFill>
              </a:rPr>
              <a:t>Changements globaux « Entendus comme liés au changement des conditions climatiques et aux changements imprimés aux écosystèmes par les activités humaines »</a:t>
            </a:r>
          </a:p>
          <a:p>
            <a:r>
              <a:rPr lang="fr-FR" dirty="0">
                <a:solidFill>
                  <a:schemeClr val="bg1"/>
                </a:solidFill>
              </a:rPr>
              <a:t>GIEC: Groupe d'experts intergouvernemental sur l'évolution du climat (1988 PNUE+OMM)</a:t>
            </a:r>
          </a:p>
          <a:p>
            <a:r>
              <a:rPr lang="fr-FR" dirty="0">
                <a:solidFill>
                  <a:schemeClr val="bg1"/>
                </a:solidFill>
              </a:rPr>
              <a:t>IPBES: Plateforme intergouvernementale scientifique et politique sur la biodiversité et les services écosystémiques (2012)</a:t>
            </a:r>
          </a:p>
          <a:p>
            <a:r>
              <a:rPr lang="fr-FR" dirty="0">
                <a:solidFill>
                  <a:schemeClr val="bg1"/>
                </a:solidFill>
                <a:hlinkClick r:id="rId3" tooltip="Revenu disponible brut">
                  <a:extLst>
                    <a:ext uri="{A12FA001-AC4F-418D-AE19-62706E023703}">
                      <ahyp:hlinkClr xmlns:ahyp="http://schemas.microsoft.com/office/drawing/2018/hyperlinkcolor" val="tx"/>
                    </a:ext>
                  </a:extLst>
                </a:hlinkClick>
              </a:rPr>
              <a:t>La définition</a:t>
            </a:r>
            <a:r>
              <a:rPr lang="fr-FR" dirty="0">
                <a:solidFill>
                  <a:schemeClr val="bg1"/>
                </a:solidFill>
              </a:rPr>
              <a:t> communément admise de services écosystémiques</a:t>
            </a:r>
            <a:r>
              <a:rPr lang="fr-FR" baseline="30000" dirty="0">
                <a:solidFill>
                  <a:schemeClr val="bg1"/>
                </a:solidFill>
                <a:hlinkClick r:id="rId4">
                  <a:extLst>
                    <a:ext uri="{A12FA001-AC4F-418D-AE19-62706E023703}">
                      <ahyp:hlinkClr xmlns:ahyp="http://schemas.microsoft.com/office/drawing/2018/hyperlinkcolor" val="tx"/>
                    </a:ext>
                  </a:extLst>
                </a:hlinkClick>
              </a:rPr>
              <a:t>7</a:t>
            </a:r>
            <a:r>
              <a:rPr lang="fr-FR" dirty="0">
                <a:solidFill>
                  <a:schemeClr val="bg1"/>
                </a:solidFill>
              </a:rPr>
              <a:t> ou écologiques est celle de l'</a:t>
            </a:r>
            <a:r>
              <a:rPr lang="fr-FR" i="1" dirty="0">
                <a:solidFill>
                  <a:schemeClr val="bg1"/>
                </a:solidFill>
                <a:hlinkClick r:id="rId5" tooltip="Cycle du carbone">
                  <a:extLst>
                    <a:ext uri="{A12FA001-AC4F-418D-AE19-62706E023703}">
                      <ahyp:hlinkClr xmlns:ahyp="http://schemas.microsoft.com/office/drawing/2018/hyperlinkcolor" val="tx"/>
                    </a:ext>
                  </a:extLst>
                </a:hlinkClick>
              </a:rPr>
              <a:t>Évaluation des écosystèmes pour le millénaire</a:t>
            </a:r>
            <a:r>
              <a:rPr lang="fr-FR" dirty="0">
                <a:solidFill>
                  <a:schemeClr val="bg1"/>
                </a:solidFill>
              </a:rPr>
              <a:t> (</a:t>
            </a:r>
            <a:r>
              <a:rPr lang="fr-FR" i="1" dirty="0">
                <a:solidFill>
                  <a:schemeClr val="bg1"/>
                </a:solidFill>
              </a:rPr>
              <a:t>EM</a:t>
            </a:r>
            <a:r>
              <a:rPr lang="fr-FR" dirty="0">
                <a:solidFill>
                  <a:schemeClr val="bg1"/>
                </a:solidFill>
              </a:rPr>
              <a:t>), qui dit que ce sont les bénéfices que les humains retirent des </a:t>
            </a:r>
            <a:r>
              <a:rPr lang="fr-FR" dirty="0">
                <a:solidFill>
                  <a:schemeClr val="bg1"/>
                </a:solidFill>
                <a:hlinkClick r:id="rId6" tooltip="Écosystème">
                  <a:extLst>
                    <a:ext uri="{A12FA001-AC4F-418D-AE19-62706E023703}">
                      <ahyp:hlinkClr xmlns:ahyp="http://schemas.microsoft.com/office/drawing/2018/hyperlinkcolor" val="tx"/>
                    </a:ext>
                  </a:extLst>
                </a:hlinkClick>
              </a:rPr>
              <a:t>écosystèmes</a:t>
            </a:r>
            <a:r>
              <a:rPr lang="fr-FR" dirty="0">
                <a:solidFill>
                  <a:schemeClr val="bg1"/>
                </a:solidFill>
              </a:rPr>
              <a:t>. </a:t>
            </a:r>
          </a:p>
          <a:p>
            <a:endParaRPr lang="fr-FR" sz="1800" dirty="0">
              <a:solidFill>
                <a:schemeClr val="bg1"/>
              </a:solidFill>
              <a:latin typeface="Arial" panose="020B0604020202020204" pitchFamily="34" charset="0"/>
              <a:cs typeface="Arial" panose="020B0604020202020204" pitchFamily="34" charset="0"/>
            </a:endParaRPr>
          </a:p>
          <a:p>
            <a:r>
              <a:rPr lang="fr-FR" sz="1800" dirty="0">
                <a:solidFill>
                  <a:schemeClr val="bg1"/>
                </a:solidFill>
                <a:latin typeface="Arial" panose="020B0604020202020204" pitchFamily="34" charset="0"/>
                <a:cs typeface="Arial" panose="020B0604020202020204" pitchFamily="34" charset="0"/>
              </a:rPr>
              <a:t>Des </a:t>
            </a:r>
            <a:r>
              <a:rPr lang="fr-FR" sz="1800" b="1" dirty="0">
                <a:solidFill>
                  <a:schemeClr val="bg1"/>
                </a:solidFill>
                <a:latin typeface="Arial" panose="020B0604020202020204" pitchFamily="34" charset="0"/>
                <a:cs typeface="Arial" panose="020B0604020202020204" pitchFamily="34" charset="0"/>
              </a:rPr>
              <a:t>changements multiscalaires</a:t>
            </a:r>
          </a:p>
          <a:p>
            <a:r>
              <a:rPr lang="fr-FR" sz="1800" dirty="0">
                <a:solidFill>
                  <a:schemeClr val="bg1"/>
                </a:solidFill>
                <a:latin typeface="Arial" panose="020B0604020202020204" pitchFamily="34" charset="0"/>
                <a:cs typeface="Arial" panose="020B0604020202020204" pitchFamily="34" charset="0"/>
              </a:rPr>
              <a:t>Des changements </a:t>
            </a:r>
            <a:r>
              <a:rPr lang="fr-FR" sz="1800" b="1" u="sng" dirty="0">
                <a:solidFill>
                  <a:schemeClr val="bg1"/>
                </a:solidFill>
                <a:latin typeface="Arial" panose="020B0604020202020204" pitchFamily="34" charset="0"/>
                <a:cs typeface="Arial" panose="020B0604020202020204" pitchFamily="34" charset="0"/>
                <a:hlinkClick r:id="" action="ppaction://hlinkshowjump?jump=nextslide">
                  <a:extLst>
                    <a:ext uri="{A12FA001-AC4F-418D-AE19-62706E023703}">
                      <ahyp:hlinkClr xmlns:ahyp="http://schemas.microsoft.com/office/drawing/2018/hyperlinkcolor" val="tx"/>
                    </a:ext>
                  </a:extLst>
                </a:hlinkClick>
              </a:rPr>
              <a:t>systémiques</a:t>
            </a:r>
            <a:endParaRPr lang="fr-FR" sz="1800" dirty="0">
              <a:solidFill>
                <a:schemeClr val="bg1"/>
              </a:solidFill>
              <a:latin typeface="Arial" panose="020B0604020202020204" pitchFamily="34" charset="0"/>
              <a:cs typeface="Arial" panose="020B0604020202020204" pitchFamily="34" charset="0"/>
            </a:endParaRPr>
          </a:p>
          <a:p>
            <a:r>
              <a:rPr lang="fr-FR" sz="1800" dirty="0">
                <a:solidFill>
                  <a:schemeClr val="bg1"/>
                </a:solidFill>
                <a:latin typeface="Arial" panose="020B0604020202020204" pitchFamily="34" charset="0"/>
                <a:cs typeface="Arial" panose="020B0604020202020204" pitchFamily="34" charset="0"/>
              </a:rPr>
              <a:t>Qui mettent en jeu la </a:t>
            </a:r>
            <a:r>
              <a:rPr lang="fr-FR" sz="1800" b="1" dirty="0">
                <a:solidFill>
                  <a:schemeClr val="bg1"/>
                </a:solidFill>
                <a:latin typeface="Arial" panose="020B0604020202020204" pitchFamily="34" charset="0"/>
                <a:cs typeface="Arial" panose="020B0604020202020204" pitchFamily="34" charset="0"/>
              </a:rPr>
              <a:t>résilience</a:t>
            </a:r>
            <a:r>
              <a:rPr lang="fr-FR" sz="1800" dirty="0">
                <a:solidFill>
                  <a:schemeClr val="bg1"/>
                </a:solidFill>
                <a:latin typeface="Arial" panose="020B0604020202020204" pitchFamily="34" charset="0"/>
                <a:cs typeface="Arial" panose="020B0604020202020204" pitchFamily="34" charset="0"/>
              </a:rPr>
              <a:t> et la capacité d</a:t>
            </a:r>
            <a:r>
              <a:rPr lang="fr-FR" sz="1800" b="1" dirty="0">
                <a:solidFill>
                  <a:schemeClr val="bg1"/>
                </a:solidFill>
                <a:latin typeface="Arial" panose="020B0604020202020204" pitchFamily="34" charset="0"/>
                <a:cs typeface="Arial" panose="020B0604020202020204" pitchFamily="34" charset="0"/>
              </a:rPr>
              <a:t>’adaptation</a:t>
            </a:r>
            <a:r>
              <a:rPr lang="fr-FR" sz="1800" dirty="0">
                <a:solidFill>
                  <a:schemeClr val="bg1"/>
                </a:solidFill>
                <a:latin typeface="Arial" panose="020B0604020202020204" pitchFamily="34" charset="0"/>
                <a:cs typeface="Arial" panose="020B0604020202020204" pitchFamily="34" charset="0"/>
              </a:rPr>
              <a:t> des hommes en société.</a:t>
            </a:r>
          </a:p>
          <a:p>
            <a:r>
              <a:rPr lang="fr-FR" sz="1800" dirty="0">
                <a:solidFill>
                  <a:schemeClr val="bg1"/>
                </a:solidFill>
                <a:latin typeface="Arial" panose="020B0604020202020204" pitchFamily="34" charset="0"/>
                <a:cs typeface="Arial" panose="020B0604020202020204" pitchFamily="34" charset="0"/>
              </a:rPr>
              <a:t>Une géographie qui a une </a:t>
            </a:r>
            <a:r>
              <a:rPr lang="fr-FR" sz="1800" b="1" dirty="0">
                <a:solidFill>
                  <a:schemeClr val="bg1"/>
                </a:solidFill>
                <a:latin typeface="Arial" panose="020B0604020202020204" pitchFamily="34" charset="0"/>
                <a:cs typeface="Arial" panose="020B0604020202020204" pitchFamily="34" charset="0"/>
              </a:rPr>
              <a:t>dimension prospective.</a:t>
            </a:r>
          </a:p>
          <a:p>
            <a:endParaRPr lang="fr-FR" b="1" dirty="0">
              <a:solidFill>
                <a:schemeClr val="bg1"/>
              </a:solidFill>
              <a:latin typeface="Arial" panose="020B0604020202020204" pitchFamily="34" charset="0"/>
              <a:cs typeface="Arial" panose="020B0604020202020204" pitchFamily="34" charset="0"/>
            </a:endParaRPr>
          </a:p>
          <a:p>
            <a:r>
              <a:rPr lang="fr-FR" sz="1800" b="1" dirty="0">
                <a:solidFill>
                  <a:schemeClr val="bg1"/>
                </a:solidFill>
                <a:latin typeface="Arial" panose="020B0604020202020204" pitchFamily="34" charset="0"/>
                <a:cs typeface="Arial" panose="020B0604020202020204" pitchFamily="34" charset="0"/>
              </a:rPr>
              <a:t>Une dimension éthique et éducative: éduquer au choix raisonné, réfléchi et responsable</a:t>
            </a:r>
          </a:p>
          <a:p>
            <a:endParaRPr lang="fr-FR" b="1" dirty="0">
              <a:solidFill>
                <a:schemeClr val="bg1"/>
              </a:solidFill>
              <a:latin typeface="Arial" panose="020B0604020202020204" pitchFamily="34" charset="0"/>
              <a:cs typeface="Arial" panose="020B0604020202020204" pitchFamily="34" charset="0"/>
            </a:endParaRPr>
          </a:p>
          <a:p>
            <a:r>
              <a:rPr lang="fr-FR" sz="1800" b="1" dirty="0">
                <a:solidFill>
                  <a:schemeClr val="bg1"/>
                </a:solidFill>
                <a:latin typeface="Arial" panose="020B0604020202020204" pitchFamily="34" charset="0"/>
                <a:cs typeface="Arial" panose="020B0604020202020204" pitchFamily="34" charset="0"/>
              </a:rPr>
              <a:t>Un lien avec le programme d’EMC: </a:t>
            </a:r>
          </a:p>
          <a:p>
            <a:r>
              <a:rPr lang="fr-FR" b="1" dirty="0">
                <a:solidFill>
                  <a:schemeClr val="bg1"/>
                </a:solidFill>
                <a:latin typeface="Arial" panose="020B0604020202020204" pitchFamily="34" charset="0"/>
                <a:cs typeface="Arial" panose="020B0604020202020204" pitchFamily="34" charset="0"/>
              </a:rPr>
              <a:t>« Changements et risques environnementaux » est un des trois axes du programme</a:t>
            </a:r>
            <a:endParaRPr lang="fr-FR" sz="1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4637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22502FD-FEC1-498E-90F4-0EB97A75FC75}"/>
              </a:ext>
            </a:extLst>
          </p:cNvPr>
          <p:cNvPicPr>
            <a:picLocks noChangeAspect="1"/>
          </p:cNvPicPr>
          <p:nvPr/>
        </p:nvPicPr>
        <p:blipFill>
          <a:blip r:embed="rId3"/>
          <a:stretch>
            <a:fillRect/>
          </a:stretch>
        </p:blipFill>
        <p:spPr>
          <a:xfrm>
            <a:off x="1175101" y="1052646"/>
            <a:ext cx="7730360" cy="5309106"/>
          </a:xfrm>
          <a:prstGeom prst="rect">
            <a:avLst/>
          </a:prstGeom>
        </p:spPr>
      </p:pic>
      <p:sp>
        <p:nvSpPr>
          <p:cNvPr id="7" name="ZoneTexte 6">
            <a:extLst>
              <a:ext uri="{FF2B5EF4-FFF2-40B4-BE49-F238E27FC236}">
                <a16:creationId xmlns:a16="http://schemas.microsoft.com/office/drawing/2014/main" id="{B6E751B3-8481-459E-8683-839B1F7B8947}"/>
              </a:ext>
            </a:extLst>
          </p:cNvPr>
          <p:cNvSpPr txBox="1"/>
          <p:nvPr/>
        </p:nvSpPr>
        <p:spPr>
          <a:xfrm>
            <a:off x="172278" y="390101"/>
            <a:ext cx="11728174" cy="523220"/>
          </a:xfrm>
          <a:prstGeom prst="rect">
            <a:avLst/>
          </a:prstGeom>
          <a:noFill/>
        </p:spPr>
        <p:txBody>
          <a:bodyPr wrap="square" rtlCol="0">
            <a:spAutoFit/>
          </a:bodyPr>
          <a:lstStyle/>
          <a:p>
            <a:r>
              <a:rPr lang="fr-FR" sz="2800" b="1" dirty="0">
                <a:solidFill>
                  <a:schemeClr val="bg1"/>
                </a:solidFill>
              </a:rPr>
              <a:t>Notions, repères et capacités … </a:t>
            </a:r>
          </a:p>
        </p:txBody>
      </p:sp>
    </p:spTree>
    <p:extLst>
      <p:ext uri="{BB962C8B-B14F-4D97-AF65-F5344CB8AC3E}">
        <p14:creationId xmlns:p14="http://schemas.microsoft.com/office/powerpoint/2010/main" val="1031503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E394252-BBBF-45FE-8E7F-FF2B12A34DA9}"/>
              </a:ext>
            </a:extLst>
          </p:cNvPr>
          <p:cNvPicPr>
            <a:picLocks noChangeAspect="1"/>
          </p:cNvPicPr>
          <p:nvPr/>
        </p:nvPicPr>
        <p:blipFill>
          <a:blip r:embed="rId2"/>
          <a:stretch>
            <a:fillRect/>
          </a:stretch>
        </p:blipFill>
        <p:spPr>
          <a:xfrm>
            <a:off x="4352427" y="390101"/>
            <a:ext cx="7144747" cy="6077798"/>
          </a:xfrm>
          <a:prstGeom prst="rect">
            <a:avLst/>
          </a:prstGeom>
        </p:spPr>
      </p:pic>
      <p:sp>
        <p:nvSpPr>
          <p:cNvPr id="4" name="ZoneTexte 3">
            <a:extLst>
              <a:ext uri="{FF2B5EF4-FFF2-40B4-BE49-F238E27FC236}">
                <a16:creationId xmlns:a16="http://schemas.microsoft.com/office/drawing/2014/main" id="{FA50F116-BC93-431F-9A7A-4E1AD1C45B4E}"/>
              </a:ext>
            </a:extLst>
          </p:cNvPr>
          <p:cNvSpPr txBox="1"/>
          <p:nvPr/>
        </p:nvSpPr>
        <p:spPr>
          <a:xfrm>
            <a:off x="172278" y="390101"/>
            <a:ext cx="4180149" cy="1384995"/>
          </a:xfrm>
          <a:prstGeom prst="rect">
            <a:avLst/>
          </a:prstGeom>
          <a:noFill/>
        </p:spPr>
        <p:txBody>
          <a:bodyPr wrap="square" rtlCol="0">
            <a:spAutoFit/>
          </a:bodyPr>
          <a:lstStyle/>
          <a:p>
            <a:r>
              <a:rPr lang="fr-FR" sz="2800" b="1" dirty="0">
                <a:solidFill>
                  <a:schemeClr val="bg1"/>
                </a:solidFill>
              </a:rPr>
              <a:t>Entrer dans le thème par l’étude d’une situation complexe…</a:t>
            </a:r>
          </a:p>
        </p:txBody>
      </p:sp>
      <p:sp>
        <p:nvSpPr>
          <p:cNvPr id="5" name="ZoneTexte 4">
            <a:extLst>
              <a:ext uri="{FF2B5EF4-FFF2-40B4-BE49-F238E27FC236}">
                <a16:creationId xmlns:a16="http://schemas.microsoft.com/office/drawing/2014/main" id="{EBDC6E05-57FF-45CE-941B-F0D36458CC47}"/>
              </a:ext>
            </a:extLst>
          </p:cNvPr>
          <p:cNvSpPr txBox="1"/>
          <p:nvPr/>
        </p:nvSpPr>
        <p:spPr>
          <a:xfrm>
            <a:off x="172278" y="2137058"/>
            <a:ext cx="3869635" cy="2308324"/>
          </a:xfrm>
          <a:prstGeom prst="rect">
            <a:avLst/>
          </a:prstGeom>
          <a:noFill/>
        </p:spPr>
        <p:txBody>
          <a:bodyPr wrap="square">
            <a:spAutoFit/>
          </a:bodyPr>
          <a:lstStyle/>
          <a:p>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Capacité: </a:t>
            </a:r>
            <a:r>
              <a:rPr lang="fr-F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analyser un conflit d’usage </a:t>
            </a: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autour d’une ressource dans le cadre d’une étude de cas ou d’un exemple d’aménagement dans les politiques territoriales (SRADDET, SCOT, PLU, plans climat-énergie, plans de déplacements urbains, plans de gestion des déchets…)</a:t>
            </a:r>
            <a:endParaRPr lang="fr-FR" dirty="0">
              <a:solidFill>
                <a:schemeClr val="bg1"/>
              </a:solidFill>
            </a:endParaRPr>
          </a:p>
        </p:txBody>
      </p:sp>
    </p:spTree>
    <p:extLst>
      <p:ext uri="{BB962C8B-B14F-4D97-AF65-F5344CB8AC3E}">
        <p14:creationId xmlns:p14="http://schemas.microsoft.com/office/powerpoint/2010/main" val="73160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08D4BB7-F0A2-4A60-9456-D69DF9B4CF84}"/>
              </a:ext>
            </a:extLst>
          </p:cNvPr>
          <p:cNvSpPr txBox="1"/>
          <p:nvPr/>
        </p:nvSpPr>
        <p:spPr>
          <a:xfrm>
            <a:off x="6744189" y="5490861"/>
            <a:ext cx="4380757" cy="738664"/>
          </a:xfrm>
          <a:prstGeom prst="rect">
            <a:avLst/>
          </a:prstGeom>
          <a:noFill/>
        </p:spPr>
        <p:txBody>
          <a:bodyPr wrap="square">
            <a:spAutoFit/>
          </a:bodyPr>
          <a:lstStyle/>
          <a:p>
            <a:r>
              <a:rPr lang="fr-FR" sz="1200" dirty="0">
                <a:hlinkClick r:id="rId3"/>
              </a:rPr>
              <a:t>http://deputee-stephanie-kerbarh.fr/sauvegarde-des-moulins-et-de-la-petite-hydroelectricite/</a:t>
            </a:r>
            <a:endParaRPr lang="fr-FR" sz="1200" dirty="0"/>
          </a:p>
          <a:p>
            <a:endParaRPr lang="fr-FR" dirty="0"/>
          </a:p>
        </p:txBody>
      </p:sp>
      <p:pic>
        <p:nvPicPr>
          <p:cNvPr id="7" name="Image 6">
            <a:extLst>
              <a:ext uri="{FF2B5EF4-FFF2-40B4-BE49-F238E27FC236}">
                <a16:creationId xmlns:a16="http://schemas.microsoft.com/office/drawing/2014/main" id="{83FAFE9B-1181-49BD-8B3D-3F162C5655CB}"/>
              </a:ext>
            </a:extLst>
          </p:cNvPr>
          <p:cNvPicPr>
            <a:picLocks noChangeAspect="1"/>
          </p:cNvPicPr>
          <p:nvPr/>
        </p:nvPicPr>
        <p:blipFill>
          <a:blip r:embed="rId4"/>
          <a:stretch>
            <a:fillRect/>
          </a:stretch>
        </p:blipFill>
        <p:spPr>
          <a:xfrm>
            <a:off x="6609348" y="2990719"/>
            <a:ext cx="3843577" cy="2295085"/>
          </a:xfrm>
          <a:prstGeom prst="rect">
            <a:avLst/>
          </a:prstGeom>
        </p:spPr>
      </p:pic>
      <p:sp>
        <p:nvSpPr>
          <p:cNvPr id="10" name="ZoneTexte 9">
            <a:extLst>
              <a:ext uri="{FF2B5EF4-FFF2-40B4-BE49-F238E27FC236}">
                <a16:creationId xmlns:a16="http://schemas.microsoft.com/office/drawing/2014/main" id="{2F02B5D5-E499-4559-8260-3776AF2A8225}"/>
              </a:ext>
            </a:extLst>
          </p:cNvPr>
          <p:cNvSpPr txBox="1"/>
          <p:nvPr/>
        </p:nvSpPr>
        <p:spPr>
          <a:xfrm>
            <a:off x="459149" y="5478829"/>
            <a:ext cx="5636851" cy="830997"/>
          </a:xfrm>
          <a:prstGeom prst="rect">
            <a:avLst/>
          </a:prstGeom>
          <a:noFill/>
        </p:spPr>
        <p:txBody>
          <a:bodyPr wrap="square">
            <a:spAutoFit/>
          </a:bodyPr>
          <a:lstStyle/>
          <a:p>
            <a:r>
              <a:rPr lang="fr-FR" sz="1200" dirty="0">
                <a:solidFill>
                  <a:schemeClr val="bg1"/>
                </a:solidFill>
                <a:hlinkClick r:id="rId5"/>
              </a:rPr>
              <a:t>https://videos.assemblee-nationale.fr/video.10483341_604b6aa3733c6.dereglement-climatique-et-resilience--lutte-contre-le-dereglement-climatique-et-renforcement-de-la--12-mars-2021</a:t>
            </a:r>
            <a:endParaRPr lang="fr-FR" sz="1200" dirty="0">
              <a:solidFill>
                <a:schemeClr val="bg1"/>
              </a:solidFill>
            </a:endParaRPr>
          </a:p>
        </p:txBody>
      </p:sp>
      <p:pic>
        <p:nvPicPr>
          <p:cNvPr id="12" name="Image 11">
            <a:extLst>
              <a:ext uri="{FF2B5EF4-FFF2-40B4-BE49-F238E27FC236}">
                <a16:creationId xmlns:a16="http://schemas.microsoft.com/office/drawing/2014/main" id="{332310ED-D9F4-4B4E-8744-27E80D4B098E}"/>
              </a:ext>
            </a:extLst>
          </p:cNvPr>
          <p:cNvPicPr>
            <a:picLocks noChangeAspect="1"/>
          </p:cNvPicPr>
          <p:nvPr/>
        </p:nvPicPr>
        <p:blipFill>
          <a:blip r:embed="rId6"/>
          <a:stretch>
            <a:fillRect/>
          </a:stretch>
        </p:blipFill>
        <p:spPr>
          <a:xfrm>
            <a:off x="459147" y="2990720"/>
            <a:ext cx="5123506" cy="2295086"/>
          </a:xfrm>
          <a:prstGeom prst="rect">
            <a:avLst/>
          </a:prstGeom>
        </p:spPr>
      </p:pic>
      <p:sp>
        <p:nvSpPr>
          <p:cNvPr id="2" name="ZoneTexte 1">
            <a:extLst>
              <a:ext uri="{FF2B5EF4-FFF2-40B4-BE49-F238E27FC236}">
                <a16:creationId xmlns:a16="http://schemas.microsoft.com/office/drawing/2014/main" id="{8ED0444C-E84B-490F-A9E8-BAB8FCF664C5}"/>
              </a:ext>
            </a:extLst>
          </p:cNvPr>
          <p:cNvSpPr txBox="1"/>
          <p:nvPr/>
        </p:nvSpPr>
        <p:spPr>
          <a:xfrm>
            <a:off x="459147" y="273009"/>
            <a:ext cx="6096002" cy="461665"/>
          </a:xfrm>
          <a:prstGeom prst="rect">
            <a:avLst/>
          </a:prstGeom>
          <a:noFill/>
        </p:spPr>
        <p:txBody>
          <a:bodyPr wrap="square" rtlCol="0">
            <a:spAutoFit/>
          </a:bodyPr>
          <a:lstStyle/>
          <a:p>
            <a:r>
              <a:rPr lang="fr-FR" sz="2400" dirty="0">
                <a:solidFill>
                  <a:schemeClr val="bg1"/>
                </a:solidFill>
              </a:rPr>
              <a:t>Des documents pour comprendre…</a:t>
            </a:r>
          </a:p>
        </p:txBody>
      </p:sp>
      <p:sp>
        <p:nvSpPr>
          <p:cNvPr id="3" name="ZoneTexte 2">
            <a:extLst>
              <a:ext uri="{FF2B5EF4-FFF2-40B4-BE49-F238E27FC236}">
                <a16:creationId xmlns:a16="http://schemas.microsoft.com/office/drawing/2014/main" id="{7976CA49-3AF8-4DCC-8195-CDA0E8DEA723}"/>
              </a:ext>
            </a:extLst>
          </p:cNvPr>
          <p:cNvSpPr txBox="1"/>
          <p:nvPr/>
        </p:nvSpPr>
        <p:spPr>
          <a:xfrm>
            <a:off x="459147" y="766372"/>
            <a:ext cx="11526601" cy="2031325"/>
          </a:xfrm>
          <a:prstGeom prst="rect">
            <a:avLst/>
          </a:prstGeom>
          <a:noFill/>
        </p:spPr>
        <p:txBody>
          <a:bodyPr wrap="square" rtlCol="0">
            <a:spAutoFit/>
          </a:bodyPr>
          <a:lstStyle/>
          <a:p>
            <a:r>
              <a:rPr lang="fr-FR" dirty="0">
                <a:solidFill>
                  <a:schemeClr val="bg1"/>
                </a:solidFill>
              </a:rPr>
              <a:t>Un article simple: </a:t>
            </a:r>
          </a:p>
          <a:p>
            <a:r>
              <a:rPr lang="fr-FR" dirty="0">
                <a:hlinkClick r:id="rId7"/>
              </a:rPr>
              <a:t>https://www.leprogres.fr/environnement/2021/04/11/les-moulins-du-jura-seront-ils-bientot-sauves</a:t>
            </a:r>
            <a:endParaRPr lang="fr-FR" dirty="0"/>
          </a:p>
          <a:p>
            <a:r>
              <a:rPr lang="fr-FR" dirty="0">
                <a:solidFill>
                  <a:schemeClr val="bg1"/>
                </a:solidFill>
              </a:rPr>
              <a:t>Un article plus complet:</a:t>
            </a:r>
          </a:p>
          <a:p>
            <a:r>
              <a:rPr lang="fr-FR" dirty="0">
                <a:hlinkClick r:id="rId8"/>
              </a:rPr>
              <a:t>https://www.lemonde.fr/planete/article/2021/04/09/les-deputes-veulent-empecher-la-destruction-des-ouvrages-qui-barrent-les-rivieres_6076210_3244.html</a:t>
            </a:r>
            <a:r>
              <a:rPr lang="fr-FR" dirty="0"/>
              <a:t> </a:t>
            </a:r>
          </a:p>
          <a:p>
            <a:endParaRPr lang="fr-FR" dirty="0">
              <a:solidFill>
                <a:schemeClr val="bg1"/>
              </a:solidFill>
            </a:endParaRPr>
          </a:p>
          <a:p>
            <a:r>
              <a:rPr lang="fr-FR" dirty="0">
                <a:solidFill>
                  <a:schemeClr val="bg1"/>
                </a:solidFill>
              </a:rPr>
              <a:t>Deux vidéos: deux avis opposés:</a:t>
            </a:r>
          </a:p>
        </p:txBody>
      </p:sp>
    </p:spTree>
    <p:extLst>
      <p:ext uri="{BB962C8B-B14F-4D97-AF65-F5344CB8AC3E}">
        <p14:creationId xmlns:p14="http://schemas.microsoft.com/office/powerpoint/2010/main" val="4002275700"/>
      </p:ext>
    </p:extLst>
  </p:cSld>
  <p:clrMapOvr>
    <a:masterClrMapping/>
  </p:clrMapOvr>
</p:sld>
</file>

<file path=ppt/theme/theme1.xml><?xml version="1.0" encoding="utf-8"?>
<a:theme xmlns:a="http://schemas.openxmlformats.org/drawingml/2006/main" name="Secteur">
  <a:themeElements>
    <a:clrScheme name="Secteu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eu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Secteur">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1759</TotalTime>
  <Words>3036</Words>
  <Application>Microsoft Office PowerPoint</Application>
  <PresentationFormat>Grand écran</PresentationFormat>
  <Paragraphs>303</Paragraphs>
  <Slides>43</Slides>
  <Notes>7</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43</vt:i4>
      </vt:variant>
    </vt:vector>
  </HeadingPairs>
  <TitlesOfParts>
    <vt:vector size="50" baseType="lpstr">
      <vt:lpstr>Arial</vt:lpstr>
      <vt:lpstr>Calibri</vt:lpstr>
      <vt:lpstr>Century Gothic</vt:lpstr>
      <vt:lpstr>Roboto</vt:lpstr>
      <vt:lpstr>Wingdings 3</vt:lpstr>
      <vt:lpstr>Secteur</vt:lpstr>
      <vt:lpstr>1_Secteur</vt:lpstr>
      <vt:lpstr>Histoire-Géographie-EMC</vt:lpstr>
      <vt:lpstr>Géographie: thème 1  « L’accès aux ressources pour produire, consommer, se loger et se déplacer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Géographie: thème 1  « L’accès aux ressources pour produire, consommer, se loger et se déplacer »   Dans le sujet 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Thermostat 6 »</vt:lpstr>
      <vt:lpstr>Présentation PowerPoint</vt:lpstr>
      <vt:lpstr>Présentation PowerPoint</vt:lpstr>
      <vt:lpstr>EMC</vt:lpstr>
      <vt:lpstr>Présentation PowerPoint</vt:lpstr>
      <vt:lpstr>Présentation PowerPoint</vt:lpstr>
      <vt:lpstr>Présentation PowerPoint</vt:lpstr>
      <vt:lpstr>Présentation PowerPoint</vt:lpstr>
      <vt:lpstr>Présentation PowerPoint</vt:lpstr>
      <vt:lpstr>Présentation PowerPoint</vt:lpstr>
      <vt:lpstr>EMC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Christophe Oudart</dc:creator>
  <cp:lastModifiedBy>Christophe Oudart</cp:lastModifiedBy>
  <cp:revision>82</cp:revision>
  <dcterms:created xsi:type="dcterms:W3CDTF">2021-05-05T20:57:17Z</dcterms:created>
  <dcterms:modified xsi:type="dcterms:W3CDTF">2021-05-22T17:00:43Z</dcterms:modified>
</cp:coreProperties>
</file>