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0" r:id="rId3"/>
    <p:sldId id="257" r:id="rId4"/>
    <p:sldId id="265" r:id="rId5"/>
    <p:sldId id="258" r:id="rId6"/>
    <p:sldId id="266" r:id="rId7"/>
    <p:sldId id="264" r:id="rId8"/>
    <p:sldId id="259" r:id="rId9"/>
    <p:sldId id="261" r:id="rId10"/>
    <p:sldId id="262" r:id="rId11"/>
    <p:sldId id="282" r:id="rId12"/>
    <p:sldId id="283" r:id="rId13"/>
    <p:sldId id="284" r:id="rId14"/>
    <p:sldId id="285" r:id="rId15"/>
    <p:sldId id="286" r:id="rId16"/>
    <p:sldId id="267" r:id="rId17"/>
    <p:sldId id="281" r:id="rId18"/>
    <p:sldId id="269" r:id="rId19"/>
    <p:sldId id="268" r:id="rId20"/>
    <p:sldId id="270" r:id="rId21"/>
    <p:sldId id="271" r:id="rId22"/>
    <p:sldId id="272" r:id="rId23"/>
    <p:sldId id="273" r:id="rId24"/>
    <p:sldId id="275" r:id="rId25"/>
    <p:sldId id="274" r:id="rId26"/>
    <p:sldId id="276" r:id="rId27"/>
    <p:sldId id="277" r:id="rId28"/>
    <p:sldId id="278" r:id="rId29"/>
    <p:sldId id="279" r:id="rId30"/>
    <p:sldId id="288"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EA3D7-9866-46DB-AF11-979081ADC488}" type="datetimeFigureOut">
              <a:rPr lang="fr-FR" smtClean="0"/>
              <a:t>12/04/2021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8132A-825B-48A7-80AE-BD25E5B7486F}" type="slidenum">
              <a:rPr lang="fr-FR" smtClean="0"/>
              <a:t>‹N°›</a:t>
            </a:fld>
            <a:endParaRPr lang="fr-FR"/>
          </a:p>
        </p:txBody>
      </p:sp>
    </p:spTree>
    <p:extLst>
      <p:ext uri="{BB962C8B-B14F-4D97-AF65-F5344CB8AC3E}">
        <p14:creationId xmlns:p14="http://schemas.microsoft.com/office/powerpoint/2010/main" val="212985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82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46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317306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899AE5-7247-4423-86E1-EFD345226279}" type="datetimeFigureOut">
              <a:rPr lang="fr-FR" smtClean="0"/>
              <a:t>12/04/2021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101322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376576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130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305159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223368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5380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408538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14721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22484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169803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899AE5-7247-4423-86E1-EFD345226279}" type="datetimeFigureOut">
              <a:rPr lang="fr-FR" smtClean="0"/>
              <a:t>12/04/2021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399652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2899AE5-7247-4423-86E1-EFD345226279}" type="datetimeFigureOut">
              <a:rPr lang="fr-FR" smtClean="0"/>
              <a:t>12/04/2021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21611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428658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283885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42899AE5-7247-4423-86E1-EFD345226279}" type="datetimeFigureOut">
              <a:rPr lang="fr-FR" smtClean="0"/>
              <a:t>12/04/2021</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367586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899AE5-7247-4423-86E1-EFD345226279}" type="datetimeFigureOut">
              <a:rPr lang="fr-FR" smtClean="0"/>
              <a:t>12/04/2021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A60A6F-71E1-401A-97BB-43FE30032612}" type="slidenum">
              <a:rPr lang="fr-FR" smtClean="0"/>
              <a:t>‹N°›</a:t>
            </a:fld>
            <a:endParaRPr lang="fr-FR"/>
          </a:p>
        </p:txBody>
      </p:sp>
    </p:spTree>
    <p:extLst>
      <p:ext uri="{BB962C8B-B14F-4D97-AF65-F5344CB8AC3E}">
        <p14:creationId xmlns:p14="http://schemas.microsoft.com/office/powerpoint/2010/main" val="384281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6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899AE5-7247-4423-86E1-EFD345226279}" type="datetimeFigureOut">
              <a:rPr lang="fr-FR" smtClean="0"/>
              <a:t>12/04/2021</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A60A6F-71E1-401A-97BB-43FE30032612}" type="slidenum">
              <a:rPr lang="fr-FR" smtClean="0"/>
              <a:t>‹N°›</a:t>
            </a:fld>
            <a:endParaRPr lang="fr-FR"/>
          </a:p>
        </p:txBody>
      </p:sp>
    </p:spTree>
    <p:extLst>
      <p:ext uri="{BB962C8B-B14F-4D97-AF65-F5344CB8AC3E}">
        <p14:creationId xmlns:p14="http://schemas.microsoft.com/office/powerpoint/2010/main" val="23457280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file:///C:\Users\Signarbieux\Desktop\M&#233;ru\Note%20concernant%20la%20r&#233;partition%20des%20heures%20en%20histoire-g&#233;ographie-EMC%20voie%20professionnelle%20R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lettres-histoire-geo.ac-amiens.fr/IMG/pdf/grille_eval_cap_ccf_hgemc.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ache.media.eduscol.education.fr/file/Histoire-geo/59/6/RA20_Lycee_P_CAP12T_COM_GEO_approche_competences_1325596.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lettres-histoire-geo.ac-amiens.fr/IMG/pptx/cap_presentation_des_epreuves_hgemc_ccf.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eduscol.education.fr/736/dematerialisation-du-livret-scolaire-du-lycee-ls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COMPETENCES ET CAPACITES</a:t>
            </a:r>
            <a:br>
              <a:rPr lang="fr-FR" dirty="0" smtClean="0"/>
            </a:br>
            <a:r>
              <a:rPr lang="fr-FR" dirty="0" smtClean="0"/>
              <a:t> HGEMC</a:t>
            </a:r>
            <a:endParaRPr lang="fr-FR" dirty="0"/>
          </a:p>
        </p:txBody>
      </p:sp>
      <p:sp>
        <p:nvSpPr>
          <p:cNvPr id="3" name="Sous-titre 2"/>
          <p:cNvSpPr>
            <a:spLocks noGrp="1"/>
          </p:cNvSpPr>
          <p:nvPr>
            <p:ph type="subTitle" idx="1"/>
          </p:nvPr>
        </p:nvSpPr>
        <p:spPr/>
        <p:txBody>
          <a:bodyPr>
            <a:normAutofit fontScale="92500" lnSpcReduction="10000"/>
          </a:bodyPr>
          <a:lstStyle/>
          <a:p>
            <a:r>
              <a:rPr lang="fr-FR" sz="6000" dirty="0" smtClean="0"/>
              <a:t>CAP </a:t>
            </a:r>
            <a:r>
              <a:rPr lang="fr-FR" sz="6000" dirty="0"/>
              <a:t>et BAC PRO</a:t>
            </a:r>
          </a:p>
        </p:txBody>
      </p:sp>
    </p:spTree>
    <p:extLst>
      <p:ext uri="{BB962C8B-B14F-4D97-AF65-F5344CB8AC3E}">
        <p14:creationId xmlns:p14="http://schemas.microsoft.com/office/powerpoint/2010/main" val="3838697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10934"/>
          <a:stretch/>
        </p:blipFill>
        <p:spPr bwMode="auto">
          <a:xfrm>
            <a:off x="2180410" y="275356"/>
            <a:ext cx="5845990" cy="5987517"/>
          </a:xfrm>
          <a:prstGeom prst="rect">
            <a:avLst/>
          </a:prstGeom>
          <a:ln/>
          <a:extLst/>
        </p:spPr>
        <p:style>
          <a:lnRef idx="1">
            <a:schemeClr val="dk1"/>
          </a:lnRef>
          <a:fillRef idx="2">
            <a:schemeClr val="dk1"/>
          </a:fillRef>
          <a:effectRef idx="1">
            <a:schemeClr val="dk1"/>
          </a:effectRef>
          <a:fontRef idx="minor">
            <a:schemeClr val="dk1"/>
          </a:fontRef>
        </p:style>
      </p:pic>
      <p:sp>
        <p:nvSpPr>
          <p:cNvPr id="2" name="ZoneTexte 1"/>
          <p:cNvSpPr txBox="1"/>
          <p:nvPr/>
        </p:nvSpPr>
        <p:spPr>
          <a:xfrm>
            <a:off x="8356600" y="536613"/>
            <a:ext cx="20701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Progressivité CAP- Bac Professionnel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Et les compétences transversales ?  </a:t>
            </a:r>
          </a:p>
        </p:txBody>
      </p:sp>
      <p:sp>
        <p:nvSpPr>
          <p:cNvPr id="3" name="Ellipse 2"/>
          <p:cNvSpPr/>
          <p:nvPr/>
        </p:nvSpPr>
        <p:spPr>
          <a:xfrm>
            <a:off x="1828800" y="4457700"/>
            <a:ext cx="5156200" cy="1079500"/>
          </a:xfrm>
          <a:prstGeom prst="ellipse">
            <a:avLst/>
          </a:prstGeom>
          <a:no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Connecteur droit avec flèche 4"/>
          <p:cNvCxnSpPr/>
          <p:nvPr/>
        </p:nvCxnSpPr>
        <p:spPr>
          <a:xfrm flipH="1">
            <a:off x="5486400" y="1583872"/>
            <a:ext cx="2870200" cy="2962729"/>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6921500" y="4997450"/>
            <a:ext cx="1574800" cy="0"/>
          </a:xfrm>
          <a:prstGeom prst="straightConnector1">
            <a:avLst/>
          </a:prstGeom>
          <a:ln w="793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8496300" y="4874542"/>
            <a:ext cx="19304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Cf. le chef d’œuvre. </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68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C453BC-9DEB-466C-8472-5EC5791612B0}"/>
              </a:ext>
            </a:extLst>
          </p:cNvPr>
          <p:cNvSpPr/>
          <p:nvPr/>
        </p:nvSpPr>
        <p:spPr>
          <a:xfrm>
            <a:off x="639098" y="139959"/>
            <a:ext cx="11139948" cy="461665"/>
          </a:xfrm>
          <a:prstGeom prst="rect">
            <a:avLst/>
          </a:prstGeom>
        </p:spPr>
        <p:txBody>
          <a:bodyPr wrap="square">
            <a:spAutoFit/>
          </a:bodyPr>
          <a:lstStyle/>
          <a:p>
            <a:pPr algn="just"/>
            <a:r>
              <a:rPr lang="fr-FR" sz="2400" b="1" dirty="0">
                <a:solidFill>
                  <a:srgbClr val="FF0000"/>
                </a:solidFill>
                <a:latin typeface="Arial" panose="020B0604020202020204" pitchFamily="34" charset="0"/>
                <a:cs typeface="Arial" panose="020B0604020202020204" pitchFamily="34" charset="0"/>
              </a:rPr>
              <a:t>Quelles compétences dans nos programmes en CAP comme en Bac Pro ?</a:t>
            </a:r>
          </a:p>
        </p:txBody>
      </p:sp>
      <p:sp>
        <p:nvSpPr>
          <p:cNvPr id="3" name="Rectangle 2">
            <a:extLst>
              <a:ext uri="{FF2B5EF4-FFF2-40B4-BE49-F238E27FC236}">
                <a16:creationId xmlns:a16="http://schemas.microsoft.com/office/drawing/2014/main" xmlns="" id="{5CC2886B-5DE1-4ECF-ADEF-7087BD6E81FD}"/>
              </a:ext>
            </a:extLst>
          </p:cNvPr>
          <p:cNvSpPr/>
          <p:nvPr/>
        </p:nvSpPr>
        <p:spPr>
          <a:xfrm>
            <a:off x="639097" y="688258"/>
            <a:ext cx="11388061" cy="6910599"/>
          </a:xfrm>
          <a:prstGeom prst="rect">
            <a:avLst/>
          </a:prstGeom>
        </p:spPr>
        <p:txBody>
          <a:bodyPr wrap="square">
            <a:spAutoFit/>
          </a:bodyPr>
          <a:lstStyle/>
          <a:p>
            <a:pPr algn="just"/>
            <a:r>
              <a:rPr lang="fr-FR" sz="2400" b="1" dirty="0">
                <a:solidFill>
                  <a:srgbClr val="0070C0"/>
                </a:solidFill>
                <a:latin typeface="Arial" panose="020B0604020202020204" pitchFamily="34" charset="0"/>
                <a:cs typeface="Arial" panose="020B0604020202020204" pitchFamily="34" charset="0"/>
              </a:rPr>
              <a:t>Maîtriser et utiliser des repères chronologiques et spatiaux :</a:t>
            </a:r>
          </a:p>
          <a:p>
            <a:pPr algn="just"/>
            <a:r>
              <a:rPr lang="fr-FR" sz="2400" b="1" dirty="0">
                <a:latin typeface="Arial" panose="020B0604020202020204" pitchFamily="34" charset="0"/>
                <a:cs typeface="Arial" panose="020B0604020202020204" pitchFamily="34" charset="0"/>
              </a:rPr>
              <a:t>Items de compétence :</a:t>
            </a:r>
          </a:p>
          <a:p>
            <a:pPr marL="342900" indent="-342900" algn="just">
              <a:buFontTx/>
              <a:buChar char="-"/>
            </a:pPr>
            <a:r>
              <a:rPr lang="fr-FR" sz="2400" b="1" dirty="0">
                <a:latin typeface="Arial" panose="020B0604020202020204" pitchFamily="34" charset="0"/>
                <a:cs typeface="Arial" panose="020B0604020202020204" pitchFamily="34" charset="0"/>
              </a:rPr>
              <a:t>Mémoriser et s’approprier des notions </a:t>
            </a:r>
            <a:r>
              <a:rPr lang="fr-FR" sz="2400" dirty="0">
                <a:latin typeface="Arial" panose="020B0604020202020204" pitchFamily="34" charset="0"/>
                <a:cs typeface="Arial" panose="020B0604020202020204" pitchFamily="34" charset="0"/>
                <a:sym typeface="Wingdings" panose="05000000000000000000" pitchFamily="2" charset="2"/>
              </a:rPr>
              <a:t> </a:t>
            </a:r>
            <a:r>
              <a:rPr lang="fr-FR" sz="2400" u="sng" dirty="0">
                <a:latin typeface="Arial" panose="020B0604020202020204" pitchFamily="34" charset="0"/>
                <a:cs typeface="Arial" panose="020B0604020202020204" pitchFamily="34" charset="0"/>
              </a:rPr>
              <a:t>Capacités</a:t>
            </a:r>
            <a:r>
              <a:rPr lang="fr-FR" sz="2400" dirty="0">
                <a:latin typeface="Arial" panose="020B0604020202020204" pitchFamily="34" charset="0"/>
                <a:cs typeface="Arial" panose="020B0604020202020204" pitchFamily="34" charset="0"/>
              </a:rPr>
              <a:t> : Connaître les principales notions, les acteurs et les repères. Identifier les notions dans une ou plusieurs situations. Mobiliser les notions et le lexique acquis en histoire et en géographie. </a:t>
            </a:r>
            <a:endParaRPr lang="fr-FR" sz="2400" dirty="0">
              <a:solidFill>
                <a:srgbClr val="000000"/>
              </a:solidFill>
              <a:latin typeface="Arial" panose="020B0604020202020204" pitchFamily="34" charset="0"/>
            </a:endParaRPr>
          </a:p>
          <a:p>
            <a:pPr algn="just"/>
            <a:r>
              <a:rPr lang="fr-FR" sz="2400" dirty="0">
                <a:solidFill>
                  <a:srgbClr val="000000"/>
                </a:solidFill>
                <a:latin typeface="Arial" panose="020B0604020202020204" pitchFamily="34" charset="0"/>
              </a:rPr>
              <a:t>Ex de mise en œuvre avec les TICE : Construire des cartes mentales mettant en relation des notions, des faits, des acteurs, des repères.</a:t>
            </a:r>
          </a:p>
          <a:p>
            <a:pPr marL="354013" indent="-354013" algn="just">
              <a:tabLst>
                <a:tab pos="354013" algn="l"/>
              </a:tabLst>
            </a:pPr>
            <a:r>
              <a:rPr lang="fr-FR" sz="2800" b="1" dirty="0">
                <a:latin typeface="Calibri,Bold"/>
              </a:rPr>
              <a:t>- </a:t>
            </a:r>
            <a:r>
              <a:rPr lang="fr-FR" sz="2400" b="1" dirty="0">
                <a:latin typeface="Arial" panose="020B0604020202020204" pitchFamily="34" charset="0"/>
                <a:cs typeface="Arial" panose="020B0604020202020204" pitchFamily="34" charset="0"/>
              </a:rPr>
              <a:t>Se repérer </a:t>
            </a:r>
            <a:r>
              <a:rPr lang="fr-FR" sz="24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fr-FR" sz="2400" u="sng"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Capacités</a:t>
            </a:r>
            <a:r>
              <a:rPr lang="fr-FR" sz="24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 </a:t>
            </a:r>
            <a:r>
              <a:rPr lang="fr-FR" sz="2400" b="1" dirty="0">
                <a:solidFill>
                  <a:srgbClr val="FFC000"/>
                </a:solidFill>
                <a:latin typeface="Arial" panose="020B0604020202020204" pitchFamily="34" charset="0"/>
                <a:ea typeface="Times New Roman" panose="02020603050405020304" pitchFamily="18" charset="0"/>
              </a:rPr>
              <a:t>Identifier</a:t>
            </a:r>
            <a:r>
              <a:rPr lang="fr-FR" sz="2400" dirty="0">
                <a:latin typeface="Arial" panose="020B0604020202020204" pitchFamily="34" charset="0"/>
                <a:ea typeface="Times New Roman" panose="02020603050405020304" pitchFamily="18" charset="0"/>
              </a:rPr>
              <a:t> et </a:t>
            </a:r>
            <a:r>
              <a:rPr lang="fr-FR" sz="2400" b="1" dirty="0">
                <a:solidFill>
                  <a:srgbClr val="FFC000"/>
                </a:solidFill>
                <a:latin typeface="Arial" panose="020B0604020202020204" pitchFamily="34" charset="0"/>
                <a:ea typeface="Times New Roman" panose="02020603050405020304" pitchFamily="18" charset="0"/>
              </a:rPr>
              <a:t>nommer</a:t>
            </a:r>
            <a:r>
              <a:rPr lang="fr-FR" sz="2400" dirty="0">
                <a:latin typeface="Arial" panose="020B0604020202020204" pitchFamily="34" charset="0"/>
                <a:ea typeface="Times New Roman" panose="02020603050405020304" pitchFamily="18" charset="0"/>
              </a:rPr>
              <a:t> les périodes historiques, les continuités et ruptures chronologiques. </a:t>
            </a:r>
            <a:r>
              <a:rPr lang="fr-FR" sz="2400" b="1" dirty="0">
                <a:solidFill>
                  <a:srgbClr val="FFC000"/>
                </a:solidFill>
                <a:latin typeface="Arial" panose="020B0604020202020204" pitchFamily="34" charset="0"/>
                <a:ea typeface="Times New Roman" panose="02020603050405020304" pitchFamily="18" charset="0"/>
              </a:rPr>
              <a:t>Identifier</a:t>
            </a:r>
            <a:r>
              <a:rPr lang="fr-FR" sz="2400" dirty="0">
                <a:latin typeface="Arial" panose="020B0604020202020204" pitchFamily="34" charset="0"/>
                <a:ea typeface="Times New Roman" panose="02020603050405020304" pitchFamily="18" charset="0"/>
              </a:rPr>
              <a:t> et </a:t>
            </a:r>
            <a:r>
              <a:rPr lang="fr-FR" sz="2400" b="1" dirty="0">
                <a:solidFill>
                  <a:srgbClr val="FFC000"/>
                </a:solidFill>
                <a:latin typeface="Arial" panose="020B0604020202020204" pitchFamily="34" charset="0"/>
                <a:ea typeface="Times New Roman" panose="02020603050405020304" pitchFamily="18" charset="0"/>
              </a:rPr>
              <a:t>nommer</a:t>
            </a:r>
            <a:r>
              <a:rPr lang="fr-FR" sz="2400" dirty="0">
                <a:latin typeface="Arial" panose="020B0604020202020204" pitchFamily="34" charset="0"/>
                <a:ea typeface="Times New Roman" panose="02020603050405020304" pitchFamily="18" charset="0"/>
              </a:rPr>
              <a:t> les dates et acteurs des grands évènements. </a:t>
            </a:r>
            <a:r>
              <a:rPr lang="fr-FR" sz="2400" b="1" dirty="0">
                <a:solidFill>
                  <a:srgbClr val="FFC000"/>
                </a:solidFill>
                <a:latin typeface="Arial" panose="020B0604020202020204" pitchFamily="34" charset="0"/>
                <a:ea typeface="Times New Roman" panose="02020603050405020304" pitchFamily="18" charset="0"/>
              </a:rPr>
              <a:t>Nommer</a:t>
            </a:r>
            <a:r>
              <a:rPr lang="fr-FR" sz="2400" dirty="0">
                <a:latin typeface="Arial" panose="020B0604020202020204" pitchFamily="34" charset="0"/>
                <a:ea typeface="Times New Roman" panose="02020603050405020304" pitchFamily="18" charset="0"/>
              </a:rPr>
              <a:t> et </a:t>
            </a:r>
            <a:r>
              <a:rPr lang="fr-FR" sz="2400" b="1" dirty="0">
                <a:solidFill>
                  <a:srgbClr val="FFC000"/>
                </a:solidFill>
                <a:latin typeface="Arial" panose="020B0604020202020204" pitchFamily="34" charset="0"/>
                <a:ea typeface="Times New Roman" panose="02020603050405020304" pitchFamily="18" charset="0"/>
              </a:rPr>
              <a:t>localiser</a:t>
            </a:r>
            <a:r>
              <a:rPr lang="fr-FR" sz="2400" dirty="0">
                <a:latin typeface="Arial" panose="020B0604020202020204" pitchFamily="34" charset="0"/>
                <a:ea typeface="Times New Roman" panose="02020603050405020304" pitchFamily="18" charset="0"/>
              </a:rPr>
              <a:t> les grands repères géographiques ainsi que les principaux processus étudiés. </a:t>
            </a:r>
            <a:r>
              <a:rPr lang="fr-FR" sz="2400" b="1" dirty="0">
                <a:solidFill>
                  <a:srgbClr val="FFC000"/>
                </a:solidFill>
                <a:latin typeface="Arial" panose="020B0604020202020204" pitchFamily="34" charset="0"/>
                <a:ea typeface="Times New Roman" panose="02020603050405020304" pitchFamily="18" charset="0"/>
              </a:rPr>
              <a:t>Identifier</a:t>
            </a:r>
            <a:r>
              <a:rPr lang="fr-FR" sz="2400" dirty="0">
                <a:latin typeface="Arial" panose="020B0604020202020204" pitchFamily="34" charset="0"/>
                <a:ea typeface="Times New Roman" panose="02020603050405020304" pitchFamily="18" charset="0"/>
              </a:rPr>
              <a:t> l’échelle appropriée pour étudier un phénomène. </a:t>
            </a:r>
          </a:p>
          <a:p>
            <a:pPr algn="just"/>
            <a:r>
              <a:rPr lang="fr-FR" sz="2400" dirty="0">
                <a:solidFill>
                  <a:srgbClr val="000000"/>
                </a:solidFill>
                <a:latin typeface="Arial" panose="020B0604020202020204" pitchFamily="34" charset="0"/>
                <a:cs typeface="Arial" panose="020B0604020202020204" pitchFamily="34" charset="0"/>
              </a:rPr>
              <a:t>Ex de mise en œuvre : Réaliser une frise chronologique numérique, compléter un fond de carte numérique ou choisir un SIG ou une carte numérique pour résoudre un problème de la vie quotidienne (se rendre sur son lieu de stage par exemple).</a:t>
            </a:r>
          </a:p>
          <a:p>
            <a:pPr marL="342900" indent="-342900">
              <a:buFontTx/>
              <a:buChar char="-"/>
            </a:pPr>
            <a:endParaRPr lang="fr-FR" sz="2400" b="1" dirty="0">
              <a:latin typeface="Arial" panose="020B0604020202020204" pitchFamily="34" charset="0"/>
              <a:cs typeface="Arial" panose="020B0604020202020204" pitchFamily="34" charset="0"/>
            </a:endParaRPr>
          </a:p>
          <a:p>
            <a:pPr marL="342900" indent="-342900">
              <a:buFontTx/>
              <a:buChar cha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7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60B5DF9-8B34-4F4C-A6D7-A86B2DFBCAC6}"/>
              </a:ext>
            </a:extLst>
          </p:cNvPr>
          <p:cNvSpPr/>
          <p:nvPr/>
        </p:nvSpPr>
        <p:spPr>
          <a:xfrm>
            <a:off x="349045" y="1384396"/>
            <a:ext cx="11493910" cy="6647974"/>
          </a:xfrm>
          <a:prstGeom prst="rect">
            <a:avLst/>
          </a:prstGeom>
        </p:spPr>
        <p:txBody>
          <a:bodyPr wrap="square">
            <a:spAutoFit/>
          </a:bodyPr>
          <a:lstStyle/>
          <a:p>
            <a:pPr algn="just"/>
            <a:r>
              <a:rPr lang="fr-FR" sz="2400" b="1" dirty="0">
                <a:solidFill>
                  <a:srgbClr val="0070C0"/>
                </a:solidFill>
                <a:latin typeface="Arial" panose="020B0604020202020204" pitchFamily="34" charset="0"/>
                <a:cs typeface="Arial" panose="020B0604020202020204" pitchFamily="34" charset="0"/>
              </a:rPr>
              <a:t>Maîtriser et utiliser des repères chronologiques et spatiaux :</a:t>
            </a:r>
          </a:p>
          <a:p>
            <a:pPr algn="just"/>
            <a:r>
              <a:rPr lang="fr-FR" sz="2400" b="1" dirty="0">
                <a:solidFill>
                  <a:prstClr val="black"/>
                </a:solidFill>
                <a:latin typeface="Arial" panose="020B0604020202020204" pitchFamily="34" charset="0"/>
                <a:cs typeface="Arial" panose="020B0604020202020204" pitchFamily="34" charset="0"/>
              </a:rPr>
              <a:t>Items de compétence :</a:t>
            </a:r>
          </a:p>
          <a:p>
            <a:pPr algn="just"/>
            <a:r>
              <a:rPr lang="fr-FR" sz="2400" b="1" dirty="0">
                <a:solidFill>
                  <a:prstClr val="black"/>
                </a:solidFill>
                <a:latin typeface="Arial" panose="020B0604020202020204" pitchFamily="34" charset="0"/>
                <a:cs typeface="Arial" panose="020B0604020202020204" pitchFamily="34" charset="0"/>
              </a:rPr>
              <a:t>- Contextualiser </a:t>
            </a:r>
            <a:r>
              <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fr-FR" sz="2400" u="sng"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Capacités</a:t>
            </a:r>
            <a:r>
              <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 </a:t>
            </a:r>
            <a:r>
              <a:rPr lang="fr-FR" sz="2400" b="1" dirty="0">
                <a:solidFill>
                  <a:srgbClr val="FFC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Situer</a:t>
            </a:r>
            <a:r>
              <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un événement dans son contexte pour l’expliquer. </a:t>
            </a:r>
            <a:r>
              <a:rPr lang="fr-FR" sz="2400" b="1" dirty="0">
                <a:solidFill>
                  <a:srgbClr val="FFC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Situer</a:t>
            </a:r>
            <a:r>
              <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un acteur majeur dans un contexte pour préciser son rôle. </a:t>
            </a:r>
            <a:r>
              <a:rPr lang="fr-FR" sz="2400" b="1" dirty="0">
                <a:solidFill>
                  <a:srgbClr val="FFC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Situer</a:t>
            </a:r>
            <a:r>
              <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un document dans son contexte pour l’expliquer. </a:t>
            </a:r>
            <a:r>
              <a:rPr lang="fr-FR" sz="2400" b="1" dirty="0">
                <a:solidFill>
                  <a:srgbClr val="FFC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Confronter</a:t>
            </a:r>
            <a:r>
              <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le savoir acquis en histoire et en géographie avec ce qui est entendu, vu, lu et vécu.</a:t>
            </a:r>
          </a:p>
          <a:p>
            <a:pPr algn="just"/>
            <a:r>
              <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Exemple de mise en œuvre : rechercher sur internet des informations sur un acteur historique ou géographique.</a:t>
            </a:r>
          </a:p>
          <a:p>
            <a:pPr algn="just"/>
            <a:endParaRPr lang="fr-FR" sz="2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just"/>
            <a:endParaRPr lang="fr-FR" dirty="0"/>
          </a:p>
        </p:txBody>
      </p:sp>
    </p:spTree>
    <p:extLst>
      <p:ext uri="{BB962C8B-B14F-4D97-AF65-F5344CB8AC3E}">
        <p14:creationId xmlns:p14="http://schemas.microsoft.com/office/powerpoint/2010/main" val="84275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9F8D94F-12D8-48C6-8995-C48788173955}"/>
              </a:ext>
            </a:extLst>
          </p:cNvPr>
          <p:cNvSpPr/>
          <p:nvPr/>
        </p:nvSpPr>
        <p:spPr>
          <a:xfrm>
            <a:off x="344130" y="698089"/>
            <a:ext cx="11749548" cy="8956298"/>
          </a:xfrm>
          <a:prstGeom prst="rect">
            <a:avLst/>
          </a:prstGeom>
        </p:spPr>
        <p:txBody>
          <a:bodyPr wrap="square">
            <a:spAutoFit/>
          </a:bodyPr>
          <a:lstStyle/>
          <a:p>
            <a:pPr lvl="0"/>
            <a:r>
              <a:rPr lang="fr-FR" sz="2400" b="1" dirty="0">
                <a:solidFill>
                  <a:srgbClr val="0070C0"/>
                </a:solidFill>
                <a:latin typeface="Arial" panose="020B0604020202020204" pitchFamily="34" charset="0"/>
              </a:rPr>
              <a:t>S’approprier les démarches géographiques et historiques :</a:t>
            </a:r>
          </a:p>
          <a:p>
            <a:pPr lvl="0"/>
            <a:r>
              <a:rPr lang="fr-FR" sz="2400" b="1" dirty="0">
                <a:solidFill>
                  <a:srgbClr val="000000"/>
                </a:solidFill>
                <a:latin typeface="Arial" panose="020B0604020202020204" pitchFamily="34" charset="0"/>
              </a:rPr>
              <a:t>Items de compétences :</a:t>
            </a:r>
          </a:p>
          <a:p>
            <a:pPr marL="342900" lvl="0" indent="-342900">
              <a:buFontTx/>
              <a:buChar char="-"/>
            </a:pPr>
            <a:r>
              <a:rPr lang="fr-FR" sz="2400" b="1" dirty="0">
                <a:solidFill>
                  <a:srgbClr val="000000"/>
                </a:solidFill>
                <a:latin typeface="Arial" panose="020B0604020202020204" pitchFamily="34" charset="0"/>
              </a:rPr>
              <a:t>Exploiter les outils spécifiques aux disciplines </a:t>
            </a:r>
          </a:p>
          <a:p>
            <a:pPr lvl="0" algn="just"/>
            <a:r>
              <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r-FR" sz="2400" u="sng" dirty="0">
                <a:solidFill>
                  <a:srgbClr val="000000"/>
                </a:solidFill>
                <a:latin typeface="Arial" panose="020B0604020202020204" pitchFamily="34" charset="0"/>
              </a:rPr>
              <a:t>Capacités</a:t>
            </a:r>
            <a:r>
              <a:rPr lang="fr-FR" sz="2400" dirty="0">
                <a:solidFill>
                  <a:srgbClr val="000000"/>
                </a:solidFill>
                <a:latin typeface="Arial" panose="020B0604020202020204" pitchFamily="34" charset="0"/>
              </a:rPr>
              <a:t> : </a:t>
            </a:r>
            <a:r>
              <a:rPr lang="fr-FR" sz="2400" b="1" dirty="0">
                <a:solidFill>
                  <a:srgbClr val="FFC000"/>
                </a:solidFill>
                <a:latin typeface="Arial" panose="020B0604020202020204" pitchFamily="34" charset="0"/>
              </a:rPr>
              <a:t>Compléter</a:t>
            </a:r>
            <a:r>
              <a:rPr lang="fr-FR" sz="2400" dirty="0">
                <a:solidFill>
                  <a:srgbClr val="000000"/>
                </a:solidFill>
                <a:latin typeface="Arial" panose="020B0604020202020204" pitchFamily="34" charset="0"/>
              </a:rPr>
              <a:t> ou </a:t>
            </a:r>
            <a:r>
              <a:rPr lang="fr-FR" sz="2400" b="1" dirty="0">
                <a:solidFill>
                  <a:srgbClr val="FFC000"/>
                </a:solidFill>
                <a:latin typeface="Arial" panose="020B0604020202020204" pitchFamily="34" charset="0"/>
              </a:rPr>
              <a:t>réaliser</a:t>
            </a:r>
            <a:r>
              <a:rPr lang="fr-FR" sz="2400" dirty="0">
                <a:solidFill>
                  <a:srgbClr val="000000"/>
                </a:solidFill>
                <a:latin typeface="Arial" panose="020B0604020202020204" pitchFamily="34" charset="0"/>
              </a:rPr>
              <a:t> un croquis simple de géographie ou </a:t>
            </a:r>
            <a:r>
              <a:rPr lang="fr-FR" sz="2400" b="1" dirty="0">
                <a:solidFill>
                  <a:srgbClr val="FFC000"/>
                </a:solidFill>
                <a:latin typeface="Arial" panose="020B0604020202020204" pitchFamily="34" charset="0"/>
              </a:rPr>
              <a:t>réaliser</a:t>
            </a:r>
            <a:r>
              <a:rPr lang="fr-FR" sz="2400" dirty="0">
                <a:solidFill>
                  <a:srgbClr val="000000"/>
                </a:solidFill>
                <a:latin typeface="Arial" panose="020B0604020202020204" pitchFamily="34" charset="0"/>
              </a:rPr>
              <a:t> un schéma simple.</a:t>
            </a:r>
            <a:r>
              <a:rPr lang="fr-FR" sz="2400" dirty="0">
                <a:solidFill>
                  <a:prstClr val="black"/>
                </a:solidFill>
                <a:latin typeface="Arial" panose="020B0604020202020204" pitchFamily="34" charset="0"/>
                <a:cs typeface="Arial" panose="020B0604020202020204" pitchFamily="34" charset="0"/>
              </a:rPr>
              <a:t> </a:t>
            </a:r>
            <a:r>
              <a:rPr lang="fr-FR" sz="2400" b="1" dirty="0">
                <a:solidFill>
                  <a:srgbClr val="FFC000"/>
                </a:solidFill>
                <a:latin typeface="Arial" panose="020B0604020202020204" pitchFamily="34" charset="0"/>
                <a:cs typeface="Arial" panose="020B0604020202020204" pitchFamily="34" charset="0"/>
              </a:rPr>
              <a:t>Réaliser</a:t>
            </a:r>
            <a:r>
              <a:rPr lang="fr-FR" sz="2400" dirty="0">
                <a:solidFill>
                  <a:prstClr val="black"/>
                </a:solidFill>
                <a:latin typeface="Arial" panose="020B0604020202020204" pitchFamily="34" charset="0"/>
                <a:cs typeface="Arial" panose="020B0604020202020204" pitchFamily="34" charset="0"/>
              </a:rPr>
              <a:t> des productions graphiques et cartographiques simples.</a:t>
            </a:r>
          </a:p>
          <a:p>
            <a:pPr lvl="0" algn="just"/>
            <a:r>
              <a:rPr lang="fr-FR" sz="2400" b="1" dirty="0">
                <a:solidFill>
                  <a:srgbClr val="FFC000"/>
                </a:solidFill>
                <a:latin typeface="Arial" panose="020B0604020202020204" pitchFamily="34" charset="0"/>
                <a:cs typeface="Arial" panose="020B0604020202020204" pitchFamily="34" charset="0"/>
              </a:rPr>
              <a:t>Compléter</a:t>
            </a:r>
            <a:r>
              <a:rPr lang="fr-FR" sz="2400" dirty="0">
                <a:solidFill>
                  <a:prstClr val="black"/>
                </a:solidFill>
                <a:latin typeface="Arial" panose="020B0604020202020204" pitchFamily="34" charset="0"/>
                <a:cs typeface="Arial" panose="020B0604020202020204" pitchFamily="34" charset="0"/>
              </a:rPr>
              <a:t> ou </a:t>
            </a:r>
            <a:r>
              <a:rPr lang="fr-FR" sz="2400" b="1" dirty="0">
                <a:solidFill>
                  <a:srgbClr val="FFC000"/>
                </a:solidFill>
                <a:latin typeface="Arial" panose="020B0604020202020204" pitchFamily="34" charset="0"/>
                <a:cs typeface="Arial" panose="020B0604020202020204" pitchFamily="34" charset="0"/>
              </a:rPr>
              <a:t>réaliser</a:t>
            </a:r>
            <a:r>
              <a:rPr lang="fr-FR" sz="2400" dirty="0">
                <a:solidFill>
                  <a:prstClr val="black"/>
                </a:solidFill>
                <a:latin typeface="Arial" panose="020B0604020202020204" pitchFamily="34" charset="0"/>
                <a:cs typeface="Arial" panose="020B0604020202020204" pitchFamily="34" charset="0"/>
              </a:rPr>
              <a:t> une frise chronologique ou un schéma simple en histoire ou en géographie.</a:t>
            </a:r>
          </a:p>
          <a:p>
            <a:pPr lvl="0" algn="just"/>
            <a:r>
              <a:rPr lang="fr-FR" sz="2400" dirty="0">
                <a:solidFill>
                  <a:prstClr val="black"/>
                </a:solidFill>
                <a:latin typeface="Arial" panose="020B0604020202020204" pitchFamily="34" charset="0"/>
                <a:cs typeface="Arial" panose="020B0604020202020204" pitchFamily="34" charset="0"/>
              </a:rPr>
              <a:t>Exemples de mise en œuvre : compléter ou réaliser un croquis simple de géographie ou réaliser un schéma simple sous format numérique.</a:t>
            </a:r>
          </a:p>
          <a:p>
            <a:pPr lvl="0" algn="just"/>
            <a:endParaRPr lang="fr-FR" sz="2400" dirty="0">
              <a:solidFill>
                <a:prstClr val="black"/>
              </a:solidFill>
              <a:latin typeface="Arial" panose="020B0604020202020204" pitchFamily="34" charset="0"/>
              <a:cs typeface="Arial" panose="020B0604020202020204" pitchFamily="34" charset="0"/>
            </a:endParaRPr>
          </a:p>
          <a:p>
            <a:pPr lvl="0"/>
            <a:r>
              <a:rPr lang="fr-FR" sz="2400" b="1" dirty="0">
                <a:solidFill>
                  <a:srgbClr val="000000"/>
                </a:solidFill>
                <a:latin typeface="Arial" panose="020B0604020202020204" pitchFamily="34" charset="0"/>
              </a:rPr>
              <a:t>- Mener et construire une démarche historique ou géographique et la justifier.</a:t>
            </a:r>
          </a:p>
          <a:p>
            <a:pPr lvl="0" algn="just">
              <a:buFont typeface="Wingdings" panose="05000000000000000000" pitchFamily="2" charset="2"/>
              <a:buChar char="è"/>
            </a:pPr>
            <a:r>
              <a:rPr lang="fr-FR" sz="2400" u="sng" dirty="0">
                <a:solidFill>
                  <a:prstClr val="black"/>
                </a:solidFill>
                <a:latin typeface="Arial" panose="020B0604020202020204" pitchFamily="34" charset="0"/>
                <a:cs typeface="Arial" panose="020B0604020202020204" pitchFamily="34" charset="0"/>
                <a:sym typeface="Wingdings" panose="05000000000000000000" pitchFamily="2" charset="2"/>
              </a:rPr>
              <a:t>Capacités</a:t>
            </a:r>
            <a:r>
              <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fr-FR" sz="2400" b="1" dirty="0">
                <a:solidFill>
                  <a:srgbClr val="FFC000"/>
                </a:solidFill>
                <a:latin typeface="Arial" panose="020B0604020202020204" pitchFamily="34" charset="0"/>
                <a:cs typeface="Arial" panose="020B0604020202020204" pitchFamily="34" charset="0"/>
                <a:sym typeface="Wingdings" panose="05000000000000000000" pitchFamily="2" charset="2"/>
              </a:rPr>
              <a:t>Raconter</a:t>
            </a:r>
            <a:r>
              <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rPr>
              <a:t> un événement historique, la vie d’un acteur majeur. Suivre une démarche d’analyse historique et géographique. Dégager l’intérêt et les limites du document. </a:t>
            </a:r>
            <a:r>
              <a:rPr lang="fr-FR" sz="2400" b="1" dirty="0">
                <a:solidFill>
                  <a:srgbClr val="FFC000"/>
                </a:solidFill>
                <a:latin typeface="Arial" panose="020B0604020202020204" pitchFamily="34" charset="0"/>
                <a:cs typeface="Arial" panose="020B0604020202020204" pitchFamily="34" charset="0"/>
                <a:sym typeface="Wingdings" panose="05000000000000000000" pitchFamily="2" charset="2"/>
              </a:rPr>
              <a:t>Justifier</a:t>
            </a:r>
            <a:r>
              <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rPr>
              <a:t> des choix, une production. Exercer son esprit critique.</a:t>
            </a:r>
          </a:p>
          <a:p>
            <a:pPr lvl="0" algn="just"/>
            <a:r>
              <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rPr>
              <a:t>Exemple de mise en œuvre : produire un écrit en plusieurs étapes.</a:t>
            </a:r>
          </a:p>
          <a:p>
            <a:pPr lvl="0"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342900" lvl="0" indent="-342900" algn="just">
              <a:buFont typeface="Wingdings" panose="05000000000000000000" pitchFamily="2" charset="2"/>
              <a:buChar char="è"/>
            </a:pPr>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342900" lvl="0" indent="-342900" algn="just">
              <a:buFont typeface="Wingdings" panose="05000000000000000000" pitchFamily="2" charset="2"/>
              <a:buChar char="è"/>
            </a:pPr>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342900" lvl="0" indent="-342900" algn="just">
              <a:buFont typeface="Wingdings" panose="05000000000000000000" pitchFamily="2" charset="2"/>
              <a:buChar char="è"/>
            </a:pPr>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342900" lvl="0" indent="-342900" algn="just">
              <a:buFont typeface="Wingdings" panose="05000000000000000000" pitchFamily="2" charset="2"/>
              <a:buChar char="è"/>
            </a:pPr>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342900" lvl="0" indent="-342900" algn="just">
              <a:buFont typeface="Wingdings" panose="05000000000000000000" pitchFamily="2" charset="2"/>
              <a:buChar char="è"/>
            </a:pPr>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342900" lvl="0" indent="-342900" algn="just">
              <a:buFont typeface="Wingdings" panose="05000000000000000000" pitchFamily="2" charset="2"/>
              <a:buChar char="è"/>
            </a:pPr>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gn="just"/>
            <a:endPar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29529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B1CC60A-15D1-462F-BDC6-4E443507A872}"/>
              </a:ext>
            </a:extLst>
          </p:cNvPr>
          <p:cNvSpPr/>
          <p:nvPr/>
        </p:nvSpPr>
        <p:spPr>
          <a:xfrm>
            <a:off x="629265" y="1150373"/>
            <a:ext cx="11080954" cy="9048631"/>
          </a:xfrm>
          <a:prstGeom prst="rect">
            <a:avLst/>
          </a:prstGeom>
        </p:spPr>
        <p:txBody>
          <a:bodyPr wrap="square">
            <a:spAutoFit/>
          </a:bodyPr>
          <a:lstStyle/>
          <a:p>
            <a:pPr lvl="0"/>
            <a:r>
              <a:rPr lang="fr-FR" sz="2400" b="1" dirty="0">
                <a:solidFill>
                  <a:srgbClr val="0070C0"/>
                </a:solidFill>
                <a:latin typeface="Arial" panose="020B0604020202020204" pitchFamily="34" charset="0"/>
              </a:rPr>
              <a:t>S’approprier les démarches géographiques et historiques :</a:t>
            </a:r>
            <a:endParaRPr lang="fr-FR" sz="2400" b="1" dirty="0">
              <a:solidFill>
                <a:srgbClr val="000000"/>
              </a:solidFill>
              <a:latin typeface="Arial" panose="020B0604020202020204" pitchFamily="34" charset="0"/>
            </a:endParaRPr>
          </a:p>
          <a:p>
            <a:r>
              <a:rPr lang="fr-FR" sz="2400" b="1" dirty="0">
                <a:solidFill>
                  <a:srgbClr val="000000"/>
                </a:solidFill>
                <a:latin typeface="Arial" panose="020B0604020202020204" pitchFamily="34" charset="0"/>
              </a:rPr>
              <a:t>Items de compétences : </a:t>
            </a:r>
          </a:p>
          <a:p>
            <a:pPr marL="342900" indent="-342900">
              <a:buFontTx/>
              <a:buChar char="-"/>
            </a:pPr>
            <a:r>
              <a:rPr lang="fr-FR" sz="2400" b="1" dirty="0">
                <a:solidFill>
                  <a:srgbClr val="000000"/>
                </a:solidFill>
                <a:latin typeface="Arial" panose="020B0604020202020204" pitchFamily="34" charset="0"/>
              </a:rPr>
              <a:t>Collaborer et échanger en histoire-géographie</a:t>
            </a:r>
          </a:p>
          <a:p>
            <a:pPr algn="just"/>
            <a:r>
              <a:rPr lang="fr-FR" sz="24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r-FR" sz="2400" u="sng" dirty="0">
                <a:solidFill>
                  <a:srgbClr val="000000"/>
                </a:solidFill>
                <a:latin typeface="Arial" panose="020B0604020202020204" pitchFamily="34" charset="0"/>
              </a:rPr>
              <a:t>Capacités</a:t>
            </a:r>
            <a:r>
              <a:rPr lang="fr-FR" sz="2400" b="1" dirty="0">
                <a:solidFill>
                  <a:srgbClr val="000000"/>
                </a:solidFill>
                <a:latin typeface="Arial" panose="020B0604020202020204" pitchFamily="34" charset="0"/>
              </a:rPr>
              <a:t> : </a:t>
            </a:r>
            <a:r>
              <a:rPr lang="fr-FR" sz="2400" dirty="0">
                <a:solidFill>
                  <a:srgbClr val="000000"/>
                </a:solidFill>
                <a:latin typeface="Arial" panose="020B0604020202020204" pitchFamily="34" charset="0"/>
              </a:rPr>
              <a:t>S’impliquer dans des échanges. </a:t>
            </a:r>
            <a:r>
              <a:rPr lang="fr-FR" sz="2400" b="1" dirty="0">
                <a:solidFill>
                  <a:srgbClr val="FFC000"/>
                </a:solidFill>
                <a:latin typeface="Arial" panose="020B0604020202020204" pitchFamily="34" charset="0"/>
              </a:rPr>
              <a:t>Confronter</a:t>
            </a:r>
            <a:r>
              <a:rPr lang="fr-FR" sz="2400" dirty="0">
                <a:solidFill>
                  <a:srgbClr val="000000"/>
                </a:solidFill>
                <a:latin typeface="Arial" panose="020B0604020202020204" pitchFamily="34" charset="0"/>
              </a:rPr>
              <a:t> son point de vue à celui des autres. Rendre compte à l’oral ou à l’écrit à titre individuel ou collectif. Travailler en mode projet.</a:t>
            </a:r>
          </a:p>
          <a:p>
            <a:pPr algn="just"/>
            <a:endParaRPr lang="fr-FR" sz="2400" dirty="0">
              <a:solidFill>
                <a:srgbClr val="000000"/>
              </a:solidFill>
              <a:latin typeface="Arial" panose="020B0604020202020204" pitchFamily="34" charset="0"/>
            </a:endParaRPr>
          </a:p>
          <a:p>
            <a:pPr algn="just"/>
            <a:r>
              <a:rPr lang="fr-FR" sz="2400" dirty="0">
                <a:solidFill>
                  <a:srgbClr val="000000"/>
                </a:solidFill>
                <a:latin typeface="Arial" panose="020B0604020202020204" pitchFamily="34" charset="0"/>
              </a:rPr>
              <a:t>Exemples de mise en œuvre : réaliser un travail collaboratif ou une production collective à l’aide de l’outil numérique pertinent. S’enregistrer pour mieux s’exprimer, mieux lire, mieux apprendre…</a:t>
            </a: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endParaRPr lang="fr-FR" b="1"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9093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FCDAAB-AC3D-4ECA-9A8E-893EB2501BF9}"/>
              </a:ext>
            </a:extLst>
          </p:cNvPr>
          <p:cNvSpPr/>
          <p:nvPr/>
        </p:nvSpPr>
        <p:spPr>
          <a:xfrm>
            <a:off x="344129" y="4311897"/>
            <a:ext cx="11710219" cy="1631216"/>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Cf. BO : « Le </a:t>
            </a:r>
            <a:r>
              <a:rPr lang="fr-FR" sz="2000" b="1" dirty="0">
                <a:latin typeface="Arial" panose="020B0604020202020204" pitchFamily="34" charset="0"/>
                <a:cs typeface="Arial" panose="020B0604020202020204" pitchFamily="34" charset="0"/>
              </a:rPr>
              <a:t>travail sur croquis </a:t>
            </a:r>
            <a:r>
              <a:rPr lang="fr-FR" sz="2000" dirty="0">
                <a:latin typeface="Arial" panose="020B0604020202020204" pitchFamily="34" charset="0"/>
                <a:cs typeface="Arial" panose="020B0604020202020204" pitchFamily="34" charset="0"/>
              </a:rPr>
              <a:t>(croquis de paysage, croquis sur un fond de carte) et </a:t>
            </a:r>
            <a:r>
              <a:rPr lang="fr-FR" sz="2000" b="1" dirty="0">
                <a:latin typeface="Arial" panose="020B0604020202020204" pitchFamily="34" charset="0"/>
                <a:cs typeface="Arial" panose="020B0604020202020204" pitchFamily="34" charset="0"/>
              </a:rPr>
              <a:t>schéma,</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les activités d’écriture</a:t>
            </a:r>
            <a:r>
              <a:rPr lang="fr-FR" sz="2000" dirty="0">
                <a:latin typeface="Arial" panose="020B0604020202020204" pitchFamily="34" charset="0"/>
                <a:cs typeface="Arial" panose="020B0604020202020204" pitchFamily="34" charset="0"/>
              </a:rPr>
              <a:t> (permettant de raconter à l’écrit comme à l’oral, de décrire et d’expliquer ou de rendre compte de l’analyse d’un document) </a:t>
            </a:r>
            <a:r>
              <a:rPr lang="fr-FR" sz="2000" b="1" dirty="0">
                <a:solidFill>
                  <a:srgbClr val="FF0000"/>
                </a:solidFill>
                <a:latin typeface="Arial" panose="020B0604020202020204" pitchFamily="34" charset="0"/>
                <a:cs typeface="Arial" panose="020B0604020202020204" pitchFamily="34" charset="0"/>
              </a:rPr>
              <a:t>illustrent la diversité des traces écrites </a:t>
            </a:r>
            <a:r>
              <a:rPr lang="fr-FR" sz="2000" dirty="0">
                <a:latin typeface="Arial" panose="020B0604020202020204" pitchFamily="34" charset="0"/>
                <a:cs typeface="Arial" panose="020B0604020202020204" pitchFamily="34" charset="0"/>
              </a:rPr>
              <a:t>». </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De même, </a:t>
            </a:r>
            <a:r>
              <a:rPr lang="fr-FR" sz="2000" b="1" dirty="0">
                <a:solidFill>
                  <a:srgbClr val="FF0000"/>
                </a:solidFill>
                <a:latin typeface="Arial" panose="020B0604020202020204" pitchFamily="34" charset="0"/>
                <a:cs typeface="Arial" panose="020B0604020202020204" pitchFamily="34" charset="0"/>
              </a:rPr>
              <a:t>l’expression orale </a:t>
            </a:r>
            <a:r>
              <a:rPr lang="fr-FR" sz="2000" dirty="0">
                <a:latin typeface="Arial" panose="020B0604020202020204" pitchFamily="34" charset="0"/>
                <a:cs typeface="Arial" panose="020B0604020202020204" pitchFamily="34" charset="0"/>
              </a:rPr>
              <a:t>trouve sa place dans le traitement de tous les thèmes ».</a:t>
            </a:r>
          </a:p>
        </p:txBody>
      </p:sp>
      <p:sp>
        <p:nvSpPr>
          <p:cNvPr id="3" name="Rectangle 2">
            <a:extLst>
              <a:ext uri="{FF2B5EF4-FFF2-40B4-BE49-F238E27FC236}">
                <a16:creationId xmlns:a16="http://schemas.microsoft.com/office/drawing/2014/main" xmlns="" id="{763977E8-7616-4C88-8834-24475D6ACB27}"/>
              </a:ext>
            </a:extLst>
          </p:cNvPr>
          <p:cNvSpPr/>
          <p:nvPr/>
        </p:nvSpPr>
        <p:spPr>
          <a:xfrm>
            <a:off x="570271" y="2566220"/>
            <a:ext cx="9979742" cy="1200329"/>
          </a:xfrm>
          <a:prstGeom prst="rect">
            <a:avLst/>
          </a:prstGeom>
        </p:spPr>
        <p:txBody>
          <a:bodyPr wrap="square">
            <a:spAutoFit/>
          </a:bodyPr>
          <a:lstStyle/>
          <a:p>
            <a:pPr lvl="0" algn="ctr">
              <a:spcAft>
                <a:spcPts val="0"/>
              </a:spcAft>
              <a:tabLst>
                <a:tab pos="457200" algn="l"/>
              </a:tabLst>
            </a:pPr>
            <a:r>
              <a:rPr lang="fr-FR" sz="2400" b="1" dirty="0">
                <a:latin typeface="Arial" panose="020B0604020202020204" pitchFamily="34" charset="0"/>
                <a:ea typeface="Times New Roman" panose="02020603050405020304" pitchFamily="18" charset="0"/>
              </a:rPr>
              <a:t>Une problématisation de la situation </a:t>
            </a:r>
            <a:endParaRPr lang="fr-FR" sz="2400" b="1" dirty="0">
              <a:solidFill>
                <a:srgbClr val="FF0000"/>
              </a:solidFill>
              <a:latin typeface="Arial" panose="020B0604020202020204" pitchFamily="34" charset="0"/>
              <a:ea typeface="Times New Roman" panose="02020603050405020304" pitchFamily="18" charset="0"/>
            </a:endParaRPr>
          </a:p>
          <a:p>
            <a:pPr lvl="0" algn="ctr">
              <a:spcAft>
                <a:spcPts val="0"/>
              </a:spcAft>
              <a:tabLst>
                <a:tab pos="457200" algn="l"/>
              </a:tabLst>
            </a:pPr>
            <a:r>
              <a:rPr lang="fr-FR" sz="2400" b="1" dirty="0">
                <a:solidFill>
                  <a:srgbClr val="FF0000"/>
                </a:solidFill>
                <a:latin typeface="Arial" panose="020B0604020202020204" pitchFamily="34" charset="0"/>
                <a:ea typeface="Times New Roman" panose="02020603050405020304" pitchFamily="18" charset="0"/>
              </a:rPr>
              <a:t>et </a:t>
            </a:r>
          </a:p>
          <a:p>
            <a:pPr lvl="0" algn="just">
              <a:spcAft>
                <a:spcPts val="0"/>
              </a:spcAft>
              <a:tabLst>
                <a:tab pos="457200" algn="l"/>
              </a:tabLst>
            </a:pPr>
            <a:r>
              <a:rPr lang="fr-FR" sz="2400" b="1" dirty="0">
                <a:latin typeface="Arial" panose="020B0604020202020204" pitchFamily="34" charset="0"/>
                <a:ea typeface="Times New Roman" panose="02020603050405020304" pitchFamily="18" charset="0"/>
              </a:rPr>
              <a:t>la mobilisation des connaissances ; notions, mots clés, repères</a:t>
            </a:r>
          </a:p>
        </p:txBody>
      </p:sp>
      <p:sp>
        <p:nvSpPr>
          <p:cNvPr id="4" name="Légende : flèche vers le bas 3">
            <a:extLst>
              <a:ext uri="{FF2B5EF4-FFF2-40B4-BE49-F238E27FC236}">
                <a16:creationId xmlns:a16="http://schemas.microsoft.com/office/drawing/2014/main" xmlns="" id="{258F8B78-1805-4BB4-9398-E4CAB2B088A2}"/>
              </a:ext>
            </a:extLst>
          </p:cNvPr>
          <p:cNvSpPr/>
          <p:nvPr/>
        </p:nvSpPr>
        <p:spPr>
          <a:xfrm>
            <a:off x="2703871" y="286769"/>
            <a:ext cx="6489289" cy="1345386"/>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xmlns="" id="{26A62C7D-AEDD-4AC4-AB17-FE7E3E4C4BA7}"/>
              </a:ext>
            </a:extLst>
          </p:cNvPr>
          <p:cNvSpPr txBox="1"/>
          <p:nvPr/>
        </p:nvSpPr>
        <p:spPr>
          <a:xfrm>
            <a:off x="3726425" y="497797"/>
            <a:ext cx="4444180" cy="461665"/>
          </a:xfrm>
          <a:prstGeom prst="rect">
            <a:avLst/>
          </a:prstGeom>
          <a:noFill/>
        </p:spPr>
        <p:txBody>
          <a:bodyPr wrap="square" rtlCol="0">
            <a:spAutoFit/>
          </a:bodyPr>
          <a:lstStyle/>
          <a:p>
            <a:pPr algn="ctr"/>
            <a:r>
              <a:rPr lang="fr-FR" sz="2400" b="1" dirty="0">
                <a:solidFill>
                  <a:srgbClr val="FF0000"/>
                </a:solidFill>
                <a:latin typeface="Arial" panose="020B0604020202020204" pitchFamily="34" charset="0"/>
                <a:cs typeface="Arial" panose="020B0604020202020204" pitchFamily="34" charset="0"/>
              </a:rPr>
              <a:t>Une entrée par les capacités </a:t>
            </a:r>
          </a:p>
        </p:txBody>
      </p:sp>
      <p:sp>
        <p:nvSpPr>
          <p:cNvPr id="6" name="Rectangle 5">
            <a:extLst>
              <a:ext uri="{FF2B5EF4-FFF2-40B4-BE49-F238E27FC236}">
                <a16:creationId xmlns:a16="http://schemas.microsoft.com/office/drawing/2014/main" xmlns="" id="{1AF75919-C16E-4934-8121-3D90DA5FF08A}"/>
              </a:ext>
            </a:extLst>
          </p:cNvPr>
          <p:cNvSpPr/>
          <p:nvPr/>
        </p:nvSpPr>
        <p:spPr>
          <a:xfrm>
            <a:off x="3451123" y="1740310"/>
            <a:ext cx="6322142" cy="461665"/>
          </a:xfrm>
          <a:prstGeom prst="rect">
            <a:avLst/>
          </a:prstGeom>
        </p:spPr>
        <p:txBody>
          <a:bodyPr wrap="square">
            <a:spAutoFit/>
          </a:bodyPr>
          <a:lstStyle/>
          <a:p>
            <a:r>
              <a:rPr lang="fr-FR" sz="2400" b="1" dirty="0">
                <a:latin typeface="Arial" panose="020B0604020202020204" pitchFamily="34" charset="0"/>
                <a:cs typeface="Arial" panose="020B0604020202020204" pitchFamily="34" charset="0"/>
              </a:rPr>
              <a:t>Une mise en activité des élèves </a:t>
            </a:r>
          </a:p>
        </p:txBody>
      </p:sp>
      <p:sp>
        <p:nvSpPr>
          <p:cNvPr id="7" name="Flèche : courbe vers la gauche 6">
            <a:extLst>
              <a:ext uri="{FF2B5EF4-FFF2-40B4-BE49-F238E27FC236}">
                <a16:creationId xmlns:a16="http://schemas.microsoft.com/office/drawing/2014/main" xmlns="" id="{250AE6BF-3CBB-42D1-B705-8AC9F0A21AAF}"/>
              </a:ext>
            </a:extLst>
          </p:cNvPr>
          <p:cNvSpPr/>
          <p:nvPr/>
        </p:nvSpPr>
        <p:spPr>
          <a:xfrm>
            <a:off x="8327923" y="1946787"/>
            <a:ext cx="1061883" cy="1189253"/>
          </a:xfrm>
          <a:prstGeom prst="curvedLef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xmlns="" id="{00D2B8A5-4791-4E47-806B-012DE09EA3F2}"/>
              </a:ext>
            </a:extLst>
          </p:cNvPr>
          <p:cNvSpPr txBox="1"/>
          <p:nvPr/>
        </p:nvSpPr>
        <p:spPr>
          <a:xfrm>
            <a:off x="9615948" y="2084439"/>
            <a:ext cx="2104104" cy="461665"/>
          </a:xfrm>
          <a:prstGeom prst="rect">
            <a:avLst/>
          </a:prstGeom>
          <a:noFill/>
        </p:spPr>
        <p:txBody>
          <a:bodyPr wrap="square" rtlCol="0">
            <a:spAutoFit/>
          </a:bodyPr>
          <a:lstStyle/>
          <a:p>
            <a:r>
              <a:rPr lang="fr-FR" sz="2400" b="1" dirty="0">
                <a:solidFill>
                  <a:srgbClr val="FF0000"/>
                </a:solidFill>
                <a:latin typeface="Arial" panose="020B0604020202020204" pitchFamily="34" charset="0"/>
                <a:cs typeface="Arial" panose="020B0604020202020204" pitchFamily="34" charset="0"/>
              </a:rPr>
              <a:t>qui implique</a:t>
            </a:r>
          </a:p>
        </p:txBody>
      </p:sp>
    </p:spTree>
    <p:extLst>
      <p:ext uri="{BB962C8B-B14F-4D97-AF65-F5344CB8AC3E}">
        <p14:creationId xmlns:p14="http://schemas.microsoft.com/office/powerpoint/2010/main" val="35616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barn(inVertical)">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in)">
                                      <p:cBhvr>
                                        <p:cTn id="4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2136371" y="1300277"/>
            <a:ext cx="6622362" cy="5294250"/>
          </a:xfrm>
          <a:prstGeom prst="rect">
            <a:avLst/>
          </a:prstGeom>
        </p:spPr>
      </p:pic>
      <p:sp>
        <p:nvSpPr>
          <p:cNvPr id="4" name="Flèche droite 3"/>
          <p:cNvSpPr/>
          <p:nvPr/>
        </p:nvSpPr>
        <p:spPr>
          <a:xfrm>
            <a:off x="1227909" y="3749040"/>
            <a:ext cx="1267097" cy="2612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0" y="3592286"/>
            <a:ext cx="1502229" cy="646331"/>
          </a:xfrm>
          <a:prstGeom prst="rect">
            <a:avLst/>
          </a:prstGeom>
          <a:noFill/>
        </p:spPr>
        <p:txBody>
          <a:bodyPr wrap="square" rtlCol="0">
            <a:spAutoFit/>
          </a:bodyPr>
          <a:lstStyle/>
          <a:p>
            <a:r>
              <a:rPr lang="fr-FR" b="1" dirty="0" smtClean="0">
                <a:solidFill>
                  <a:srgbClr val="FF0000"/>
                </a:solidFill>
              </a:rPr>
              <a:t>Item de compétences</a:t>
            </a:r>
            <a:endParaRPr lang="fr-FR" b="1" dirty="0">
              <a:solidFill>
                <a:srgbClr val="FF0000"/>
              </a:solidFill>
            </a:endParaRPr>
          </a:p>
        </p:txBody>
      </p:sp>
      <p:cxnSp>
        <p:nvCxnSpPr>
          <p:cNvPr id="11" name="Connecteur droit 10"/>
          <p:cNvCxnSpPr/>
          <p:nvPr/>
        </p:nvCxnSpPr>
        <p:spPr>
          <a:xfrm>
            <a:off x="5747657" y="2625634"/>
            <a:ext cx="5159829" cy="966652"/>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3" name="Connecteur droit 12"/>
          <p:cNvCxnSpPr/>
          <p:nvPr/>
        </p:nvCxnSpPr>
        <p:spPr>
          <a:xfrm flipV="1">
            <a:off x="5264331" y="3592286"/>
            <a:ext cx="5564778" cy="418011"/>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5" name="Connecteur droit 14"/>
          <p:cNvCxnSpPr/>
          <p:nvPr/>
        </p:nvCxnSpPr>
        <p:spPr>
          <a:xfrm flipV="1">
            <a:off x="5747657" y="3592286"/>
            <a:ext cx="5159829" cy="192024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16" name="ZoneTexte 15"/>
          <p:cNvSpPr txBox="1"/>
          <p:nvPr/>
        </p:nvSpPr>
        <p:spPr>
          <a:xfrm>
            <a:off x="10829109" y="3361454"/>
            <a:ext cx="1339030" cy="1754326"/>
          </a:xfrm>
          <a:prstGeom prst="rect">
            <a:avLst/>
          </a:prstGeom>
          <a:noFill/>
        </p:spPr>
        <p:txBody>
          <a:bodyPr wrap="square" rtlCol="0">
            <a:spAutoFit/>
          </a:bodyPr>
          <a:lstStyle/>
          <a:p>
            <a:r>
              <a:rPr lang="fr-FR" b="1" dirty="0" smtClean="0"/>
              <a:t>Capacités</a:t>
            </a:r>
          </a:p>
          <a:p>
            <a:r>
              <a:rPr lang="fr-FR" b="1" dirty="0" smtClean="0"/>
              <a:t>On les retrouve dans les thèmes du programme</a:t>
            </a:r>
            <a:endParaRPr lang="fr-FR" b="1" dirty="0"/>
          </a:p>
        </p:txBody>
      </p:sp>
      <p:cxnSp>
        <p:nvCxnSpPr>
          <p:cNvPr id="7" name="Connecteur droit 6"/>
          <p:cNvCxnSpPr/>
          <p:nvPr/>
        </p:nvCxnSpPr>
        <p:spPr>
          <a:xfrm>
            <a:off x="7511143" y="2325189"/>
            <a:ext cx="3317966" cy="1267097"/>
          </a:xfrm>
          <a:prstGeom prst="line">
            <a:avLst/>
          </a:prstGeom>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flipV="1">
            <a:off x="7576457" y="3592286"/>
            <a:ext cx="3252652" cy="646331"/>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p:cNvCxnSpPr/>
          <p:nvPr/>
        </p:nvCxnSpPr>
        <p:spPr>
          <a:xfrm flipV="1">
            <a:off x="7785463" y="3592286"/>
            <a:ext cx="3043646" cy="19202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9802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30231BAE-D146-4AAD-AD23-9088BAB8A0F4}"/>
              </a:ext>
            </a:extLst>
          </p:cNvPr>
          <p:cNvPicPr>
            <a:picLocks noChangeAspect="1"/>
          </p:cNvPicPr>
          <p:nvPr/>
        </p:nvPicPr>
        <p:blipFill>
          <a:blip r:embed="rId2"/>
          <a:stretch>
            <a:fillRect/>
          </a:stretch>
        </p:blipFill>
        <p:spPr>
          <a:xfrm>
            <a:off x="969674" y="927955"/>
            <a:ext cx="10569717" cy="5002089"/>
          </a:xfrm>
          <a:prstGeom prst="rect">
            <a:avLst/>
          </a:prstGeom>
        </p:spPr>
      </p:pic>
    </p:spTree>
    <p:extLst>
      <p:ext uri="{BB962C8B-B14F-4D97-AF65-F5344CB8AC3E}">
        <p14:creationId xmlns:p14="http://schemas.microsoft.com/office/powerpoint/2010/main" val="16392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Des situations d'apprentissage et d'évaluation</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b="1" dirty="0"/>
              <a:t>U</a:t>
            </a:r>
            <a:r>
              <a:rPr lang="fr-FR" b="1" dirty="0" smtClean="0"/>
              <a:t>ne </a:t>
            </a:r>
            <a:r>
              <a:rPr lang="fr-FR" b="1" dirty="0"/>
              <a:t>« tâche complexe »</a:t>
            </a:r>
            <a:r>
              <a:rPr lang="fr-FR" dirty="0"/>
              <a:t> :</a:t>
            </a:r>
          </a:p>
          <a:p>
            <a:pPr lvl="0"/>
            <a:r>
              <a:rPr lang="fr-FR" dirty="0"/>
              <a:t>Plusieurs capacités sont le plus souvent associées pour réaliser un travail ;</a:t>
            </a:r>
          </a:p>
          <a:p>
            <a:pPr lvl="0"/>
            <a:r>
              <a:rPr lang="fr-FR" dirty="0"/>
              <a:t>Des connaissances doivent nécessairement être mobilisées ;</a:t>
            </a:r>
          </a:p>
          <a:p>
            <a:pPr lvl="0"/>
            <a:r>
              <a:rPr lang="fr-FR" dirty="0"/>
              <a:t>Des attitudes, des habitudes intellectuelles, doivent être favorisées : la curiosité, le questionnement de la réalité, la recherche de l'autonomie, l'esprit d'initiative, l'ouverture au monde</a:t>
            </a:r>
            <a:r>
              <a:rPr lang="fr-FR" dirty="0" smtClean="0"/>
              <a:t>…</a:t>
            </a:r>
            <a:endParaRPr lang="fr-FR" dirty="0"/>
          </a:p>
          <a:p>
            <a:pPr marL="0" indent="0">
              <a:buNone/>
            </a:pPr>
            <a:r>
              <a:rPr lang="fr-FR" dirty="0"/>
              <a:t>Pour autant, il est possible au professeur de cibler une capacité et de la mettre en exergue de façon explicite pour les élèves, en situation d’apprentissage comme en situation d’évaluation.</a:t>
            </a:r>
          </a:p>
          <a:p>
            <a:endParaRPr lang="fr-FR" dirty="0"/>
          </a:p>
        </p:txBody>
      </p:sp>
      <p:sp>
        <p:nvSpPr>
          <p:cNvPr id="4" name="Flèche droite 3"/>
          <p:cNvSpPr/>
          <p:nvPr/>
        </p:nvSpPr>
        <p:spPr>
          <a:xfrm>
            <a:off x="182880" y="4779818"/>
            <a:ext cx="655320" cy="257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1890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Capacités</a:t>
            </a:r>
            <a:br>
              <a:rPr lang="fr-FR" dirty="0" smtClean="0"/>
            </a:br>
            <a:endParaRPr lang="fr-FR" dirty="0"/>
          </a:p>
        </p:txBody>
      </p:sp>
      <p:sp>
        <p:nvSpPr>
          <p:cNvPr id="3" name="Espace réservé du contenu 2"/>
          <p:cNvSpPr>
            <a:spLocks noGrp="1"/>
          </p:cNvSpPr>
          <p:nvPr>
            <p:ph idx="1"/>
          </p:nvPr>
        </p:nvSpPr>
        <p:spPr/>
        <p:txBody>
          <a:bodyPr/>
          <a:lstStyle/>
          <a:p>
            <a:r>
              <a:rPr lang="fr-FR" dirty="0" smtClean="0"/>
              <a:t>Raconter</a:t>
            </a:r>
          </a:p>
          <a:p>
            <a:r>
              <a:rPr lang="fr-FR" dirty="0"/>
              <a:t>Expliquer</a:t>
            </a:r>
          </a:p>
          <a:p>
            <a:r>
              <a:rPr lang="fr-FR" dirty="0" smtClean="0"/>
              <a:t>Localiser, situer, contextualiser</a:t>
            </a:r>
          </a:p>
          <a:p>
            <a:r>
              <a:rPr lang="fr-FR" dirty="0" smtClean="0"/>
              <a:t>Décrire</a:t>
            </a:r>
          </a:p>
          <a:p>
            <a:r>
              <a:rPr lang="fr-FR" dirty="0" smtClean="0"/>
              <a:t>Réaliser un croquis</a:t>
            </a:r>
          </a:p>
          <a:p>
            <a:endParaRPr lang="fr-FR" dirty="0"/>
          </a:p>
        </p:txBody>
      </p:sp>
    </p:spTree>
    <p:extLst>
      <p:ext uri="{BB962C8B-B14F-4D97-AF65-F5344CB8AC3E}">
        <p14:creationId xmlns:p14="http://schemas.microsoft.com/office/powerpoint/2010/main" val="75648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CAP-BAC PRO</a:t>
            </a:r>
            <a:endParaRPr lang="fr-FR" dirty="0"/>
          </a:p>
        </p:txBody>
      </p:sp>
      <p:sp>
        <p:nvSpPr>
          <p:cNvPr id="3" name="Espace réservé du contenu 2"/>
          <p:cNvSpPr>
            <a:spLocks noGrp="1"/>
          </p:cNvSpPr>
          <p:nvPr>
            <p:ph idx="1"/>
          </p:nvPr>
        </p:nvSpPr>
        <p:spPr/>
        <p:txBody>
          <a:bodyPr/>
          <a:lstStyle/>
          <a:p>
            <a:r>
              <a:rPr lang="fr-FR" dirty="0" smtClean="0">
                <a:hlinkClick r:id="rId2" action="ppaction://hlinkfile"/>
              </a:rPr>
              <a:t>HORAIRES</a:t>
            </a:r>
            <a:endParaRPr lang="fr-FR" dirty="0" smtClean="0"/>
          </a:p>
          <a:p>
            <a:endParaRPr lang="fr-FR" dirty="0" smtClean="0"/>
          </a:p>
          <a:p>
            <a:endParaRPr lang="fr-FR" dirty="0"/>
          </a:p>
        </p:txBody>
      </p:sp>
      <p:pic>
        <p:nvPicPr>
          <p:cNvPr id="4" name="Image 3"/>
          <p:cNvPicPr>
            <a:picLocks noChangeAspect="1"/>
          </p:cNvPicPr>
          <p:nvPr/>
        </p:nvPicPr>
        <p:blipFill>
          <a:blip r:embed="rId3"/>
          <a:stretch>
            <a:fillRect/>
          </a:stretch>
        </p:blipFill>
        <p:spPr>
          <a:xfrm>
            <a:off x="2365580" y="2372951"/>
            <a:ext cx="5881421" cy="4323283"/>
          </a:xfrm>
          <a:prstGeom prst="rect">
            <a:avLst/>
          </a:prstGeom>
        </p:spPr>
      </p:pic>
    </p:spTree>
    <p:extLst>
      <p:ext uri="{BB962C8B-B14F-4D97-AF65-F5344CB8AC3E}">
        <p14:creationId xmlns:p14="http://schemas.microsoft.com/office/powerpoint/2010/main" val="388060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RACONTER</a:t>
            </a:r>
            <a:endParaRPr lang="fr-FR" dirty="0"/>
          </a:p>
        </p:txBody>
      </p:sp>
      <p:sp>
        <p:nvSpPr>
          <p:cNvPr id="3" name="Espace réservé du contenu 2"/>
          <p:cNvSpPr>
            <a:spLocks noGrp="1"/>
          </p:cNvSpPr>
          <p:nvPr>
            <p:ph idx="1"/>
          </p:nvPr>
        </p:nvSpPr>
        <p:spPr>
          <a:xfrm>
            <a:off x="838199" y="1580606"/>
            <a:ext cx="11153503" cy="5159828"/>
          </a:xfrm>
        </p:spPr>
        <p:txBody>
          <a:bodyPr>
            <a:normAutofit fontScale="40000" lnSpcReduction="20000"/>
          </a:bodyPr>
          <a:lstStyle/>
          <a:p>
            <a:r>
              <a:rPr lang="fr-FR" sz="2900" dirty="0" smtClean="0"/>
              <a:t>Le </a:t>
            </a:r>
            <a:r>
              <a:rPr lang="fr-FR" sz="2900" dirty="0"/>
              <a:t>récit </a:t>
            </a:r>
            <a:r>
              <a:rPr lang="fr-FR" sz="2900" dirty="0" smtClean="0"/>
              <a:t>: «</a:t>
            </a:r>
            <a:r>
              <a:rPr lang="fr-FR" sz="2900" dirty="0"/>
              <a:t> </a:t>
            </a:r>
            <a:r>
              <a:rPr lang="fr-FR" sz="2900" b="1" dirty="0"/>
              <a:t>mise en intrigue</a:t>
            </a:r>
            <a:r>
              <a:rPr lang="fr-FR" sz="2900" dirty="0"/>
              <a:t> » </a:t>
            </a:r>
            <a:endParaRPr lang="fr-FR" sz="2900" dirty="0" smtClean="0"/>
          </a:p>
          <a:p>
            <a:r>
              <a:rPr lang="fr-FR" sz="2900" dirty="0" smtClean="0"/>
              <a:t>un </a:t>
            </a:r>
            <a:r>
              <a:rPr lang="fr-FR" sz="2900" b="1" dirty="0"/>
              <a:t>bornage chronologique</a:t>
            </a:r>
            <a:r>
              <a:rPr lang="fr-FR" sz="2900" dirty="0"/>
              <a:t> (avec un début et une fin), </a:t>
            </a:r>
            <a:endParaRPr lang="fr-FR" sz="2900" dirty="0" smtClean="0"/>
          </a:p>
          <a:p>
            <a:r>
              <a:rPr lang="fr-FR" sz="2900" b="1" dirty="0" smtClean="0"/>
              <a:t>un </a:t>
            </a:r>
            <a:r>
              <a:rPr lang="fr-FR" sz="2900" b="1" dirty="0"/>
              <a:t>fil directeur et une visée démonstrative et interprétative</a:t>
            </a:r>
            <a:r>
              <a:rPr lang="fr-FR" sz="2900" dirty="0" smtClean="0"/>
              <a:t>.</a:t>
            </a:r>
          </a:p>
          <a:p>
            <a:pPr lvl="0"/>
            <a:r>
              <a:rPr lang="fr-FR" sz="2900" dirty="0" smtClean="0"/>
              <a:t>Le </a:t>
            </a:r>
            <a:r>
              <a:rPr lang="fr-FR" sz="2900" dirty="0"/>
              <a:t>récit a pour </a:t>
            </a:r>
            <a:r>
              <a:rPr lang="fr-FR" sz="2900" b="1" dirty="0"/>
              <a:t>but d’éclairer et donc de donner du sens à un événement, à une situation, à une période historique</a:t>
            </a:r>
            <a:r>
              <a:rPr lang="fr-FR" sz="2900" dirty="0"/>
              <a:t>. </a:t>
            </a:r>
            <a:endParaRPr lang="fr-FR" sz="2900" dirty="0" smtClean="0"/>
          </a:p>
          <a:p>
            <a:pPr lvl="0"/>
            <a:r>
              <a:rPr lang="fr-FR" sz="2900" dirty="0" smtClean="0"/>
              <a:t>Le </a:t>
            </a:r>
            <a:r>
              <a:rPr lang="fr-FR" sz="2900" dirty="0"/>
              <a:t>maniement </a:t>
            </a:r>
            <a:r>
              <a:rPr lang="fr-FR" sz="2900" b="1" dirty="0"/>
              <a:t>d’échelles temporelles différentes (court/moyen/long terme</a:t>
            </a:r>
            <a:r>
              <a:rPr lang="fr-FR" sz="2900" dirty="0"/>
              <a:t>), voire l’articulation de ces échelles temporelles entre elles pour expliquer ou interpréter tel ou tel fait historique. </a:t>
            </a:r>
            <a:endParaRPr lang="fr-FR" sz="2900" dirty="0" smtClean="0"/>
          </a:p>
          <a:p>
            <a:pPr lvl="0"/>
            <a:r>
              <a:rPr lang="fr-FR" sz="2900" dirty="0" smtClean="0"/>
              <a:t>Une </a:t>
            </a:r>
            <a:r>
              <a:rPr lang="fr-FR" sz="2900" b="1" dirty="0"/>
              <a:t>structure chronologique</a:t>
            </a:r>
            <a:r>
              <a:rPr lang="fr-FR" sz="2900" dirty="0"/>
              <a:t> et suppose la </a:t>
            </a:r>
            <a:r>
              <a:rPr lang="fr-FR" sz="2900" b="1" dirty="0"/>
              <a:t>datation d'une partie au moins des faits</a:t>
            </a:r>
            <a:r>
              <a:rPr lang="fr-FR" sz="2900" dirty="0"/>
              <a:t>. </a:t>
            </a:r>
            <a:endParaRPr lang="fr-FR" sz="2900" dirty="0" smtClean="0"/>
          </a:p>
          <a:p>
            <a:r>
              <a:rPr lang="fr-FR" sz="2900" dirty="0"/>
              <a:t>se situe dans un </a:t>
            </a:r>
            <a:r>
              <a:rPr lang="fr-FR" sz="2900" b="1" dirty="0"/>
              <a:t>espace et dans un temps</a:t>
            </a:r>
            <a:r>
              <a:rPr lang="fr-FR" sz="2900" dirty="0"/>
              <a:t> qui doivent être connus, ce qui sollicite la mobilisation de </a:t>
            </a:r>
            <a:r>
              <a:rPr lang="fr-FR" sz="2900" b="1" dirty="0"/>
              <a:t>repères chronologiques et spatiaux</a:t>
            </a:r>
            <a:r>
              <a:rPr lang="fr-FR" sz="2900" dirty="0" smtClean="0"/>
              <a:t>.</a:t>
            </a:r>
          </a:p>
          <a:p>
            <a:pPr lvl="0"/>
            <a:r>
              <a:rPr lang="fr-FR" sz="2900" b="1" dirty="0" smtClean="0"/>
              <a:t>Présent </a:t>
            </a:r>
            <a:r>
              <a:rPr lang="fr-FR" sz="2900" b="1" dirty="0"/>
              <a:t>par convention et pour créer une mise à distance scientifique entre le lecteur et les faits.</a:t>
            </a:r>
            <a:endParaRPr lang="fr-FR" sz="2900" dirty="0"/>
          </a:p>
          <a:p>
            <a:r>
              <a:rPr lang="fr-FR" sz="2900" dirty="0"/>
              <a:t>D</a:t>
            </a:r>
            <a:r>
              <a:rPr lang="fr-FR" sz="2900" b="1" dirty="0" smtClean="0"/>
              <a:t>ynamique </a:t>
            </a:r>
            <a:r>
              <a:rPr lang="fr-FR" sz="2900" b="1" dirty="0"/>
              <a:t>d'une action ou l'agencement de faits; : il a un sens</a:t>
            </a:r>
            <a:r>
              <a:rPr lang="fr-FR" sz="2900" dirty="0" smtClean="0"/>
              <a:t>.</a:t>
            </a:r>
            <a:r>
              <a:rPr lang="fr-FR" sz="2900" dirty="0"/>
              <a:t> Le récit historique n'est pas la simple « mise en mots » d'une chronologie</a:t>
            </a:r>
            <a:r>
              <a:rPr lang="fr-FR" sz="2900" dirty="0" smtClean="0"/>
              <a:t>:</a:t>
            </a:r>
          </a:p>
          <a:p>
            <a:r>
              <a:rPr lang="fr-FR" sz="2900" dirty="0" smtClean="0"/>
              <a:t>L’élève </a:t>
            </a:r>
            <a:r>
              <a:rPr lang="fr-FR" sz="2900" dirty="0"/>
              <a:t>doit apprendre à identifier les acteurs et les lieux (</a:t>
            </a:r>
            <a:r>
              <a:rPr lang="fr-FR" sz="2900" b="1" dirty="0"/>
              <a:t>qui ? où</a:t>
            </a:r>
            <a:r>
              <a:rPr lang="fr-FR" sz="2900" dirty="0"/>
              <a:t> </a:t>
            </a:r>
            <a:r>
              <a:rPr lang="fr-FR" sz="2900" b="1" dirty="0"/>
              <a:t>?)</a:t>
            </a:r>
            <a:r>
              <a:rPr lang="fr-FR" sz="2900" dirty="0"/>
              <a:t> ; à cerner les causes et les motivations (</a:t>
            </a:r>
            <a:r>
              <a:rPr lang="fr-FR" sz="2900" b="1" dirty="0"/>
              <a:t>pourquoi ?</a:t>
            </a:r>
            <a:r>
              <a:rPr lang="fr-FR" sz="2900" dirty="0"/>
              <a:t>) ; à décrire l’événement (</a:t>
            </a:r>
            <a:r>
              <a:rPr lang="fr-FR" sz="2900" b="1" dirty="0"/>
              <a:t>commen</a:t>
            </a:r>
            <a:r>
              <a:rPr lang="fr-FR" sz="2900" dirty="0"/>
              <a:t>t ?) ; à mesurer, enfin, les effets et la portée du fait qu’il étudie (</a:t>
            </a:r>
            <a:r>
              <a:rPr lang="fr-FR" sz="2900" b="1" dirty="0"/>
              <a:t>quelles conséquences</a:t>
            </a:r>
            <a:r>
              <a:rPr lang="fr-FR" sz="2900" dirty="0"/>
              <a:t> ?).</a:t>
            </a:r>
          </a:p>
          <a:p>
            <a:pPr lvl="0"/>
            <a:r>
              <a:rPr lang="fr-FR" sz="2900" b="1" dirty="0" smtClean="0"/>
              <a:t>« </a:t>
            </a:r>
            <a:r>
              <a:rPr lang="fr-FR" sz="2900" b="1" dirty="0"/>
              <a:t>M</a:t>
            </a:r>
            <a:r>
              <a:rPr lang="fr-FR" sz="2900" b="1" dirty="0" smtClean="0"/>
              <a:t>et </a:t>
            </a:r>
            <a:r>
              <a:rPr lang="fr-FR" sz="2900" b="1" dirty="0"/>
              <a:t>en scène » des « acteurs »</a:t>
            </a:r>
            <a:r>
              <a:rPr lang="fr-FR" sz="2900" dirty="0"/>
              <a:t>, mais il s’agit d'acteurs </a:t>
            </a:r>
            <a:r>
              <a:rPr lang="fr-FR" sz="2900" b="1" dirty="0"/>
              <a:t>individuels</a:t>
            </a:r>
            <a:r>
              <a:rPr lang="fr-FR" sz="2900" dirty="0"/>
              <a:t> (personnages historiques) </a:t>
            </a:r>
            <a:r>
              <a:rPr lang="fr-FR" sz="2900" b="1" dirty="0"/>
              <a:t>ou collectifs</a:t>
            </a:r>
            <a:r>
              <a:rPr lang="fr-FR" sz="2900" dirty="0"/>
              <a:t> (groupes sociaux), </a:t>
            </a:r>
            <a:r>
              <a:rPr lang="fr-FR" sz="2900" b="1" dirty="0"/>
              <a:t>concrets ou abstraits (entités, concepts).</a:t>
            </a:r>
            <a:endParaRPr lang="fr-FR" sz="2900" dirty="0"/>
          </a:p>
          <a:p>
            <a:pPr lvl="0"/>
            <a:r>
              <a:rPr lang="fr-FR" sz="2900" dirty="0"/>
              <a:t>A la différence de la narration littéraire, le récit historique intègre </a:t>
            </a:r>
            <a:r>
              <a:rPr lang="fr-FR" sz="2900" b="1" dirty="0"/>
              <a:t>une explication</a:t>
            </a:r>
            <a:r>
              <a:rPr lang="fr-FR" sz="2900" dirty="0"/>
              <a:t>: toute affirmation est justifiée, les faits sont expliqués</a:t>
            </a:r>
            <a:r>
              <a:rPr lang="fr-FR" sz="2900" dirty="0" smtClean="0"/>
              <a:t>.</a:t>
            </a:r>
          </a:p>
          <a:p>
            <a:pPr>
              <a:buFont typeface="Wingdings" panose="05000000000000000000" pitchFamily="2" charset="2"/>
              <a:buChar char="v"/>
            </a:pPr>
            <a:r>
              <a:rPr lang="fr-FR" sz="2900" b="1" dirty="0" smtClean="0"/>
              <a:t>Des enjeux liés à la maitrise de la langue</a:t>
            </a:r>
            <a:endParaRPr lang="fr-FR" sz="2900" b="1" dirty="0"/>
          </a:p>
          <a:p>
            <a:r>
              <a:rPr lang="fr-FR" sz="2900" dirty="0"/>
              <a:t> </a:t>
            </a:r>
            <a:r>
              <a:rPr lang="fr-FR" sz="2900" b="1" dirty="0" smtClean="0"/>
              <a:t>Les </a:t>
            </a:r>
            <a:r>
              <a:rPr lang="fr-FR" sz="2900" b="1" dirty="0"/>
              <a:t>causes, les conséquences, la portée du fait </a:t>
            </a:r>
            <a:r>
              <a:rPr lang="fr-FR" sz="2900" dirty="0"/>
              <a:t>qu’il étudie. </a:t>
            </a:r>
          </a:p>
          <a:p>
            <a:r>
              <a:rPr lang="fr-FR" sz="2900" dirty="0"/>
              <a:t> </a:t>
            </a:r>
            <a:r>
              <a:rPr lang="fr-FR" sz="2900" dirty="0" smtClean="0"/>
              <a:t>Les </a:t>
            </a:r>
            <a:r>
              <a:rPr lang="fr-FR" sz="2900" b="1" dirty="0"/>
              <a:t>connecteurs logiques, les différents types de subordonnées</a:t>
            </a:r>
            <a:r>
              <a:rPr lang="fr-FR" sz="2900" dirty="0"/>
              <a:t>, à construire une progression thématique et logique du « discours » qu’il élabore</a:t>
            </a:r>
          </a:p>
          <a:p>
            <a:endParaRPr lang="fr-FR" dirty="0"/>
          </a:p>
        </p:txBody>
      </p:sp>
    </p:spTree>
    <p:extLst>
      <p:ext uri="{BB962C8B-B14F-4D97-AF65-F5344CB8AC3E}">
        <p14:creationId xmlns:p14="http://schemas.microsoft.com/office/powerpoint/2010/main" val="949170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011" y="0"/>
            <a:ext cx="10515600" cy="1325563"/>
          </a:xfrm>
        </p:spPr>
        <p:txBody>
          <a:bodyPr/>
          <a:lstStyle/>
          <a:p>
            <a:pPr algn="ctr"/>
            <a:r>
              <a:rPr lang="fr-FR" dirty="0" smtClean="0"/>
              <a:t>EXPLIQUER</a:t>
            </a:r>
            <a:endParaRPr lang="fr-FR" dirty="0"/>
          </a:p>
        </p:txBody>
      </p:sp>
      <p:sp>
        <p:nvSpPr>
          <p:cNvPr id="3" name="Espace réservé du contenu 2"/>
          <p:cNvSpPr>
            <a:spLocks noGrp="1"/>
          </p:cNvSpPr>
          <p:nvPr>
            <p:ph idx="1"/>
          </p:nvPr>
        </p:nvSpPr>
        <p:spPr>
          <a:xfrm>
            <a:off x="322217" y="770709"/>
            <a:ext cx="11469188" cy="5146765"/>
          </a:xfrm>
        </p:spPr>
        <p:txBody>
          <a:bodyPr>
            <a:noAutofit/>
          </a:bodyPr>
          <a:lstStyle/>
          <a:p>
            <a:r>
              <a:rPr lang="fr-FR" sz="1400" b="1" dirty="0" smtClean="0"/>
              <a:t>Plusieurs étapes </a:t>
            </a:r>
            <a:r>
              <a:rPr lang="fr-FR" sz="1400" b="1" dirty="0"/>
              <a:t>: </a:t>
            </a:r>
          </a:p>
          <a:p>
            <a:r>
              <a:rPr lang="fr-FR" sz="1400" dirty="0" smtClean="0"/>
              <a:t> </a:t>
            </a:r>
            <a:r>
              <a:rPr lang="fr-FR" sz="1400" b="1" dirty="0"/>
              <a:t>I</a:t>
            </a:r>
            <a:r>
              <a:rPr lang="fr-FR" sz="1400" b="1" dirty="0" smtClean="0"/>
              <a:t>dentifier</a:t>
            </a:r>
            <a:r>
              <a:rPr lang="fr-FR" sz="1400" dirty="0" smtClean="0"/>
              <a:t> </a:t>
            </a:r>
            <a:r>
              <a:rPr lang="fr-FR" sz="1400" dirty="0"/>
              <a:t>(donc comprendre) </a:t>
            </a:r>
            <a:r>
              <a:rPr lang="fr-FR" sz="1400" b="1" dirty="0"/>
              <a:t>la question</a:t>
            </a:r>
            <a:r>
              <a:rPr lang="fr-FR" sz="1400" dirty="0"/>
              <a:t> </a:t>
            </a:r>
            <a:r>
              <a:rPr lang="fr-FR" sz="1400" dirty="0" smtClean="0"/>
              <a:t>posée </a:t>
            </a:r>
            <a:r>
              <a:rPr lang="fr-FR" sz="1400" dirty="0"/>
              <a:t>pour ensuite </a:t>
            </a:r>
            <a:endParaRPr lang="fr-FR" sz="1400" dirty="0" smtClean="0"/>
          </a:p>
          <a:p>
            <a:r>
              <a:rPr lang="fr-FR" sz="1400" b="1" dirty="0"/>
              <a:t>M</a:t>
            </a:r>
            <a:r>
              <a:rPr lang="fr-FR" sz="1400" b="1" dirty="0" smtClean="0"/>
              <a:t>obiliser </a:t>
            </a:r>
            <a:r>
              <a:rPr lang="fr-FR" sz="1400" b="1" dirty="0"/>
              <a:t>ses connaissances</a:t>
            </a:r>
            <a:r>
              <a:rPr lang="fr-FR" sz="1400" dirty="0"/>
              <a:t>, </a:t>
            </a:r>
            <a:r>
              <a:rPr lang="fr-FR" sz="1400" b="1" dirty="0"/>
              <a:t>voire s’appuyer sur des supports</a:t>
            </a:r>
            <a:r>
              <a:rPr lang="fr-FR" sz="1400" dirty="0"/>
              <a:t> (documents, productions graphiques), pour étayer ses </a:t>
            </a:r>
            <a:r>
              <a:rPr lang="fr-FR" sz="1400" dirty="0" smtClean="0"/>
              <a:t>explications.</a:t>
            </a:r>
            <a:endParaRPr lang="fr-FR" sz="1400" dirty="0"/>
          </a:p>
          <a:p>
            <a:r>
              <a:rPr lang="fr-FR" sz="1400" dirty="0"/>
              <a:t>Il s'agit de </a:t>
            </a:r>
            <a:r>
              <a:rPr lang="fr-FR" sz="1400" b="1" dirty="0"/>
              <a:t>comprendre les actions de personnages, de groupes sociaux, d'organisations, qui agissent en fonction de leur « champ d’expérience »</a:t>
            </a:r>
            <a:r>
              <a:rPr lang="fr-FR" sz="1400" dirty="0"/>
              <a:t> (leur héritage, social, culturel, politique, économique</a:t>
            </a:r>
            <a:r>
              <a:rPr lang="fr-FR" sz="1400" b="1" dirty="0"/>
              <a:t>) et du but</a:t>
            </a:r>
            <a:r>
              <a:rPr lang="fr-FR" sz="1400" dirty="0"/>
              <a:t> politique, idéologique, économique, etc. qu'ils poursuivent. Il faut donc analyser la manière dont les « acteurs » sociaux, politiques, économiques interprètent leur propre contexte, décrypter leurs motivations, décrire leur action mais aussi mesurer les effets de ces actes, les changements qu’ils induisent, qui ne correspondent pas forcément aux motivations initiales</a:t>
            </a:r>
          </a:p>
          <a:p>
            <a:r>
              <a:rPr lang="fr-FR" sz="1400" dirty="0"/>
              <a:t>M</a:t>
            </a:r>
            <a:r>
              <a:rPr lang="fr-FR" sz="1400" b="1" dirty="0" smtClean="0"/>
              <a:t>ise </a:t>
            </a:r>
            <a:r>
              <a:rPr lang="fr-FR" sz="1400" b="1" dirty="0"/>
              <a:t>en relation de cause(s) à effet(s</a:t>
            </a:r>
            <a:r>
              <a:rPr lang="fr-FR" sz="1400" dirty="0"/>
              <a:t>), associées dans nos disciplines à </a:t>
            </a:r>
            <a:r>
              <a:rPr lang="fr-FR" sz="1400" b="1" dirty="0"/>
              <a:t>des situations d’antériorité, de simultanéité et de postériorité, ou à des espaces différents</a:t>
            </a:r>
            <a:r>
              <a:rPr lang="fr-FR" sz="1400" b="1" dirty="0" smtClean="0"/>
              <a:t>.</a:t>
            </a:r>
            <a:r>
              <a:rPr lang="fr-FR" sz="1400" dirty="0" smtClean="0"/>
              <a:t>.</a:t>
            </a:r>
            <a:endParaRPr lang="fr-FR" sz="1400" dirty="0"/>
          </a:p>
          <a:p>
            <a:r>
              <a:rPr lang="fr-FR" sz="1400" dirty="0"/>
              <a:t>R</a:t>
            </a:r>
            <a:r>
              <a:rPr lang="fr-FR" sz="1400" dirty="0" smtClean="0"/>
              <a:t>aisonner </a:t>
            </a:r>
            <a:r>
              <a:rPr lang="fr-FR" sz="1400" dirty="0"/>
              <a:t>en </a:t>
            </a:r>
            <a:r>
              <a:rPr lang="fr-FR" sz="1400" b="1" dirty="0"/>
              <a:t>changeant d’échelle</a:t>
            </a:r>
            <a:r>
              <a:rPr lang="fr-FR" sz="1400" dirty="0"/>
              <a:t>. En histoire, un fait historique est analysé en faisant référence à des </a:t>
            </a:r>
            <a:r>
              <a:rPr lang="fr-FR" sz="1400" b="1" dirty="0"/>
              <a:t>temporalités différentes</a:t>
            </a:r>
            <a:r>
              <a:rPr lang="fr-FR" sz="1400" dirty="0"/>
              <a:t>.</a:t>
            </a:r>
          </a:p>
          <a:p>
            <a:r>
              <a:rPr lang="fr-FR" sz="1400" dirty="0" smtClean="0"/>
              <a:t>Comprendre </a:t>
            </a:r>
            <a:r>
              <a:rPr lang="fr-FR" sz="1400" dirty="0"/>
              <a:t>et expliquer des situations historiques et géographiques nécessitent de confronter notre univers propre à un « ailleurs » en géographie, à un « avant » en histoire. Le chercheur ou le professeur savent opérer la comparaison entre ces deux univers parce qu’ils ont les connaissances et l’outillage intellectuel </a:t>
            </a:r>
            <a:r>
              <a:rPr lang="fr-FR" sz="1400" dirty="0" smtClean="0"/>
              <a:t>nécessaires. </a:t>
            </a:r>
            <a:r>
              <a:rPr lang="fr-FR" sz="1400" b="1" dirty="0" smtClean="0"/>
              <a:t>L’élève </a:t>
            </a:r>
            <a:r>
              <a:rPr lang="fr-FR" sz="1400" b="1" dirty="0"/>
              <a:t>va chercher à comparer ou expliquer en fonction de ce qu’il connaît et donc commettre des erreurs d’interprétations ou des anachronismes.</a:t>
            </a:r>
          </a:p>
          <a:p>
            <a:r>
              <a:rPr lang="fr-FR" sz="1400" b="1" dirty="0" smtClean="0"/>
              <a:t>La </a:t>
            </a:r>
            <a:r>
              <a:rPr lang="fr-FR" sz="1400" b="1" dirty="0"/>
              <a:t>réalité est toujours plus complexe que l'image qu'elle donne ; la recherche d'explications dans nos disciplines doit s'inscrire, pour </a:t>
            </a:r>
            <a:r>
              <a:rPr lang="fr-FR" sz="1400" b="1" dirty="0" smtClean="0"/>
              <a:t>les </a:t>
            </a:r>
            <a:r>
              <a:rPr lang="fr-FR" sz="1400" b="1" dirty="0"/>
              <a:t>élèves, dans cette complexité sans pour autant être compliquée</a:t>
            </a:r>
            <a:r>
              <a:rPr lang="fr-FR" sz="1400" dirty="0"/>
              <a:t>.</a:t>
            </a:r>
          </a:p>
          <a:p>
            <a:r>
              <a:rPr lang="fr-FR" sz="1400" b="1" dirty="0" smtClean="0"/>
              <a:t>La </a:t>
            </a:r>
            <a:r>
              <a:rPr lang="fr-FR" sz="1400" b="1" dirty="0"/>
              <a:t>capacité « expliquer » est toujours associée aux capacités « décrire » et « raconter » car ces dernières ne peuvent être conçues sans visée démonstrative donc explicative.</a:t>
            </a:r>
            <a:endParaRPr lang="fr-FR" sz="1400" dirty="0"/>
          </a:p>
          <a:p>
            <a:r>
              <a:rPr lang="fr-FR" sz="1400" dirty="0"/>
              <a:t>L</a:t>
            </a:r>
            <a:r>
              <a:rPr lang="fr-FR" sz="1400" b="1" dirty="0" smtClean="0"/>
              <a:t>a </a:t>
            </a:r>
            <a:r>
              <a:rPr lang="fr-FR" sz="1400" b="1" dirty="0"/>
              <a:t>première démarche du professeur est de montrer</a:t>
            </a:r>
            <a:r>
              <a:rPr lang="fr-FR" sz="1400" dirty="0"/>
              <a:t> </a:t>
            </a:r>
            <a:r>
              <a:rPr lang="fr-FR" sz="1400" b="1" dirty="0"/>
              <a:t>ce qui</a:t>
            </a:r>
            <a:r>
              <a:rPr lang="fr-FR" sz="1400" dirty="0"/>
              <a:t>, dans un récit, une description, un exposé de situation, </a:t>
            </a:r>
            <a:r>
              <a:rPr lang="fr-FR" sz="1400" b="1" dirty="0"/>
              <a:t>relève de l'énoncé d'un fait ou procède de son explication</a:t>
            </a:r>
            <a:r>
              <a:rPr lang="fr-FR" sz="1400" dirty="0"/>
              <a:t>. </a:t>
            </a:r>
          </a:p>
        </p:txBody>
      </p:sp>
    </p:spTree>
    <p:extLst>
      <p:ext uri="{BB962C8B-B14F-4D97-AF65-F5344CB8AC3E}">
        <p14:creationId xmlns:p14="http://schemas.microsoft.com/office/powerpoint/2010/main" val="301247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34497"/>
            <a:ext cx="10515600" cy="1006475"/>
          </a:xfrm>
        </p:spPr>
        <p:txBody>
          <a:bodyPr>
            <a:normAutofit fontScale="90000"/>
          </a:bodyPr>
          <a:lstStyle/>
          <a:p>
            <a:pPr algn="ctr"/>
            <a:r>
              <a:rPr lang="fr-FR" sz="2000" b="1" dirty="0" smtClean="0"/>
              <a:t>Localiser, situer, contextualiser </a:t>
            </a:r>
            <a:r>
              <a:rPr lang="fr-FR" sz="2000" dirty="0" smtClean="0"/>
              <a:t/>
            </a:r>
            <a:br>
              <a:rPr lang="fr-FR" sz="2000" dirty="0" smtClean="0"/>
            </a:br>
            <a:r>
              <a:rPr lang="fr-FR" sz="1600" b="1" dirty="0" smtClean="0"/>
              <a:t>« </a:t>
            </a:r>
            <a:r>
              <a:rPr lang="fr-FR" sz="1600" b="1" dirty="0"/>
              <a:t>localiser » </a:t>
            </a:r>
            <a:r>
              <a:rPr lang="fr-FR" sz="1600" dirty="0"/>
              <a:t>et </a:t>
            </a:r>
            <a:r>
              <a:rPr lang="fr-FR" sz="1600" b="1" dirty="0"/>
              <a:t>« situer » </a:t>
            </a:r>
            <a:r>
              <a:rPr lang="fr-FR" sz="1600" dirty="0"/>
              <a:t>relèvent de la maîtrise de l’</a:t>
            </a:r>
            <a:r>
              <a:rPr lang="fr-FR" sz="1600" b="1" dirty="0"/>
              <a:t>espace </a:t>
            </a:r>
            <a:r>
              <a:rPr lang="fr-FR" sz="1600" dirty="0"/>
              <a:t>et du </a:t>
            </a:r>
            <a:r>
              <a:rPr lang="fr-FR" sz="1600" b="1" dirty="0"/>
              <a:t>temps </a:t>
            </a:r>
            <a:r>
              <a:rPr lang="fr-FR" sz="1600" dirty="0"/>
              <a:t>et se placent ainsi à la croisée de la </a:t>
            </a:r>
            <a:r>
              <a:rPr lang="fr-FR" sz="1600" b="1" dirty="0"/>
              <a:t>géographie </a:t>
            </a:r>
            <a:r>
              <a:rPr lang="fr-FR" sz="1600" dirty="0"/>
              <a:t>et de </a:t>
            </a:r>
            <a:r>
              <a:rPr lang="fr-FR" sz="1600" dirty="0" smtClean="0"/>
              <a:t>l’</a:t>
            </a:r>
            <a:r>
              <a:rPr lang="fr-FR" sz="1600" b="1" dirty="0" smtClean="0"/>
              <a:t>histoire : </a:t>
            </a:r>
            <a:br>
              <a:rPr lang="fr-FR" sz="1600" b="1" dirty="0" smtClean="0"/>
            </a:br>
            <a:r>
              <a:rPr lang="fr-FR" sz="1600" dirty="0" smtClean="0"/>
              <a:t>Localiser </a:t>
            </a:r>
            <a:r>
              <a:rPr lang="fr-FR" sz="1600" dirty="0"/>
              <a:t>et situer des lieux ou des phases temporelles en utilisant les langages cartographique et chronologique, outils et repères</a:t>
            </a:r>
            <a:br>
              <a:rPr lang="fr-FR" sz="1600" dirty="0"/>
            </a:br>
            <a:endParaRPr lang="fr-FR" sz="1600" dirty="0"/>
          </a:p>
        </p:txBody>
      </p:sp>
      <p:sp>
        <p:nvSpPr>
          <p:cNvPr id="3" name="Espace réservé du contenu 2"/>
          <p:cNvSpPr>
            <a:spLocks noGrp="1"/>
          </p:cNvSpPr>
          <p:nvPr>
            <p:ph idx="1"/>
          </p:nvPr>
        </p:nvSpPr>
        <p:spPr>
          <a:xfrm>
            <a:off x="209006" y="1384663"/>
            <a:ext cx="11743508" cy="5329646"/>
          </a:xfrm>
        </p:spPr>
        <p:txBody>
          <a:bodyPr>
            <a:normAutofit fontScale="25000" lnSpcReduction="20000"/>
          </a:bodyPr>
          <a:lstStyle/>
          <a:p>
            <a:r>
              <a:rPr lang="fr-FR" sz="5600" b="1" dirty="0" smtClean="0"/>
              <a:t>Localiser </a:t>
            </a:r>
            <a:r>
              <a:rPr lang="fr-FR" sz="5600" dirty="0"/>
              <a:t>(du latin </a:t>
            </a:r>
            <a:r>
              <a:rPr lang="fr-FR" sz="5600" i="1" dirty="0" err="1"/>
              <a:t>localis</a:t>
            </a:r>
            <a:r>
              <a:rPr lang="fr-FR" sz="5600" dirty="0"/>
              <a:t>, venant lui-même de </a:t>
            </a:r>
            <a:r>
              <a:rPr lang="fr-FR" sz="5600" i="1" dirty="0"/>
              <a:t>locus</a:t>
            </a:r>
            <a:r>
              <a:rPr lang="fr-FR" sz="5600" dirty="0"/>
              <a:t>, qui signifie un point, une position) : placer par la pensée, dans un </a:t>
            </a:r>
            <a:r>
              <a:rPr lang="fr-FR" sz="5600" b="1" dirty="0"/>
              <a:t>endroit </a:t>
            </a:r>
            <a:r>
              <a:rPr lang="fr-FR" sz="5600" dirty="0"/>
              <a:t>déterminé, ou rapporter à une </a:t>
            </a:r>
            <a:r>
              <a:rPr lang="fr-FR" sz="5600" b="1" dirty="0"/>
              <a:t>date</a:t>
            </a:r>
            <a:r>
              <a:rPr lang="fr-FR" sz="5600" dirty="0"/>
              <a:t>. dans le repérage dans l’espace («</a:t>
            </a:r>
            <a:r>
              <a:rPr lang="fr-FR" sz="5600" i="1" dirty="0"/>
              <a:t> où </a:t>
            </a:r>
            <a:r>
              <a:rPr lang="fr-FR" sz="5600" dirty="0"/>
              <a:t>? ») et le temps («</a:t>
            </a:r>
            <a:r>
              <a:rPr lang="fr-FR" sz="5600" i="1" dirty="0"/>
              <a:t> quand </a:t>
            </a:r>
            <a:r>
              <a:rPr lang="fr-FR" sz="5600" dirty="0"/>
              <a:t>? »).</a:t>
            </a:r>
          </a:p>
          <a:p>
            <a:r>
              <a:rPr lang="fr-FR" sz="5600" b="1" dirty="0"/>
              <a:t>Situer </a:t>
            </a:r>
            <a:r>
              <a:rPr lang="fr-FR" sz="5600" dirty="0"/>
              <a:t>(emprunté au latin médiéval </a:t>
            </a:r>
            <a:r>
              <a:rPr lang="fr-FR" sz="5600" i="1" dirty="0" err="1"/>
              <a:t>situare</a:t>
            </a:r>
            <a:r>
              <a:rPr lang="fr-FR" sz="5600" i="1" dirty="0"/>
              <a:t>, </a:t>
            </a:r>
            <a:r>
              <a:rPr lang="fr-FR" sz="5600" dirty="0"/>
              <a:t>« placer en un lieu », de </a:t>
            </a:r>
            <a:r>
              <a:rPr lang="fr-FR" sz="5600" i="1" dirty="0" err="1"/>
              <a:t>situs</a:t>
            </a:r>
            <a:r>
              <a:rPr lang="fr-FR" sz="5600" i="1" dirty="0"/>
              <a:t> </a:t>
            </a:r>
            <a:r>
              <a:rPr lang="fr-FR" sz="5600" dirty="0"/>
              <a:t>situation</a:t>
            </a:r>
            <a:r>
              <a:rPr lang="fr-FR" sz="5600" i="1" dirty="0"/>
              <a:t>) : </a:t>
            </a:r>
            <a:r>
              <a:rPr lang="fr-FR" sz="5600" dirty="0"/>
              <a:t>placer, poser en certain endroit </a:t>
            </a:r>
            <a:r>
              <a:rPr lang="fr-FR" sz="5600" b="1" dirty="0"/>
              <a:t>par rapport à un référent, à des repères.</a:t>
            </a:r>
            <a:r>
              <a:rPr lang="fr-FR" sz="5600" dirty="0"/>
              <a:t> En ajoutant </a:t>
            </a:r>
            <a:r>
              <a:rPr lang="fr-FR" sz="5600" i="1" dirty="0"/>
              <a:t>« par rapport à qui ou à quoi ? ». </a:t>
            </a:r>
            <a:r>
              <a:rPr lang="fr-FR" sz="5600" dirty="0"/>
              <a:t>notions de distance, d'éloignement (dans l'espace ou dans le temps) et d’échelles. </a:t>
            </a:r>
            <a:endParaRPr lang="fr-FR" sz="5600" dirty="0" smtClean="0"/>
          </a:p>
          <a:p>
            <a:r>
              <a:rPr lang="fr-FR" sz="5600" b="1" dirty="0" smtClean="0"/>
              <a:t>L’usage </a:t>
            </a:r>
            <a:r>
              <a:rPr lang="fr-FR" sz="5600" b="1" dirty="0"/>
              <a:t>et la maitrise de différents outils </a:t>
            </a:r>
            <a:r>
              <a:rPr lang="fr-FR" sz="5600" dirty="0"/>
              <a:t>(planisphères politiques, physiques, images </a:t>
            </a:r>
            <a:r>
              <a:rPr lang="fr-FR" sz="5600" dirty="0" err="1"/>
              <a:t>satellitales</a:t>
            </a:r>
            <a:r>
              <a:rPr lang="fr-FR" sz="5600" dirty="0"/>
              <a:t> ; chronologies, frises, …) et du </a:t>
            </a:r>
            <a:r>
              <a:rPr lang="fr-FR" sz="5600" b="1" dirty="0"/>
              <a:t>vocabulaire adéquat</a:t>
            </a:r>
            <a:endParaRPr lang="fr-FR" sz="5600" dirty="0"/>
          </a:p>
          <a:p>
            <a:r>
              <a:rPr lang="fr-FR" sz="5600" dirty="0"/>
              <a:t>Le travail de </a:t>
            </a:r>
            <a:r>
              <a:rPr lang="fr-FR" sz="5600" b="1" dirty="0"/>
              <a:t>« localiser » et celui de « situer</a:t>
            </a:r>
            <a:r>
              <a:rPr lang="fr-FR" sz="5600" dirty="0"/>
              <a:t> » ne sont pas similaires mais </a:t>
            </a:r>
            <a:r>
              <a:rPr lang="fr-FR" sz="5600" b="1" dirty="0"/>
              <a:t>sont complémentaires</a:t>
            </a:r>
            <a:r>
              <a:rPr lang="fr-FR" sz="5600" dirty="0"/>
              <a:t>. Si localiser implique un recours aux coordonnées géographiques, ce qui est immuable, situer fait référence à un contexte et un environnement qui peuvent évoluer dans le temps.. </a:t>
            </a:r>
            <a:r>
              <a:rPr lang="fr-FR" sz="5600" b="1" dirty="0"/>
              <a:t>Situer, c’est donc identifier une portion d’espace en</a:t>
            </a:r>
            <a:r>
              <a:rPr lang="fr-FR" sz="5600" dirty="0"/>
              <a:t> </a:t>
            </a:r>
            <a:r>
              <a:rPr lang="fr-FR" sz="5600" b="1" dirty="0"/>
              <a:t>relation avec d’autres espaces à des échelles différentes</a:t>
            </a:r>
            <a:r>
              <a:rPr lang="fr-FR" sz="5600" b="1" dirty="0" smtClean="0"/>
              <a:t>.</a:t>
            </a:r>
            <a:endParaRPr lang="fr-FR" sz="5600" dirty="0"/>
          </a:p>
          <a:p>
            <a:r>
              <a:rPr lang="fr-FR" sz="5600" dirty="0"/>
              <a:t>En géographie, les changements d’échelles spatiales </a:t>
            </a:r>
            <a:r>
              <a:rPr lang="fr-FR" sz="5600" dirty="0" smtClean="0"/>
              <a:t>notamment </a:t>
            </a:r>
            <a:r>
              <a:rPr lang="fr-FR" sz="5600" dirty="0"/>
              <a:t>avec la démarche de </a:t>
            </a:r>
            <a:r>
              <a:rPr lang="fr-FR" sz="5600" b="1" dirty="0"/>
              <a:t>l’étude de cas</a:t>
            </a:r>
            <a:r>
              <a:rPr lang="fr-FR" sz="5600" b="1" dirty="0" smtClean="0"/>
              <a:t>.</a:t>
            </a:r>
          </a:p>
          <a:p>
            <a:r>
              <a:rPr lang="fr-FR" sz="5600" b="1" dirty="0" smtClean="0"/>
              <a:t>En </a:t>
            </a:r>
            <a:r>
              <a:rPr lang="fr-FR" sz="5600" b="1" dirty="0"/>
              <a:t>géographie</a:t>
            </a:r>
            <a:r>
              <a:rPr lang="fr-FR" sz="5600" dirty="0"/>
              <a:t>, localiser et situer l’acquisition de cette maîtrise ne relève pas d’un seul travail de mémorisation c’est une </a:t>
            </a:r>
            <a:r>
              <a:rPr lang="fr-FR" sz="5600" b="1" dirty="0"/>
              <a:t>aptitude à l’abstraction</a:t>
            </a:r>
          </a:p>
          <a:p>
            <a:r>
              <a:rPr lang="fr-FR" sz="5600" dirty="0" smtClean="0"/>
              <a:t>En </a:t>
            </a:r>
            <a:r>
              <a:rPr lang="fr-FR" sz="5600" dirty="0"/>
              <a:t>histoire, </a:t>
            </a:r>
            <a:r>
              <a:rPr lang="fr-FR" sz="5600" dirty="0" smtClean="0"/>
              <a:t>du </a:t>
            </a:r>
            <a:r>
              <a:rPr lang="fr-FR" sz="5600" dirty="0"/>
              <a:t>temps court de l'évènement au temps long des périodes historiques, et l’articulation de ces temporalités </a:t>
            </a:r>
            <a:endParaRPr lang="fr-FR" sz="5600" dirty="0" smtClean="0"/>
          </a:p>
          <a:p>
            <a:r>
              <a:rPr lang="fr-FR" sz="5600" dirty="0" smtClean="0"/>
              <a:t>Pour </a:t>
            </a:r>
            <a:r>
              <a:rPr lang="fr-FR" sz="5600" dirty="0"/>
              <a:t>le </a:t>
            </a:r>
            <a:r>
              <a:rPr lang="fr-FR" sz="5600" b="1" dirty="0"/>
              <a:t>repérage dans le temps</a:t>
            </a:r>
            <a:r>
              <a:rPr lang="fr-FR" sz="5600" dirty="0"/>
              <a:t>, la réponse peut être chronologique : placer un évènement, une période, un empire, un personnage sur une frise ; savoir lire différentes formes de représentations du </a:t>
            </a:r>
            <a:r>
              <a:rPr lang="fr-FR" sz="5600" dirty="0" smtClean="0"/>
              <a:t>temps </a:t>
            </a:r>
            <a:r>
              <a:rPr lang="fr-FR" sz="5600" dirty="0"/>
              <a:t>et reconnaître que cet évènement, empire, personnage correspond à telle ou telle date. On utilise les </a:t>
            </a:r>
            <a:r>
              <a:rPr lang="fr-FR" sz="5600" b="1" dirty="0"/>
              <a:t>outils des classements</a:t>
            </a:r>
            <a:r>
              <a:rPr lang="fr-FR" sz="5600" dirty="0"/>
              <a:t> en siècles et en millénaires, à travers la maîtrise des chiffres romains. </a:t>
            </a:r>
            <a:r>
              <a:rPr lang="fr-FR" sz="5600" dirty="0" smtClean="0"/>
              <a:t>Travail </a:t>
            </a:r>
            <a:r>
              <a:rPr lang="fr-FR" sz="5600" dirty="0"/>
              <a:t>sur les marqueurs du temps </a:t>
            </a:r>
            <a:r>
              <a:rPr lang="fr-FR" sz="5600" b="1" dirty="0"/>
              <a:t>dans les textes</a:t>
            </a:r>
            <a:r>
              <a:rPr lang="fr-FR" sz="5600" dirty="0"/>
              <a:t> : </a:t>
            </a:r>
            <a:r>
              <a:rPr lang="fr-FR" sz="5600" b="1" dirty="0"/>
              <a:t>connecteurs temporels, temps des verbes, vocabulaire, </a:t>
            </a:r>
            <a:r>
              <a:rPr lang="fr-FR" sz="5600" b="1" dirty="0" smtClean="0"/>
              <a:t>…</a:t>
            </a:r>
            <a:endParaRPr lang="fr-FR" sz="5600" dirty="0"/>
          </a:p>
          <a:p>
            <a:r>
              <a:rPr lang="fr-FR" sz="5600" dirty="0" smtClean="0"/>
              <a:t>Acquisition </a:t>
            </a:r>
            <a:r>
              <a:rPr lang="fr-FR" sz="5600" dirty="0"/>
              <a:t>de repères </a:t>
            </a:r>
            <a:r>
              <a:rPr lang="fr-FR" sz="5600" dirty="0" smtClean="0"/>
              <a:t>:pas </a:t>
            </a:r>
            <a:r>
              <a:rPr lang="fr-FR" sz="5600" dirty="0"/>
              <a:t>seul exercice de mémorisation, mais de </a:t>
            </a:r>
            <a:r>
              <a:rPr lang="fr-FR" sz="5600" b="1" dirty="0"/>
              <a:t>compréhension du sens de chacun d’entre eux. </a:t>
            </a:r>
            <a:r>
              <a:rPr lang="fr-FR" sz="5600" dirty="0"/>
              <a:t>N</a:t>
            </a:r>
            <a:r>
              <a:rPr lang="fr-FR" sz="5600" dirty="0" smtClean="0"/>
              <a:t>otions </a:t>
            </a:r>
            <a:r>
              <a:rPr lang="fr-FR" sz="5600" dirty="0"/>
              <a:t>de temps long et de temps court </a:t>
            </a:r>
            <a:r>
              <a:rPr lang="fr-FR" sz="5600" dirty="0" smtClean="0"/>
              <a:t>En </a:t>
            </a:r>
            <a:r>
              <a:rPr lang="fr-FR" sz="5600" dirty="0"/>
              <a:t>histoire, l</a:t>
            </a:r>
            <a:r>
              <a:rPr lang="fr-FR" sz="5600" dirty="0" smtClean="0"/>
              <a:t>’étude </a:t>
            </a:r>
            <a:r>
              <a:rPr lang="fr-FR" sz="5600" dirty="0"/>
              <a:t>de l’événement dans sa brièveté appelle à le situer - par la contextualisation – dans le cadre d'un temps plus long. La contextualisation n'appelle pas un tableau exhaustif mais porte sur quelques éléments significatifs.</a:t>
            </a:r>
          </a:p>
          <a:p>
            <a:r>
              <a:rPr lang="fr-FR" sz="5600" dirty="0"/>
              <a:t>S</a:t>
            </a:r>
            <a:r>
              <a:rPr lang="fr-FR" sz="5600" b="1" dirty="0"/>
              <a:t>ituer, c’est mettre en</a:t>
            </a:r>
            <a:r>
              <a:rPr lang="fr-FR" sz="5600" dirty="0"/>
              <a:t> </a:t>
            </a:r>
            <a:r>
              <a:rPr lang="fr-FR" sz="5600" b="1" dirty="0"/>
              <a:t>contexte temporel et spatial</a:t>
            </a:r>
            <a:r>
              <a:rPr lang="fr-FR" sz="5600" b="1" dirty="0" smtClean="0"/>
              <a:t>.</a:t>
            </a:r>
            <a:endParaRPr lang="fr-FR" sz="5600" dirty="0"/>
          </a:p>
          <a:p>
            <a:pPr marL="0" indent="0">
              <a:buNone/>
            </a:pPr>
            <a:r>
              <a:rPr lang="fr-FR" sz="4400" dirty="0" smtClean="0"/>
              <a:t>.</a:t>
            </a:r>
            <a:endParaRPr lang="fr-FR" sz="4400" dirty="0"/>
          </a:p>
          <a:p>
            <a:endParaRPr lang="fr-FR" dirty="0"/>
          </a:p>
        </p:txBody>
      </p:sp>
    </p:spTree>
    <p:extLst>
      <p:ext uri="{BB962C8B-B14F-4D97-AF65-F5344CB8AC3E}">
        <p14:creationId xmlns:p14="http://schemas.microsoft.com/office/powerpoint/2010/main" val="211089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95755"/>
            <a:ext cx="10515600" cy="954224"/>
          </a:xfrm>
        </p:spPr>
        <p:txBody>
          <a:bodyPr>
            <a:normAutofit fontScale="90000"/>
          </a:bodyPr>
          <a:lstStyle/>
          <a:p>
            <a:pPr algn="ctr"/>
            <a:r>
              <a:rPr lang="fr-FR" b="1" dirty="0" smtClean="0"/>
              <a:t>Décrire</a:t>
            </a:r>
            <a:r>
              <a:rPr lang="fr-FR" dirty="0" smtClean="0"/>
              <a:t/>
            </a:r>
            <a:br>
              <a:rPr lang="fr-FR" dirty="0" smtClean="0"/>
            </a:br>
            <a:r>
              <a:rPr lang="fr-FR" dirty="0" err="1" smtClean="0"/>
              <a:t>Décrire</a:t>
            </a:r>
            <a:r>
              <a:rPr lang="fr-FR" dirty="0" smtClean="0"/>
              <a:t> </a:t>
            </a:r>
            <a:r>
              <a:rPr lang="fr-FR" dirty="0"/>
              <a:t>: « </a:t>
            </a:r>
            <a:r>
              <a:rPr lang="fr-FR" i="1" dirty="0"/>
              <a:t>Représenter dans son ensemble, par écrit ou oralement </a:t>
            </a:r>
            <a:r>
              <a:rPr lang="fr-FR" dirty="0"/>
              <a:t>» (Petit Robert, </a:t>
            </a:r>
            <a:r>
              <a:rPr lang="fr-FR" dirty="0" smtClean="0"/>
              <a:t>2007)</a:t>
            </a:r>
            <a:r>
              <a:rPr lang="fr-FR" sz="1300" dirty="0" smtClean="0"/>
              <a:t>. </a:t>
            </a:r>
            <a:endParaRPr lang="fr-FR" b="1" dirty="0"/>
          </a:p>
        </p:txBody>
      </p:sp>
      <p:sp>
        <p:nvSpPr>
          <p:cNvPr id="3" name="Espace réservé du contenu 2"/>
          <p:cNvSpPr>
            <a:spLocks noGrp="1"/>
          </p:cNvSpPr>
          <p:nvPr>
            <p:ph idx="1"/>
          </p:nvPr>
        </p:nvSpPr>
        <p:spPr>
          <a:xfrm>
            <a:off x="590006" y="2390506"/>
            <a:ext cx="10515600" cy="3317963"/>
          </a:xfrm>
        </p:spPr>
        <p:txBody>
          <a:bodyPr/>
          <a:lstStyle/>
          <a:p>
            <a:r>
              <a:rPr lang="fr-FR" i="1" dirty="0"/>
              <a:t>P</a:t>
            </a:r>
            <a:r>
              <a:rPr lang="fr-FR" i="1" dirty="0" smtClean="0"/>
              <a:t>artir </a:t>
            </a:r>
            <a:r>
              <a:rPr lang="fr-FR" i="1" dirty="0"/>
              <a:t>de l’élémentaire pour arriver au complexe </a:t>
            </a:r>
            <a:r>
              <a:rPr lang="fr-FR" i="1" dirty="0" smtClean="0"/>
              <a:t>, </a:t>
            </a:r>
            <a:r>
              <a:rPr lang="fr-FR" b="1" dirty="0"/>
              <a:t>p</a:t>
            </a:r>
            <a:r>
              <a:rPr lang="fr-FR" b="1" dirty="0" smtClean="0"/>
              <a:t>asser </a:t>
            </a:r>
            <a:r>
              <a:rPr lang="fr-FR" b="1" dirty="0"/>
              <a:t>du visible à </a:t>
            </a:r>
            <a:r>
              <a:rPr lang="fr-FR" b="1" dirty="0" smtClean="0"/>
              <a:t>l’invisible</a:t>
            </a:r>
            <a:endParaRPr lang="fr-FR" i="1" dirty="0" smtClean="0"/>
          </a:p>
          <a:p>
            <a:r>
              <a:rPr lang="fr-FR" b="1" dirty="0" smtClean="0"/>
              <a:t>Décrire pour </a:t>
            </a:r>
            <a:r>
              <a:rPr lang="fr-FR" b="1" dirty="0"/>
              <a:t>analyser, interpréter, expliquer.</a:t>
            </a:r>
            <a:endParaRPr lang="fr-FR" dirty="0"/>
          </a:p>
          <a:p>
            <a:r>
              <a:rPr lang="fr-FR" b="1" dirty="0" smtClean="0"/>
              <a:t>Une </a:t>
            </a:r>
            <a:r>
              <a:rPr lang="fr-FR" b="1" dirty="0"/>
              <a:t>éducation au regard </a:t>
            </a:r>
            <a:r>
              <a:rPr lang="fr-FR" b="1" dirty="0" smtClean="0"/>
              <a:t>pour interpréter</a:t>
            </a:r>
            <a:endParaRPr lang="fr-FR" dirty="0"/>
          </a:p>
          <a:p>
            <a:r>
              <a:rPr lang="fr-FR" b="1" dirty="0"/>
              <a:t>Situer</a:t>
            </a:r>
            <a:r>
              <a:rPr lang="fr-FR" dirty="0"/>
              <a:t> l’objet décrit </a:t>
            </a:r>
            <a:r>
              <a:rPr lang="fr-FR" dirty="0" smtClean="0"/>
              <a:t>dans </a:t>
            </a:r>
            <a:r>
              <a:rPr lang="fr-FR" dirty="0"/>
              <a:t>le temps, l’espace, les civilisations, </a:t>
            </a:r>
            <a:r>
              <a:rPr lang="fr-FR" dirty="0" smtClean="0"/>
              <a:t>et </a:t>
            </a:r>
            <a:r>
              <a:rPr lang="fr-FR" dirty="0"/>
              <a:t>faire preuve de sensibilité, d’esprit critique et de </a:t>
            </a:r>
            <a:r>
              <a:rPr lang="fr-FR" dirty="0" smtClean="0"/>
              <a:t>curiosité</a:t>
            </a:r>
          </a:p>
        </p:txBody>
      </p:sp>
    </p:spTree>
    <p:extLst>
      <p:ext uri="{BB962C8B-B14F-4D97-AF65-F5344CB8AC3E}">
        <p14:creationId xmlns:p14="http://schemas.microsoft.com/office/powerpoint/2010/main" val="933758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Wingdings" panose="05000000000000000000" pitchFamily="2" charset="2"/>
              <a:buChar char="Ø"/>
            </a:pPr>
            <a:r>
              <a:rPr lang="fr-FR" b="1" dirty="0"/>
              <a:t>Décrire une situation : </a:t>
            </a:r>
            <a:br>
              <a:rPr lang="fr-FR" b="1" dirty="0"/>
            </a:br>
            <a:endParaRPr lang="fr-FR" dirty="0"/>
          </a:p>
        </p:txBody>
      </p:sp>
      <p:sp>
        <p:nvSpPr>
          <p:cNvPr id="3" name="Espace réservé du contenu 2"/>
          <p:cNvSpPr>
            <a:spLocks noGrp="1"/>
          </p:cNvSpPr>
          <p:nvPr>
            <p:ph idx="1"/>
          </p:nvPr>
        </p:nvSpPr>
        <p:spPr/>
        <p:txBody>
          <a:bodyPr/>
          <a:lstStyle/>
          <a:p>
            <a:r>
              <a:rPr lang="fr-FR" dirty="0" smtClean="0"/>
              <a:t>En </a:t>
            </a:r>
            <a:r>
              <a:rPr lang="fr-FR" dirty="0"/>
              <a:t>histoire s</a:t>
            </a:r>
            <a:r>
              <a:rPr lang="fr-FR" dirty="0" smtClean="0"/>
              <a:t>e faire, </a:t>
            </a:r>
            <a:r>
              <a:rPr lang="fr-FR" b="1" dirty="0"/>
              <a:t>mentalement, une représentation </a:t>
            </a:r>
            <a:r>
              <a:rPr lang="fr-FR" dirty="0"/>
              <a:t>de la situation, notamment </a:t>
            </a:r>
            <a:r>
              <a:rPr lang="fr-FR" dirty="0" smtClean="0"/>
              <a:t>où </a:t>
            </a:r>
            <a:r>
              <a:rPr lang="fr-FR" dirty="0"/>
              <a:t>l'évocation de réalités disparues à jamais nécessite un </a:t>
            </a:r>
            <a:r>
              <a:rPr lang="fr-FR" b="1" dirty="0"/>
              <a:t>ancrage dans le visuel</a:t>
            </a:r>
            <a:r>
              <a:rPr lang="fr-FR" dirty="0"/>
              <a:t>, même reconstitué, pour avoir un peu d'existence</a:t>
            </a:r>
            <a:endParaRPr lang="fr-FR" b="1" dirty="0" smtClean="0"/>
          </a:p>
          <a:p>
            <a:r>
              <a:rPr lang="fr-FR" b="1" dirty="0" smtClean="0"/>
              <a:t>Dater</a:t>
            </a:r>
            <a:endParaRPr lang="fr-FR" b="1" dirty="0"/>
          </a:p>
          <a:p>
            <a:r>
              <a:rPr lang="fr-FR" b="1" dirty="0"/>
              <a:t>Localiser</a:t>
            </a:r>
            <a:endParaRPr lang="fr-FR" dirty="0"/>
          </a:p>
          <a:p>
            <a:r>
              <a:rPr lang="fr-FR" b="1" dirty="0"/>
              <a:t>Mentionner</a:t>
            </a:r>
            <a:r>
              <a:rPr lang="fr-FR" dirty="0"/>
              <a:t> les acteurs</a:t>
            </a:r>
          </a:p>
          <a:p>
            <a:endParaRPr lang="fr-FR" dirty="0"/>
          </a:p>
        </p:txBody>
      </p:sp>
    </p:spTree>
    <p:extLst>
      <p:ext uri="{BB962C8B-B14F-4D97-AF65-F5344CB8AC3E}">
        <p14:creationId xmlns:p14="http://schemas.microsoft.com/office/powerpoint/2010/main" val="2192529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58726"/>
          </a:xfrm>
        </p:spPr>
        <p:txBody>
          <a:bodyPr>
            <a:normAutofit fontScale="90000"/>
          </a:bodyPr>
          <a:lstStyle/>
          <a:p>
            <a:pPr marL="571500" indent="-571500" algn="ctr">
              <a:buFont typeface="Wingdings" panose="05000000000000000000" pitchFamily="2" charset="2"/>
              <a:buChar char="Ø"/>
            </a:pPr>
            <a:r>
              <a:rPr lang="fr-FR" b="1" dirty="0"/>
              <a:t>Décrire un paysage</a:t>
            </a:r>
            <a:r>
              <a:rPr lang="fr-FR" b="1" dirty="0" smtClean="0"/>
              <a:t>:</a:t>
            </a:r>
            <a:r>
              <a:rPr lang="fr-FR" dirty="0"/>
              <a:t/>
            </a:r>
            <a:br>
              <a:rPr lang="fr-FR" dirty="0"/>
            </a:br>
            <a:endParaRPr lang="fr-FR" dirty="0"/>
          </a:p>
        </p:txBody>
      </p:sp>
      <p:sp>
        <p:nvSpPr>
          <p:cNvPr id="3" name="Espace réservé du contenu 2"/>
          <p:cNvSpPr>
            <a:spLocks noGrp="1"/>
          </p:cNvSpPr>
          <p:nvPr>
            <p:ph idx="1"/>
          </p:nvPr>
        </p:nvSpPr>
        <p:spPr>
          <a:xfrm>
            <a:off x="838200" y="1303110"/>
            <a:ext cx="10515600" cy="5241381"/>
          </a:xfrm>
        </p:spPr>
        <p:txBody>
          <a:bodyPr>
            <a:normAutofit/>
          </a:bodyPr>
          <a:lstStyle/>
          <a:p>
            <a:r>
              <a:rPr lang="fr-FR" b="1" dirty="0" smtClean="0"/>
              <a:t>La </a:t>
            </a:r>
            <a:r>
              <a:rPr lang="fr-FR" b="1" dirty="0"/>
              <a:t>lecture par plans</a:t>
            </a:r>
            <a:r>
              <a:rPr lang="fr-FR" dirty="0"/>
              <a:t> (premier, deuxième et arrière-plan) </a:t>
            </a:r>
            <a:r>
              <a:rPr lang="fr-FR" b="1" dirty="0"/>
              <a:t>ne suffit pas</a:t>
            </a:r>
            <a:r>
              <a:rPr lang="fr-FR" dirty="0"/>
              <a:t>. En effet, elle tend à figer le regard des élèves</a:t>
            </a:r>
            <a:endParaRPr lang="fr-FR" b="1" dirty="0" smtClean="0"/>
          </a:p>
          <a:p>
            <a:r>
              <a:rPr lang="fr-FR" b="1" dirty="0" smtClean="0"/>
              <a:t>Il </a:t>
            </a:r>
            <a:r>
              <a:rPr lang="fr-FR" b="1" dirty="0"/>
              <a:t>suffit de changer de point de vue pour avoir autre chose à décoder.</a:t>
            </a:r>
            <a:r>
              <a:rPr lang="fr-FR" dirty="0"/>
              <a:t> </a:t>
            </a:r>
            <a:r>
              <a:rPr lang="fr-FR" dirty="0" smtClean="0"/>
              <a:t>Prendre </a:t>
            </a:r>
            <a:r>
              <a:rPr lang="fr-FR" dirty="0"/>
              <a:t>conscience que chaque regard est différent</a:t>
            </a:r>
            <a:r>
              <a:rPr lang="fr-FR" dirty="0" smtClean="0"/>
              <a:t>. Interroger sur </a:t>
            </a:r>
            <a:r>
              <a:rPr lang="fr-FR" dirty="0"/>
              <a:t>les intentions du photographe et sur tout ce qui échappe à son </a:t>
            </a:r>
            <a:r>
              <a:rPr lang="fr-FR" dirty="0" smtClean="0"/>
              <a:t>regard</a:t>
            </a:r>
          </a:p>
          <a:p>
            <a:r>
              <a:rPr lang="fr-FR" b="1" dirty="0"/>
              <a:t>C</a:t>
            </a:r>
            <a:r>
              <a:rPr lang="fr-FR" b="1" dirty="0" smtClean="0"/>
              <a:t>hangement </a:t>
            </a:r>
            <a:r>
              <a:rPr lang="fr-FR" b="1" dirty="0"/>
              <a:t>d’échelles</a:t>
            </a:r>
            <a:r>
              <a:rPr lang="fr-FR" dirty="0"/>
              <a:t> </a:t>
            </a:r>
            <a:r>
              <a:rPr lang="fr-FR" dirty="0" smtClean="0"/>
              <a:t>pour relier </a:t>
            </a:r>
            <a:r>
              <a:rPr lang="fr-FR" dirty="0"/>
              <a:t>le paysage à un ensemble plus vaste et de s’interroger sur les relations des différents éléments et le jeu des acteurs. </a:t>
            </a:r>
            <a:endParaRPr lang="fr-FR" dirty="0" smtClean="0"/>
          </a:p>
          <a:p>
            <a:r>
              <a:rPr lang="fr-FR" dirty="0" smtClean="0"/>
              <a:t>Le </a:t>
            </a:r>
            <a:r>
              <a:rPr lang="fr-FR" b="1" dirty="0"/>
              <a:t>croquis simplifié </a:t>
            </a:r>
            <a:r>
              <a:rPr lang="fr-FR" dirty="0"/>
              <a:t>contribue à faire avancer les hypothèses sur leur fonction et leur articulation. Complété au fur et à mesure de l’analyse, </a:t>
            </a:r>
            <a:r>
              <a:rPr lang="fr-FR" dirty="0" smtClean="0"/>
              <a:t>pour rendre </a:t>
            </a:r>
            <a:r>
              <a:rPr lang="fr-FR" dirty="0"/>
              <a:t>compte de </a:t>
            </a:r>
            <a:r>
              <a:rPr lang="fr-FR" b="1" dirty="0"/>
              <a:t>l’organisation du territoire</a:t>
            </a:r>
          </a:p>
        </p:txBody>
      </p:sp>
    </p:spTree>
    <p:extLst>
      <p:ext uri="{BB962C8B-B14F-4D97-AF65-F5344CB8AC3E}">
        <p14:creationId xmlns:p14="http://schemas.microsoft.com/office/powerpoint/2010/main" val="1493481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Wingdings" panose="05000000000000000000" pitchFamily="2" charset="2"/>
              <a:buChar char="Ø"/>
            </a:pPr>
            <a:r>
              <a:rPr lang="fr-FR" b="1" dirty="0"/>
              <a:t>Décrire une œuvre d’art</a:t>
            </a:r>
            <a:r>
              <a:rPr lang="fr-FR" dirty="0"/>
              <a:t/>
            </a:r>
            <a:br>
              <a:rPr lang="fr-FR" dirty="0"/>
            </a:b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En </a:t>
            </a:r>
            <a:r>
              <a:rPr lang="fr-FR" b="1" dirty="0"/>
              <a:t>histoire des arts</a:t>
            </a:r>
            <a:r>
              <a:rPr lang="fr-FR" dirty="0"/>
              <a:t>, un premier temps </a:t>
            </a:r>
            <a:r>
              <a:rPr lang="fr-FR" b="1" dirty="0"/>
              <a:t>d’expression libre sur le ressenti esthétique</a:t>
            </a:r>
            <a:r>
              <a:rPr lang="fr-FR" dirty="0"/>
              <a:t> contribue à faire émerger les représentations de chacun, pour pouvoir ensuite dépasser la subjectivité du regard.</a:t>
            </a:r>
          </a:p>
          <a:p>
            <a:r>
              <a:rPr lang="fr-FR" dirty="0"/>
              <a:t>Repérer la composition de l’œuvre et la transcrire sous la forme d’un schéma simple, </a:t>
            </a:r>
            <a:endParaRPr lang="fr-FR" dirty="0" smtClean="0"/>
          </a:p>
          <a:p>
            <a:r>
              <a:rPr lang="fr-FR" dirty="0"/>
              <a:t>C</a:t>
            </a:r>
            <a:r>
              <a:rPr lang="fr-FR" dirty="0" smtClean="0"/>
              <a:t>onfronter </a:t>
            </a:r>
            <a:r>
              <a:rPr lang="fr-FR" dirty="0"/>
              <a:t>avec des vues obliques, d’autres tableaux, des textes littéraires constituent une première étape dans l’apprentissage de l’esprit critique par rapport aux sources. </a:t>
            </a:r>
            <a:endParaRPr lang="fr-FR" dirty="0" smtClean="0"/>
          </a:p>
          <a:p>
            <a:r>
              <a:rPr lang="fr-FR" b="1" dirty="0" smtClean="0"/>
              <a:t>A l'inverse </a:t>
            </a:r>
            <a:r>
              <a:rPr lang="fr-FR" b="1" dirty="0"/>
              <a:t>du paysage en géographie, la lecture d'une gravure ou d'un tableau commence par l'arrière-plan.</a:t>
            </a:r>
            <a:endParaRPr lang="fr-FR" dirty="0"/>
          </a:p>
          <a:p>
            <a:pPr algn="just"/>
            <a:r>
              <a:rPr lang="fr-FR" b="1" dirty="0"/>
              <a:t>Certains documents </a:t>
            </a:r>
            <a:r>
              <a:rPr lang="fr-FR" dirty="0"/>
              <a:t>nécessitent également de travailler sur le </a:t>
            </a:r>
            <a:r>
              <a:rPr lang="fr-FR" b="1" dirty="0"/>
              <a:t>support </a:t>
            </a:r>
            <a:r>
              <a:rPr lang="fr-FR" dirty="0"/>
              <a:t>lui-même. L’analyse des images par satellite, par exemple, suppose en effet une bonne compréhension du document (degré de simplification en fonction de la résolution spatiale, lien entre les couleurs et les objets au sol…), puisque l’interprétation implique une gymnastique de l’esprit entre la représentation codée de l’image et la réalité du paysage auquel elle renvoie. De même, le support d’une œuvre d’art, la technique utilisée doivent être décrits car ils révèlent les conditions techniques de réalisation et donnent des indications sur le contexte de l’œuvre elle-même.</a:t>
            </a:r>
          </a:p>
          <a:p>
            <a:endParaRPr lang="fr-FR" dirty="0"/>
          </a:p>
        </p:txBody>
      </p:sp>
    </p:spTree>
    <p:extLst>
      <p:ext uri="{BB962C8B-B14F-4D97-AF65-F5344CB8AC3E}">
        <p14:creationId xmlns:p14="http://schemas.microsoft.com/office/powerpoint/2010/main" val="3415865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Réaliser un croquis en histoire-géographie</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FR" dirty="0"/>
              <a:t>Le </a:t>
            </a:r>
            <a:r>
              <a:rPr lang="fr-FR" b="1" dirty="0"/>
              <a:t>croquis </a:t>
            </a:r>
            <a:r>
              <a:rPr lang="fr-FR" dirty="0"/>
              <a:t>est une représentation cartographique simplifiée, qui rend compte de l’organisation et des dynamiques d’un espace. Le réaliser consiste à raisonner en utilisant un langage spécifique. </a:t>
            </a:r>
            <a:r>
              <a:rPr lang="fr-FR" b="1" dirty="0"/>
              <a:t>La démarche reprend les principales étapes de toute argumentation :</a:t>
            </a:r>
            <a:endParaRPr lang="fr-FR" dirty="0"/>
          </a:p>
          <a:p>
            <a:pPr lvl="0" algn="just"/>
            <a:r>
              <a:rPr lang="fr-FR" b="1" dirty="0"/>
              <a:t>Sélectionner</a:t>
            </a:r>
            <a:r>
              <a:rPr lang="fr-FR" dirty="0"/>
              <a:t> les informations qui répondent à la problématique;</a:t>
            </a:r>
          </a:p>
          <a:p>
            <a:pPr lvl="0" algn="just"/>
            <a:r>
              <a:rPr lang="fr-FR" b="1" dirty="0"/>
              <a:t>Classer</a:t>
            </a:r>
            <a:r>
              <a:rPr lang="fr-FR" dirty="0"/>
              <a:t> et hiérarchiser ces informations;</a:t>
            </a:r>
          </a:p>
          <a:p>
            <a:pPr lvl="0" algn="just"/>
            <a:r>
              <a:rPr lang="fr-FR" b="1" dirty="0"/>
              <a:t>Choisir</a:t>
            </a:r>
            <a:r>
              <a:rPr lang="fr-FR" dirty="0"/>
              <a:t> le langage approprié. Une représentation spatiale nécessite de fixer un </a:t>
            </a:r>
            <a:r>
              <a:rPr lang="fr-FR" b="1" dirty="0"/>
              <a:t>cadre </a:t>
            </a:r>
            <a:r>
              <a:rPr lang="fr-FR" dirty="0"/>
              <a:t>(figurés de surface), sur lequel interviennent des </a:t>
            </a:r>
            <a:r>
              <a:rPr lang="fr-FR" b="1" dirty="0"/>
              <a:t>limites </a:t>
            </a:r>
            <a:r>
              <a:rPr lang="fr-FR" dirty="0"/>
              <a:t>ou des échanges (figurés linéaires),</a:t>
            </a:r>
            <a:r>
              <a:rPr lang="fr-FR" b="1" dirty="0"/>
              <a:t> </a:t>
            </a:r>
            <a:r>
              <a:rPr lang="fr-FR" dirty="0"/>
              <a:t>mettant en relation des </a:t>
            </a:r>
            <a:r>
              <a:rPr lang="fr-FR" b="1" dirty="0"/>
              <a:t>lieux </a:t>
            </a:r>
            <a:r>
              <a:rPr lang="fr-FR" dirty="0"/>
              <a:t>(figurés ponctuels</a:t>
            </a:r>
            <a:r>
              <a:rPr lang="fr-FR" dirty="0" smtClean="0"/>
              <a:t>).</a:t>
            </a:r>
          </a:p>
          <a:p>
            <a:pPr marL="0" indent="0" algn="just">
              <a:buNone/>
            </a:pPr>
            <a:r>
              <a:rPr lang="fr-FR" dirty="0"/>
              <a:t>Le </a:t>
            </a:r>
            <a:r>
              <a:rPr lang="fr-FR" b="1" dirty="0"/>
              <a:t>schéma </a:t>
            </a:r>
            <a:r>
              <a:rPr lang="fr-FR" dirty="0"/>
              <a:t>est également une représentation graphique, dans lequel on abandonne l’échelle graphique ou numérique tout en respectant les règles du langage cartographique. Faciles à réaliser (recours à des formes géométriques), </a:t>
            </a:r>
            <a:r>
              <a:rPr lang="fr-FR" b="1" dirty="0"/>
              <a:t>faciles à mémoriser</a:t>
            </a:r>
            <a:r>
              <a:rPr lang="fr-FR" dirty="0"/>
              <a:t>, les schémas sont </a:t>
            </a:r>
            <a:r>
              <a:rPr lang="fr-FR" b="1" dirty="0"/>
              <a:t>utiles dans une démonstration </a:t>
            </a:r>
            <a:r>
              <a:rPr lang="fr-FR" dirty="0"/>
              <a:t>ou un devoir dont ils peuvent jalonner les étapes ou les moments clés. Ils peuvent constituer </a:t>
            </a:r>
            <a:r>
              <a:rPr lang="fr-FR" b="1" dirty="0"/>
              <a:t>également un élément de la trace écrite.</a:t>
            </a:r>
          </a:p>
          <a:p>
            <a:pPr lvl="0"/>
            <a:endParaRPr lang="fr-FR" dirty="0"/>
          </a:p>
          <a:p>
            <a:endParaRPr lang="fr-FR" dirty="0"/>
          </a:p>
        </p:txBody>
      </p:sp>
    </p:spTree>
    <p:extLst>
      <p:ext uri="{BB962C8B-B14F-4D97-AF65-F5344CB8AC3E}">
        <p14:creationId xmlns:p14="http://schemas.microsoft.com/office/powerpoint/2010/main" val="2910101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Réaliser un croquis en histoire-géographie</a:t>
            </a: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a:t>phases de verbalisation </a:t>
            </a:r>
            <a:endParaRPr lang="fr-FR" dirty="0" smtClean="0"/>
          </a:p>
          <a:p>
            <a:r>
              <a:rPr lang="fr-FR" b="1" dirty="0"/>
              <a:t>Q</a:t>
            </a:r>
            <a:r>
              <a:rPr lang="fr-FR" b="1" dirty="0" smtClean="0"/>
              <a:t>uelles </a:t>
            </a:r>
            <a:r>
              <a:rPr lang="fr-FR" b="1" dirty="0"/>
              <a:t>informations prélever ? </a:t>
            </a:r>
            <a:endParaRPr lang="fr-FR" b="1" dirty="0" smtClean="0"/>
          </a:p>
          <a:p>
            <a:r>
              <a:rPr lang="fr-FR" b="1" dirty="0" smtClean="0"/>
              <a:t>Pourquoi </a:t>
            </a:r>
            <a:r>
              <a:rPr lang="fr-FR" b="1" dirty="0"/>
              <a:t>ces choix ? </a:t>
            </a:r>
            <a:endParaRPr lang="fr-FR" b="1" dirty="0" smtClean="0"/>
          </a:p>
          <a:p>
            <a:r>
              <a:rPr lang="fr-FR" b="1" dirty="0" smtClean="0"/>
              <a:t>Comment </a:t>
            </a:r>
            <a:r>
              <a:rPr lang="fr-FR" b="1" dirty="0"/>
              <a:t>les organiser et les rendre cohérentes en unités spatiales définies ? </a:t>
            </a:r>
            <a:endParaRPr lang="fr-FR" b="1" dirty="0" smtClean="0"/>
          </a:p>
          <a:p>
            <a:r>
              <a:rPr lang="fr-FR" b="1" dirty="0" smtClean="0"/>
              <a:t>Quels </a:t>
            </a:r>
            <a:r>
              <a:rPr lang="fr-FR" b="1" dirty="0"/>
              <a:t>signes et symboles graphiques pertinents pour finaliser la légende et le croquis ?</a:t>
            </a:r>
            <a:r>
              <a:rPr lang="fr-FR" dirty="0"/>
              <a:t> </a:t>
            </a:r>
            <a:endParaRPr lang="fr-FR" dirty="0" smtClean="0"/>
          </a:p>
          <a:p>
            <a:pPr>
              <a:buFont typeface="Wingdings" panose="05000000000000000000" pitchFamily="2" charset="2"/>
              <a:buChar char="Ø"/>
            </a:pPr>
            <a:r>
              <a:rPr lang="fr-FR" dirty="0" smtClean="0"/>
              <a:t>une </a:t>
            </a:r>
            <a:r>
              <a:rPr lang="fr-FR" dirty="0"/>
              <a:t>expression écrite précise le sens et l’interprétation. </a:t>
            </a:r>
            <a:endParaRPr lang="fr-FR" dirty="0" smtClean="0"/>
          </a:p>
          <a:p>
            <a:pPr marL="0" indent="0" algn="ctr">
              <a:buNone/>
            </a:pPr>
            <a:r>
              <a:rPr lang="fr-FR" dirty="0" smtClean="0"/>
              <a:t>A </a:t>
            </a:r>
            <a:r>
              <a:rPr lang="fr-FR" dirty="0"/>
              <a:t>chaque étape, on met en jeu l’échange</a:t>
            </a:r>
          </a:p>
          <a:p>
            <a:endParaRPr lang="fr-FR" dirty="0" smtClean="0"/>
          </a:p>
        </p:txBody>
      </p:sp>
    </p:spTree>
    <p:extLst>
      <p:ext uri="{BB962C8B-B14F-4D97-AF65-F5344CB8AC3E}">
        <p14:creationId xmlns:p14="http://schemas.microsoft.com/office/powerpoint/2010/main" val="2060435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Tout </a:t>
            </a:r>
            <a:r>
              <a:rPr lang="fr-FR" b="1" dirty="0"/>
              <a:t>croquis </a:t>
            </a:r>
            <a:r>
              <a:rPr lang="fr-FR" dirty="0"/>
              <a:t>doit comporter :</a:t>
            </a:r>
            <a:br>
              <a:rPr lang="fr-FR" dirty="0"/>
            </a:br>
            <a:endParaRPr lang="fr-FR" dirty="0"/>
          </a:p>
        </p:txBody>
      </p:sp>
      <p:sp>
        <p:nvSpPr>
          <p:cNvPr id="3" name="Espace réservé du contenu 2"/>
          <p:cNvSpPr>
            <a:spLocks noGrp="1"/>
          </p:cNvSpPr>
          <p:nvPr>
            <p:ph idx="1"/>
          </p:nvPr>
        </p:nvSpPr>
        <p:spPr/>
        <p:txBody>
          <a:bodyPr>
            <a:normAutofit fontScale="92500"/>
          </a:bodyPr>
          <a:lstStyle/>
          <a:p>
            <a:pPr lvl="0"/>
            <a:r>
              <a:rPr lang="fr-FR" dirty="0" smtClean="0"/>
              <a:t>Un </a:t>
            </a:r>
            <a:r>
              <a:rPr lang="fr-FR" b="1" dirty="0"/>
              <a:t>titre</a:t>
            </a:r>
            <a:r>
              <a:rPr lang="fr-FR" dirty="0"/>
              <a:t>: placé en tête de carte, souligné, bref et significatif, correspondant au sujet traité ;</a:t>
            </a:r>
          </a:p>
          <a:p>
            <a:pPr lvl="0"/>
            <a:r>
              <a:rPr lang="fr-FR" dirty="0"/>
              <a:t>Une </a:t>
            </a:r>
            <a:r>
              <a:rPr lang="fr-FR" b="1" dirty="0"/>
              <a:t>légende</a:t>
            </a:r>
            <a:r>
              <a:rPr lang="fr-FR" dirty="0"/>
              <a:t>: rendant compte de la démonstration donc ordonnée, hiérarchisée (rubriques), précise (unités), placée sous la carte;</a:t>
            </a:r>
          </a:p>
          <a:p>
            <a:pPr lvl="0"/>
            <a:r>
              <a:rPr lang="fr-FR" dirty="0"/>
              <a:t>Des </a:t>
            </a:r>
            <a:r>
              <a:rPr lang="fr-FR" b="1" dirty="0"/>
              <a:t>figurés</a:t>
            </a:r>
            <a:r>
              <a:rPr lang="fr-FR" dirty="0"/>
              <a:t>: conformes au langage cartographique, en nombre limité;</a:t>
            </a:r>
          </a:p>
          <a:p>
            <a:pPr lvl="0"/>
            <a:r>
              <a:rPr lang="fr-FR" dirty="0"/>
              <a:t>Une </a:t>
            </a:r>
            <a:r>
              <a:rPr lang="fr-FR" b="1" dirty="0"/>
              <a:t>échelle</a:t>
            </a:r>
            <a:r>
              <a:rPr lang="fr-FR" dirty="0"/>
              <a:t>: graphique ou numérique;</a:t>
            </a:r>
          </a:p>
          <a:p>
            <a:pPr lvl="0"/>
            <a:r>
              <a:rPr lang="fr-FR" dirty="0"/>
              <a:t>L’</a:t>
            </a:r>
            <a:r>
              <a:rPr lang="fr-FR" b="1" dirty="0"/>
              <a:t>orientation</a:t>
            </a:r>
            <a:r>
              <a:rPr lang="fr-FR" dirty="0"/>
              <a:t>: nord ou rose des vents;</a:t>
            </a:r>
          </a:p>
          <a:p>
            <a:pPr lvl="0"/>
            <a:r>
              <a:rPr lang="fr-FR" b="1" dirty="0"/>
              <a:t>Des éléments de nomenclature</a:t>
            </a:r>
            <a:r>
              <a:rPr lang="fr-FR" dirty="0"/>
              <a:t>: noms complets, en lien avec le sujet, hiérarchisés en fonction de l’importance, écrits horizontalement</a:t>
            </a:r>
            <a:r>
              <a:rPr lang="fr-FR" dirty="0" smtClean="0"/>
              <a:t>;</a:t>
            </a:r>
          </a:p>
          <a:p>
            <a:pPr marL="0" indent="0" algn="ctr">
              <a:buNone/>
            </a:pPr>
            <a:r>
              <a:rPr lang="fr-FR" dirty="0"/>
              <a:t>Les cartes et croquis tiennent lieu de trace écrite.</a:t>
            </a:r>
          </a:p>
          <a:p>
            <a:pPr lvl="0"/>
            <a:endParaRPr lang="fr-FR" dirty="0"/>
          </a:p>
          <a:p>
            <a:endParaRPr lang="fr-FR" dirty="0"/>
          </a:p>
        </p:txBody>
      </p:sp>
    </p:spTree>
    <p:extLst>
      <p:ext uri="{BB962C8B-B14F-4D97-AF65-F5344CB8AC3E}">
        <p14:creationId xmlns:p14="http://schemas.microsoft.com/office/powerpoint/2010/main" val="979303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9600" dirty="0" smtClean="0"/>
              <a:t>CAP</a:t>
            </a:r>
            <a:endParaRPr lang="fr-FR" sz="9600" dirty="0"/>
          </a:p>
        </p:txBody>
      </p:sp>
      <p:sp>
        <p:nvSpPr>
          <p:cNvPr id="4" name="Espace réservé du contenu 3"/>
          <p:cNvSpPr>
            <a:spLocks noGrp="1"/>
          </p:cNvSpPr>
          <p:nvPr>
            <p:ph idx="1"/>
          </p:nvPr>
        </p:nvSpPr>
        <p:spPr>
          <a:xfrm>
            <a:off x="1253437" y="3185684"/>
            <a:ext cx="8946541" cy="1140658"/>
          </a:xfrm>
        </p:spPr>
        <p:txBody>
          <a:bodyPr/>
          <a:lstStyle/>
          <a:p>
            <a:r>
              <a:rPr lang="fr-FR" b="1" dirty="0">
                <a:hlinkClick r:id="rId2"/>
              </a:rPr>
              <a:t>grille d’évaluation CCF</a:t>
            </a:r>
            <a:endParaRPr lang="fr-FR" dirty="0"/>
          </a:p>
        </p:txBody>
      </p:sp>
    </p:spTree>
    <p:extLst>
      <p:ext uri="{BB962C8B-B14F-4D97-AF65-F5344CB8AC3E}">
        <p14:creationId xmlns:p14="http://schemas.microsoft.com/office/powerpoint/2010/main" val="364850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éléments complémentaires</a:t>
            </a:r>
            <a:endParaRPr lang="fr-FR" dirty="0"/>
          </a:p>
        </p:txBody>
      </p:sp>
      <p:sp>
        <p:nvSpPr>
          <p:cNvPr id="3" name="Espace réservé du contenu 2"/>
          <p:cNvSpPr>
            <a:spLocks noGrp="1"/>
          </p:cNvSpPr>
          <p:nvPr>
            <p:ph idx="1"/>
          </p:nvPr>
        </p:nvSpPr>
        <p:spPr/>
        <p:txBody>
          <a:bodyPr>
            <a:normAutofit lnSpcReduction="10000"/>
          </a:bodyPr>
          <a:lstStyle/>
          <a:p>
            <a:r>
              <a:rPr lang="fr-FR" dirty="0">
                <a:hlinkClick r:id="rId2" tooltip="RA20_Lycee_P_CAP12T_ COM_GEO_approche_competences (PDF-3.36 Mo-Nouvelle fenêtre)"/>
              </a:rPr>
              <a:t>Approche par compétences - Mise en œuvre et progressivité dans le cycle baccalauréat professionnel</a:t>
            </a:r>
            <a:endParaRPr lang="fr-FR" dirty="0"/>
          </a:p>
          <a:p>
            <a:r>
              <a:rPr lang="fr-FR" dirty="0" smtClean="0"/>
              <a:t>Partir du présent pour rechercher les causes dans le passé</a:t>
            </a:r>
          </a:p>
          <a:p>
            <a:r>
              <a:rPr lang="fr-FR" dirty="0" smtClean="0"/>
              <a:t>Comparer ou confronter pour caractériser</a:t>
            </a:r>
          </a:p>
          <a:p>
            <a:r>
              <a:rPr lang="fr-FR" dirty="0" smtClean="0"/>
              <a:t>Travailler à partir des ODD</a:t>
            </a:r>
          </a:p>
          <a:p>
            <a:r>
              <a:rPr lang="fr-FR" dirty="0" smtClean="0"/>
              <a:t>Investiguer le territoire local dans le temps et l’espace pour le remettre en perspective dans un cadre plus large</a:t>
            </a:r>
          </a:p>
          <a:p>
            <a:r>
              <a:rPr lang="fr-FR" dirty="0" smtClean="0"/>
              <a:t>Le lexique notionnel</a:t>
            </a:r>
          </a:p>
          <a:p>
            <a:r>
              <a:rPr lang="fr-FR" dirty="0" smtClean="0"/>
              <a:t>Travailler la maîtrise de la langue à l’oral et à l’écrit</a:t>
            </a:r>
          </a:p>
          <a:p>
            <a:r>
              <a:rPr lang="fr-FR" dirty="0" smtClean="0"/>
              <a:t>Varier les démarches pédagogiques : cours dialogué, en binôme, en groupe, individuel, écrits collaboratifs, écrits individuels, l’oral</a:t>
            </a:r>
            <a:endParaRPr lang="fr-FR" dirty="0"/>
          </a:p>
        </p:txBody>
      </p:sp>
    </p:spTree>
    <p:extLst>
      <p:ext uri="{BB962C8B-B14F-4D97-AF65-F5344CB8AC3E}">
        <p14:creationId xmlns:p14="http://schemas.microsoft.com/office/powerpoint/2010/main" val="2108477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C18B8339-7E09-435E-BE7C-00DB2B2D2853}"/>
              </a:ext>
            </a:extLst>
          </p:cNvPr>
          <p:cNvPicPr>
            <a:picLocks noChangeAspect="1"/>
          </p:cNvPicPr>
          <p:nvPr/>
        </p:nvPicPr>
        <p:blipFill>
          <a:blip r:embed="rId2"/>
          <a:stretch>
            <a:fillRect/>
          </a:stretch>
        </p:blipFill>
        <p:spPr>
          <a:xfrm>
            <a:off x="1054171" y="267950"/>
            <a:ext cx="10083658" cy="6322100"/>
          </a:xfrm>
          <a:prstGeom prst="rect">
            <a:avLst/>
          </a:prstGeom>
        </p:spPr>
      </p:pic>
    </p:spTree>
    <p:extLst>
      <p:ext uri="{BB962C8B-B14F-4D97-AF65-F5344CB8AC3E}">
        <p14:creationId xmlns:p14="http://schemas.microsoft.com/office/powerpoint/2010/main" val="71744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2934066869"/>
              </p:ext>
            </p:extLst>
          </p:nvPr>
        </p:nvGraphicFramePr>
        <p:xfrm>
          <a:off x="261257" y="152944"/>
          <a:ext cx="11795760" cy="6223000"/>
        </p:xfrm>
        <a:graphic>
          <a:graphicData uri="http://schemas.openxmlformats.org/drawingml/2006/table">
            <a:tbl>
              <a:tblPr firstRow="1" bandRow="1">
                <a:tableStyleId>{5C22544A-7EE6-4342-B048-85BDC9FD1C3A}</a:tableStyleId>
              </a:tblPr>
              <a:tblGrid>
                <a:gridCol w="5897880">
                  <a:extLst>
                    <a:ext uri="{9D8B030D-6E8A-4147-A177-3AD203B41FA5}">
                      <a16:colId xmlns:a16="http://schemas.microsoft.com/office/drawing/2014/main" xmlns="" val="1030365253"/>
                    </a:ext>
                  </a:extLst>
                </a:gridCol>
                <a:gridCol w="5897880">
                  <a:extLst>
                    <a:ext uri="{9D8B030D-6E8A-4147-A177-3AD203B41FA5}">
                      <a16:colId xmlns:a16="http://schemas.microsoft.com/office/drawing/2014/main" xmlns="" val="1743895742"/>
                    </a:ext>
                  </a:extLst>
                </a:gridCol>
              </a:tblGrid>
              <a:tr h="370840">
                <a:tc>
                  <a:txBody>
                    <a:bodyPr/>
                    <a:lstStyle/>
                    <a:p>
                      <a:r>
                        <a:rPr lang="fr-FR" sz="1800" b="0" i="0" u="none" strike="noStrike" kern="1200" baseline="0" dirty="0" smtClean="0">
                          <a:solidFill>
                            <a:schemeClr val="lt1"/>
                          </a:solidFill>
                          <a:latin typeface="+mn-lt"/>
                          <a:ea typeface="+mn-ea"/>
                          <a:cs typeface="+mn-cs"/>
                        </a:rPr>
                        <a:t>Compétences attendues pour l’évaluation</a:t>
                      </a:r>
                      <a:endParaRPr lang="fr-FR" dirty="0"/>
                    </a:p>
                  </a:txBody>
                  <a:tcPr/>
                </a:tc>
                <a:tc>
                  <a:txBody>
                    <a:bodyPr/>
                    <a:lstStyle/>
                    <a:p>
                      <a:r>
                        <a:rPr lang="fr-FR" sz="1800" b="0" i="0" u="none" strike="noStrike" kern="1200" baseline="0" dirty="0" smtClean="0">
                          <a:solidFill>
                            <a:schemeClr val="lt1"/>
                          </a:solidFill>
                          <a:latin typeface="+mn-lt"/>
                          <a:ea typeface="+mn-ea"/>
                          <a:cs typeface="+mn-cs"/>
                        </a:rPr>
                        <a:t>Critères d’évaluation (surligner si validation)</a:t>
                      </a:r>
                      <a:endParaRPr lang="fr-FR" dirty="0"/>
                    </a:p>
                  </a:txBody>
                  <a:tcPr/>
                </a:tc>
                <a:extLst>
                  <a:ext uri="{0D108BD9-81ED-4DB2-BD59-A6C34878D82A}">
                    <a16:rowId xmlns:a16="http://schemas.microsoft.com/office/drawing/2014/main" xmlns="" val="4048721291"/>
                  </a:ext>
                </a:extLst>
              </a:tr>
              <a:tr h="370840">
                <a:tc>
                  <a:txBody>
                    <a:bodyPr/>
                    <a:lstStyle/>
                    <a:p>
                      <a:r>
                        <a:rPr lang="fr-FR" sz="1800" b="0" i="0" u="none" strike="noStrike" kern="1200" baseline="0" dirty="0" smtClean="0">
                          <a:solidFill>
                            <a:schemeClr val="dk1"/>
                          </a:solidFill>
                          <a:latin typeface="+mn-lt"/>
                          <a:ea typeface="+mn-ea"/>
                          <a:cs typeface="+mn-cs"/>
                        </a:rPr>
                        <a:t>- </a:t>
                      </a:r>
                      <a:r>
                        <a:rPr lang="fr-FR" sz="1800" b="1" i="0" u="none" strike="noStrike" kern="1200" baseline="0" dirty="0" smtClean="0">
                          <a:solidFill>
                            <a:schemeClr val="dk1"/>
                          </a:solidFill>
                          <a:latin typeface="+mn-lt"/>
                          <a:ea typeface="+mn-ea"/>
                          <a:cs typeface="+mn-cs"/>
                        </a:rPr>
                        <a:t>maîtriser et utiliser des repères chronologiques et</a:t>
                      </a:r>
                    </a:p>
                    <a:p>
                      <a:r>
                        <a:rPr lang="fr-FR" sz="1800" b="1" i="0" u="none" strike="noStrike" kern="1200" baseline="0" dirty="0" smtClean="0">
                          <a:solidFill>
                            <a:schemeClr val="dk1"/>
                          </a:solidFill>
                          <a:latin typeface="+mn-lt"/>
                          <a:ea typeface="+mn-ea"/>
                          <a:cs typeface="+mn-cs"/>
                        </a:rPr>
                        <a:t>spatiaux </a:t>
                      </a:r>
                      <a:r>
                        <a:rPr lang="fr-FR" sz="1800" b="0" i="0" u="none" strike="noStrike" kern="1200" baseline="0" dirty="0" smtClean="0">
                          <a:solidFill>
                            <a:schemeClr val="dk1"/>
                          </a:solidFill>
                          <a:latin typeface="+mn-lt"/>
                          <a:ea typeface="+mn-ea"/>
                          <a:cs typeface="+mn-cs"/>
                        </a:rPr>
                        <a:t>: mémoriser et s’approprier les notions, se</a:t>
                      </a:r>
                    </a:p>
                    <a:p>
                      <a:r>
                        <a:rPr lang="fr-FR" sz="1800" b="0" i="0" u="none" strike="noStrike" kern="1200" baseline="0" dirty="0" smtClean="0">
                          <a:solidFill>
                            <a:schemeClr val="dk1"/>
                          </a:solidFill>
                          <a:latin typeface="+mn-lt"/>
                          <a:ea typeface="+mn-ea"/>
                          <a:cs typeface="+mn-cs"/>
                        </a:rPr>
                        <a:t>repérer, contextualiser (HG)</a:t>
                      </a:r>
                    </a:p>
                    <a:p>
                      <a:r>
                        <a:rPr lang="fr-FR" sz="1800" b="0" i="0" u="none" strike="noStrike" kern="1200" baseline="0" dirty="0" smtClean="0">
                          <a:solidFill>
                            <a:schemeClr val="dk1"/>
                          </a:solidFill>
                          <a:latin typeface="+mn-lt"/>
                          <a:ea typeface="+mn-ea"/>
                          <a:cs typeface="+mn-cs"/>
                        </a:rPr>
                        <a:t>- </a:t>
                      </a:r>
                      <a:r>
                        <a:rPr lang="fr-FR" sz="1800" b="1" i="0" u="none" strike="noStrike" kern="1200" baseline="0" dirty="0" smtClean="0">
                          <a:solidFill>
                            <a:schemeClr val="dk1"/>
                          </a:solidFill>
                          <a:latin typeface="+mn-lt"/>
                          <a:ea typeface="+mn-ea"/>
                          <a:cs typeface="+mn-cs"/>
                        </a:rPr>
                        <a:t>s’approprier les démarches historiques et</a:t>
                      </a:r>
                    </a:p>
                    <a:p>
                      <a:r>
                        <a:rPr lang="fr-FR" sz="1800" b="1" i="0" u="none" strike="noStrike" kern="1200" baseline="0" dirty="0" smtClean="0">
                          <a:solidFill>
                            <a:schemeClr val="dk1"/>
                          </a:solidFill>
                          <a:latin typeface="+mn-lt"/>
                          <a:ea typeface="+mn-ea"/>
                          <a:cs typeface="+mn-cs"/>
                        </a:rPr>
                        <a:t>géographiques </a:t>
                      </a:r>
                      <a:r>
                        <a:rPr lang="fr-FR" sz="1800" b="0" i="0" u="none" strike="noStrike" kern="1200" baseline="0" dirty="0" smtClean="0">
                          <a:solidFill>
                            <a:schemeClr val="dk1"/>
                          </a:solidFill>
                          <a:latin typeface="+mn-lt"/>
                          <a:ea typeface="+mn-ea"/>
                          <a:cs typeface="+mn-cs"/>
                        </a:rPr>
                        <a:t>: exploiter les outils spécifiques aux</a:t>
                      </a:r>
                    </a:p>
                    <a:p>
                      <a:r>
                        <a:rPr lang="fr-FR" sz="1800" b="0" i="0" u="none" strike="noStrike" kern="1200" baseline="0" dirty="0" smtClean="0">
                          <a:solidFill>
                            <a:schemeClr val="dk1"/>
                          </a:solidFill>
                          <a:latin typeface="+mn-lt"/>
                          <a:ea typeface="+mn-ea"/>
                          <a:cs typeface="+mn-cs"/>
                        </a:rPr>
                        <a:t>disciplines, mener et construire une démarche historique ou</a:t>
                      </a:r>
                    </a:p>
                    <a:p>
                      <a:r>
                        <a:rPr lang="fr-FR" sz="1800" b="0" i="0" u="none" strike="noStrike" kern="1200" baseline="0" dirty="0" smtClean="0">
                          <a:solidFill>
                            <a:schemeClr val="dk1"/>
                          </a:solidFill>
                          <a:latin typeface="+mn-lt"/>
                          <a:ea typeface="+mn-ea"/>
                          <a:cs typeface="+mn-cs"/>
                        </a:rPr>
                        <a:t>géographique et la justifier, collaborer et échanger en</a:t>
                      </a:r>
                    </a:p>
                    <a:p>
                      <a:r>
                        <a:rPr lang="fr-FR" sz="1800" b="0" i="0" u="none" strike="noStrike" kern="1200" baseline="0" dirty="0" smtClean="0">
                          <a:solidFill>
                            <a:schemeClr val="dk1"/>
                          </a:solidFill>
                          <a:latin typeface="+mn-lt"/>
                          <a:ea typeface="+mn-ea"/>
                          <a:cs typeface="+mn-cs"/>
                        </a:rPr>
                        <a:t>histoire-géographie (HG)</a:t>
                      </a:r>
                    </a:p>
                    <a:p>
                      <a:r>
                        <a:rPr lang="fr-FR" sz="1800" b="0" i="0" u="none" strike="noStrike" kern="1200" baseline="0" dirty="0" smtClean="0">
                          <a:solidFill>
                            <a:schemeClr val="dk1"/>
                          </a:solidFill>
                          <a:latin typeface="+mn-lt"/>
                          <a:ea typeface="+mn-ea"/>
                          <a:cs typeface="+mn-cs"/>
                        </a:rPr>
                        <a:t>- </a:t>
                      </a:r>
                      <a:r>
                        <a:rPr lang="fr-FR" sz="1800" b="1" i="0" u="none" strike="noStrike" kern="1200" baseline="0" dirty="0" smtClean="0">
                          <a:solidFill>
                            <a:schemeClr val="dk1"/>
                          </a:solidFill>
                          <a:latin typeface="+mn-lt"/>
                          <a:ea typeface="+mn-ea"/>
                          <a:cs typeface="+mn-cs"/>
                        </a:rPr>
                        <a:t>construire et exprimer une argumentation cohérente</a:t>
                      </a:r>
                    </a:p>
                    <a:p>
                      <a:r>
                        <a:rPr lang="fr-FR" sz="1800" b="1" i="0" u="none" strike="noStrike" kern="1200" baseline="0" dirty="0" smtClean="0">
                          <a:solidFill>
                            <a:schemeClr val="dk1"/>
                          </a:solidFill>
                          <a:latin typeface="+mn-lt"/>
                          <a:ea typeface="+mn-ea"/>
                          <a:cs typeface="+mn-cs"/>
                        </a:rPr>
                        <a:t>et étayée en s’appuyant sur les repères et les notions</a:t>
                      </a:r>
                    </a:p>
                    <a:p>
                      <a:r>
                        <a:rPr lang="fr-FR" sz="1800" b="1" i="0" u="none" strike="noStrike" kern="1200" baseline="0" dirty="0" smtClean="0">
                          <a:solidFill>
                            <a:schemeClr val="dk1"/>
                          </a:solidFill>
                          <a:latin typeface="+mn-lt"/>
                          <a:ea typeface="+mn-ea"/>
                          <a:cs typeface="+mn-cs"/>
                        </a:rPr>
                        <a:t>du programme </a:t>
                      </a:r>
                      <a:r>
                        <a:rPr lang="fr-FR" sz="1800" b="0" i="0" u="none" strike="noStrike" kern="1200" baseline="0" dirty="0" smtClean="0">
                          <a:solidFill>
                            <a:schemeClr val="dk1"/>
                          </a:solidFill>
                          <a:latin typeface="+mn-lt"/>
                          <a:ea typeface="+mn-ea"/>
                          <a:cs typeface="+mn-cs"/>
                        </a:rPr>
                        <a:t>(EMC)</a:t>
                      </a:r>
                    </a:p>
                    <a:p>
                      <a:r>
                        <a:rPr lang="fr-FR" sz="1800" b="0" i="0" u="none" strike="noStrike" kern="1200" baseline="0" dirty="0" smtClean="0">
                          <a:solidFill>
                            <a:schemeClr val="dk1"/>
                          </a:solidFill>
                          <a:latin typeface="+mn-lt"/>
                          <a:ea typeface="+mn-ea"/>
                          <a:cs typeface="+mn-cs"/>
                        </a:rPr>
                        <a:t>- </a:t>
                      </a:r>
                      <a:r>
                        <a:rPr lang="fr-FR" sz="1800" b="1" i="0" u="none" strike="noStrike" kern="1200" baseline="0" dirty="0" smtClean="0">
                          <a:solidFill>
                            <a:schemeClr val="dk1"/>
                          </a:solidFill>
                          <a:latin typeface="+mn-lt"/>
                          <a:ea typeface="+mn-ea"/>
                          <a:cs typeface="+mn-cs"/>
                        </a:rPr>
                        <a:t>mettre à distance ses opinions personnelles pour</a:t>
                      </a:r>
                    </a:p>
                    <a:p>
                      <a:r>
                        <a:rPr lang="fr-FR" sz="1800" b="1" i="0" u="none" strike="noStrike" kern="1200" baseline="0" dirty="0" smtClean="0">
                          <a:solidFill>
                            <a:schemeClr val="dk1"/>
                          </a:solidFill>
                          <a:latin typeface="+mn-lt"/>
                          <a:ea typeface="+mn-ea"/>
                          <a:cs typeface="+mn-cs"/>
                        </a:rPr>
                        <a:t>construire son jugement </a:t>
                      </a:r>
                      <a:r>
                        <a:rPr lang="fr-FR" sz="1800" b="0" i="0" u="none" strike="noStrike" kern="1200" baseline="0" dirty="0" smtClean="0">
                          <a:solidFill>
                            <a:schemeClr val="dk1"/>
                          </a:solidFill>
                          <a:latin typeface="+mn-lt"/>
                          <a:ea typeface="+mn-ea"/>
                          <a:cs typeface="+mn-cs"/>
                        </a:rPr>
                        <a:t>(EMC)</a:t>
                      </a:r>
                    </a:p>
                    <a:p>
                      <a:r>
                        <a:rPr lang="fr-FR" sz="1800" b="0" i="0" u="none" strike="noStrike" kern="1200" baseline="0" dirty="0" smtClean="0">
                          <a:solidFill>
                            <a:schemeClr val="dk1"/>
                          </a:solidFill>
                          <a:latin typeface="+mn-lt"/>
                          <a:ea typeface="+mn-ea"/>
                          <a:cs typeface="+mn-cs"/>
                        </a:rPr>
                        <a:t>- </a:t>
                      </a:r>
                      <a:r>
                        <a:rPr lang="fr-FR" sz="1800" b="1" i="0" u="none" strike="noStrike" kern="1200" baseline="0" dirty="0" smtClean="0">
                          <a:solidFill>
                            <a:schemeClr val="dk1"/>
                          </a:solidFill>
                          <a:latin typeface="+mn-lt"/>
                          <a:ea typeface="+mn-ea"/>
                          <a:cs typeface="+mn-cs"/>
                        </a:rPr>
                        <a:t>mobiliser ses connaissances pour penser et</a:t>
                      </a:r>
                    </a:p>
                    <a:p>
                      <a:r>
                        <a:rPr lang="fr-FR" sz="1800" b="1" i="0" u="none" strike="noStrike" kern="1200" baseline="0" dirty="0" smtClean="0">
                          <a:solidFill>
                            <a:schemeClr val="dk1"/>
                          </a:solidFill>
                          <a:latin typeface="+mn-lt"/>
                          <a:ea typeface="+mn-ea"/>
                          <a:cs typeface="+mn-cs"/>
                        </a:rPr>
                        <a:t>s’engager dans le monde en s’appropriant les</a:t>
                      </a:r>
                    </a:p>
                    <a:p>
                      <a:r>
                        <a:rPr lang="fr-FR" sz="1800" b="1" i="0" u="none" strike="noStrike" kern="1200" baseline="0" dirty="0" smtClean="0">
                          <a:solidFill>
                            <a:schemeClr val="dk1"/>
                          </a:solidFill>
                          <a:latin typeface="+mn-lt"/>
                          <a:ea typeface="+mn-ea"/>
                          <a:cs typeface="+mn-cs"/>
                        </a:rPr>
                        <a:t>principes et les valeurs de la République </a:t>
                      </a:r>
                      <a:r>
                        <a:rPr lang="fr-FR" sz="1800" b="0" i="0" u="none" strike="noStrike" kern="1200" baseline="0" dirty="0" smtClean="0">
                          <a:solidFill>
                            <a:schemeClr val="dk1"/>
                          </a:solidFill>
                          <a:latin typeface="+mn-lt"/>
                          <a:ea typeface="+mn-ea"/>
                          <a:cs typeface="+mn-cs"/>
                        </a:rPr>
                        <a:t>(HG-EMC)</a:t>
                      </a:r>
                      <a:endParaRPr lang="fr-FR" dirty="0"/>
                    </a:p>
                  </a:txBody>
                  <a:tcPr/>
                </a:tc>
                <a:tc>
                  <a:txBody>
                    <a:bodyPr/>
                    <a:lstStyle/>
                    <a:p>
                      <a:r>
                        <a:rPr lang="fr-FR" sz="1800" b="0" i="0" u="none" strike="noStrike" kern="1200" baseline="0" dirty="0" smtClean="0">
                          <a:solidFill>
                            <a:schemeClr val="dk1"/>
                          </a:solidFill>
                          <a:latin typeface="+mn-lt"/>
                          <a:ea typeface="+mn-ea"/>
                          <a:cs typeface="+mn-cs"/>
                        </a:rPr>
                        <a:t>- le candidat mobilise des connaissances, périodise/localise</a:t>
                      </a:r>
                    </a:p>
                    <a:p>
                      <a:r>
                        <a:rPr lang="fr-FR" sz="1800" b="0" i="0" u="none" strike="noStrike" kern="1200" baseline="0" dirty="0" smtClean="0">
                          <a:solidFill>
                            <a:schemeClr val="dk1"/>
                          </a:solidFill>
                          <a:latin typeface="+mn-lt"/>
                          <a:ea typeface="+mn-ea"/>
                          <a:cs typeface="+mn-cs"/>
                        </a:rPr>
                        <a:t>convenablement et replace le document, les évènements,</a:t>
                      </a:r>
                    </a:p>
                    <a:p>
                      <a:r>
                        <a:rPr lang="fr-FR" sz="1800" b="0" i="0" u="none" strike="noStrike" kern="1200" baseline="0" dirty="0" smtClean="0">
                          <a:solidFill>
                            <a:schemeClr val="dk1"/>
                          </a:solidFill>
                          <a:latin typeface="+mn-lt"/>
                          <a:ea typeface="+mn-ea"/>
                          <a:cs typeface="+mn-cs"/>
                        </a:rPr>
                        <a:t>les acteurs dans leur contexte ;</a:t>
                      </a:r>
                    </a:p>
                    <a:p>
                      <a:r>
                        <a:rPr lang="fr-FR" sz="1800" b="0" i="0" u="none" strike="noStrike" kern="1200" baseline="0" dirty="0" smtClean="0">
                          <a:solidFill>
                            <a:schemeClr val="dk1"/>
                          </a:solidFill>
                          <a:latin typeface="+mn-lt"/>
                          <a:ea typeface="+mn-ea"/>
                          <a:cs typeface="+mn-cs"/>
                        </a:rPr>
                        <a:t>- le candidat donne le sens global du document ;</a:t>
                      </a:r>
                    </a:p>
                    <a:p>
                      <a:r>
                        <a:rPr lang="fr-FR" sz="1800" b="0" i="0" u="none" strike="noStrike" kern="1200" baseline="0" dirty="0" smtClean="0">
                          <a:solidFill>
                            <a:schemeClr val="dk1"/>
                          </a:solidFill>
                          <a:latin typeface="+mn-lt"/>
                          <a:ea typeface="+mn-ea"/>
                          <a:cs typeface="+mn-cs"/>
                        </a:rPr>
                        <a:t>- le candidat fait preuve d’esprit critique face au document ;</a:t>
                      </a:r>
                    </a:p>
                    <a:p>
                      <a:r>
                        <a:rPr lang="fr-FR" sz="1800" b="0" i="0" u="none" strike="noStrike" kern="1200" baseline="0" dirty="0" smtClean="0">
                          <a:solidFill>
                            <a:schemeClr val="dk1"/>
                          </a:solidFill>
                          <a:latin typeface="+mn-lt"/>
                          <a:ea typeface="+mn-ea"/>
                          <a:cs typeface="+mn-cs"/>
                        </a:rPr>
                        <a:t>- le candidat utilise le vocabulaire de l’histoire, de la</a:t>
                      </a:r>
                    </a:p>
                    <a:p>
                      <a:r>
                        <a:rPr lang="fr-FR" sz="1800" b="0" i="0" u="none" strike="noStrike" kern="1200" baseline="0" dirty="0" smtClean="0">
                          <a:solidFill>
                            <a:schemeClr val="dk1"/>
                          </a:solidFill>
                          <a:latin typeface="+mn-lt"/>
                          <a:ea typeface="+mn-ea"/>
                          <a:cs typeface="+mn-cs"/>
                        </a:rPr>
                        <a:t>géographie et de l’enseignement moral et civique ;</a:t>
                      </a:r>
                    </a:p>
                    <a:p>
                      <a:r>
                        <a:rPr lang="fr-FR" sz="1800" b="0" i="0" u="none" strike="noStrike" kern="1200" baseline="0" dirty="0" smtClean="0">
                          <a:solidFill>
                            <a:schemeClr val="dk1"/>
                          </a:solidFill>
                          <a:latin typeface="+mn-lt"/>
                          <a:ea typeface="+mn-ea"/>
                          <a:cs typeface="+mn-cs"/>
                        </a:rPr>
                        <a:t>- le candidat développe un discours oral construit, argumenté</a:t>
                      </a:r>
                    </a:p>
                    <a:p>
                      <a:r>
                        <a:rPr lang="fr-FR" sz="1800" b="0" i="0" u="none" strike="noStrike" kern="1200" baseline="0" dirty="0" smtClean="0">
                          <a:solidFill>
                            <a:schemeClr val="dk1"/>
                          </a:solidFill>
                          <a:latin typeface="+mn-lt"/>
                          <a:ea typeface="+mn-ea"/>
                          <a:cs typeface="+mn-cs"/>
                        </a:rPr>
                        <a:t>et personnel ;</a:t>
                      </a:r>
                    </a:p>
                    <a:p>
                      <a:r>
                        <a:rPr lang="fr-FR" sz="1800" b="0" i="0" u="none" strike="noStrike" kern="1200" baseline="0" dirty="0" smtClean="0">
                          <a:solidFill>
                            <a:schemeClr val="dk1"/>
                          </a:solidFill>
                          <a:latin typeface="+mn-lt"/>
                          <a:ea typeface="+mn-ea"/>
                          <a:cs typeface="+mn-cs"/>
                        </a:rPr>
                        <a:t>- le candidat s’exprime de manière claire, correcte et</a:t>
                      </a:r>
                    </a:p>
                    <a:p>
                      <a:r>
                        <a:rPr lang="fr-FR" sz="1800" b="0" i="0" u="none" strike="noStrike" kern="1200" baseline="0" dirty="0" smtClean="0">
                          <a:solidFill>
                            <a:schemeClr val="dk1"/>
                          </a:solidFill>
                          <a:latin typeface="+mn-lt"/>
                          <a:ea typeface="+mn-ea"/>
                          <a:cs typeface="+mn-cs"/>
                        </a:rPr>
                        <a:t>raisonnée de la langue française ;</a:t>
                      </a:r>
                    </a:p>
                    <a:p>
                      <a:r>
                        <a:rPr lang="fr-FR" sz="1800" b="0" i="0" u="none" strike="noStrike" kern="1200" baseline="0" dirty="0" smtClean="0">
                          <a:solidFill>
                            <a:schemeClr val="dk1"/>
                          </a:solidFill>
                          <a:latin typeface="+mn-lt"/>
                          <a:ea typeface="+mn-ea"/>
                          <a:cs typeface="+mn-cs"/>
                        </a:rPr>
                        <a:t>- le candidat écoute et participe activement à l’échange avec</a:t>
                      </a:r>
                    </a:p>
                    <a:p>
                      <a:r>
                        <a:rPr lang="fr-FR" sz="1800" b="0" i="0" u="none" strike="noStrike" kern="1200" baseline="0" dirty="0" smtClean="0">
                          <a:solidFill>
                            <a:schemeClr val="dk1"/>
                          </a:solidFill>
                          <a:latin typeface="+mn-lt"/>
                          <a:ea typeface="+mn-ea"/>
                          <a:cs typeface="+mn-cs"/>
                        </a:rPr>
                        <a:t>le jury (réactivité)</a:t>
                      </a:r>
                      <a:endParaRPr lang="fr-FR" dirty="0"/>
                    </a:p>
                  </a:txBody>
                  <a:tcPr/>
                </a:tc>
                <a:extLst>
                  <a:ext uri="{0D108BD9-81ED-4DB2-BD59-A6C34878D82A}">
                    <a16:rowId xmlns:a16="http://schemas.microsoft.com/office/drawing/2014/main" xmlns="" val="3444208338"/>
                  </a:ext>
                </a:extLst>
              </a:tr>
            </a:tbl>
          </a:graphicData>
        </a:graphic>
      </p:graphicFrame>
    </p:spTree>
    <p:extLst>
      <p:ext uri="{BB962C8B-B14F-4D97-AF65-F5344CB8AC3E}">
        <p14:creationId xmlns:p14="http://schemas.microsoft.com/office/powerpoint/2010/main" val="355624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81537"/>
          </a:xfrm>
        </p:spPr>
        <p:txBody>
          <a:bodyPr/>
          <a:lstStyle/>
          <a:p>
            <a:pPr algn="ctr"/>
            <a:r>
              <a:rPr lang="fr-FR" dirty="0" smtClean="0"/>
              <a:t>BAC PRO</a:t>
            </a:r>
            <a:endParaRPr lang="fr-FR" dirty="0"/>
          </a:p>
        </p:txBody>
      </p:sp>
      <p:sp>
        <p:nvSpPr>
          <p:cNvPr id="3" name="Espace réservé du contenu 2"/>
          <p:cNvSpPr>
            <a:spLocks noGrp="1"/>
          </p:cNvSpPr>
          <p:nvPr>
            <p:ph idx="1"/>
          </p:nvPr>
        </p:nvSpPr>
        <p:spPr>
          <a:xfrm>
            <a:off x="771698" y="1346662"/>
            <a:ext cx="10515600" cy="4691553"/>
          </a:xfrm>
        </p:spPr>
        <p:txBody>
          <a:bodyPr>
            <a:normAutofit fontScale="70000" lnSpcReduction="20000"/>
          </a:bodyPr>
          <a:lstStyle/>
          <a:p>
            <a:r>
              <a:rPr lang="fr-FR" dirty="0" smtClean="0">
                <a:hlinkClick r:id="rId2"/>
              </a:rPr>
              <a:t>EXAMEN</a:t>
            </a:r>
            <a:endParaRPr lang="fr-FR" dirty="0" smtClean="0"/>
          </a:p>
          <a:p>
            <a:pPr>
              <a:buFont typeface="Wingdings" panose="05000000000000000000" pitchFamily="2" charset="2"/>
              <a:buChar char="Ø"/>
            </a:pPr>
            <a:r>
              <a:rPr lang="fr-FR" b="1" dirty="0"/>
              <a:t>Epreuve ponctuelle - durée : 2 h 30 </a:t>
            </a:r>
            <a:r>
              <a:rPr lang="fr-FR" b="1" dirty="0" smtClean="0"/>
              <a:t>en </a:t>
            </a:r>
            <a:r>
              <a:rPr lang="fr-FR" b="1" dirty="0"/>
              <a:t>3 parties, porte sur les compétences terminales </a:t>
            </a:r>
            <a:r>
              <a:rPr lang="fr-FR" dirty="0"/>
              <a:t>telles que définies dans le programme d'histoire-géographie et d'enseignement moral et civique de l'année de terminale. </a:t>
            </a:r>
          </a:p>
          <a:p>
            <a:pPr>
              <a:buFont typeface="Wingdings" panose="05000000000000000000" pitchFamily="2" charset="2"/>
              <a:buChar char="Ø"/>
            </a:pPr>
            <a:r>
              <a:rPr lang="fr-FR" b="1" dirty="0"/>
              <a:t>Si la première partie est en histoire, la deuxième est en géographie et vice-versa. </a:t>
            </a:r>
            <a:endParaRPr lang="fr-FR" dirty="0"/>
          </a:p>
          <a:p>
            <a:pPr marL="0" indent="0" algn="ctr">
              <a:buNone/>
            </a:pPr>
            <a:r>
              <a:rPr lang="fr-FR" b="1" dirty="0">
                <a:solidFill>
                  <a:srgbClr val="FF0000"/>
                </a:solidFill>
              </a:rPr>
              <a:t>La première partie sur 6 points. </a:t>
            </a:r>
            <a:endParaRPr lang="fr-FR" dirty="0">
              <a:solidFill>
                <a:srgbClr val="FF0000"/>
              </a:solidFill>
            </a:endParaRPr>
          </a:p>
          <a:p>
            <a:r>
              <a:rPr lang="fr-FR" b="1" dirty="0" smtClean="0"/>
              <a:t>questions </a:t>
            </a:r>
            <a:r>
              <a:rPr lang="fr-FR" b="1" dirty="0"/>
              <a:t>à réponses courtes en histoire ou en géographie </a:t>
            </a:r>
            <a:r>
              <a:rPr lang="fr-FR" dirty="0"/>
              <a:t>qui permettent de </a:t>
            </a:r>
            <a:r>
              <a:rPr lang="fr-FR" b="1" dirty="0"/>
              <a:t>mobiliser des notions, des capacités, des repères </a:t>
            </a:r>
            <a:r>
              <a:rPr lang="fr-FR" dirty="0"/>
              <a:t>portant sur les thèmes de la classe de terminale. </a:t>
            </a:r>
            <a:endParaRPr lang="fr-FR" dirty="0" smtClean="0"/>
          </a:p>
          <a:p>
            <a:r>
              <a:rPr lang="fr-FR" dirty="0" smtClean="0"/>
              <a:t>Elle </a:t>
            </a:r>
            <a:r>
              <a:rPr lang="fr-FR" b="1" dirty="0"/>
              <a:t>peut comporter aussi un document à compléter (frise, croquis, schéma par exemple). </a:t>
            </a:r>
            <a:endParaRPr lang="fr-FR" b="1" dirty="0" smtClean="0"/>
          </a:p>
          <a:p>
            <a:pPr marL="0" indent="0" algn="ctr">
              <a:buNone/>
            </a:pPr>
            <a:r>
              <a:rPr lang="fr-FR" b="1" dirty="0" smtClean="0">
                <a:solidFill>
                  <a:srgbClr val="FF0000"/>
                </a:solidFill>
              </a:rPr>
              <a:t>La </a:t>
            </a:r>
            <a:r>
              <a:rPr lang="fr-FR" b="1" dirty="0">
                <a:solidFill>
                  <a:srgbClr val="FF0000"/>
                </a:solidFill>
              </a:rPr>
              <a:t>seconde partie sur 8 </a:t>
            </a:r>
            <a:r>
              <a:rPr lang="fr-FR" b="1" dirty="0" smtClean="0">
                <a:solidFill>
                  <a:srgbClr val="FF0000"/>
                </a:solidFill>
              </a:rPr>
              <a:t>points</a:t>
            </a:r>
          </a:p>
          <a:p>
            <a:r>
              <a:rPr lang="fr-FR" dirty="0" smtClean="0"/>
              <a:t>sur </a:t>
            </a:r>
            <a:r>
              <a:rPr lang="fr-FR" dirty="0"/>
              <a:t>une </a:t>
            </a:r>
            <a:r>
              <a:rPr lang="fr-FR" b="1" dirty="0"/>
              <a:t>situation historique ou géographique </a:t>
            </a:r>
            <a:r>
              <a:rPr lang="fr-FR" dirty="0"/>
              <a:t>des programmes d'histoire ou de géographie de la classe de terminale. Elle peut comporter </a:t>
            </a:r>
            <a:r>
              <a:rPr lang="fr-FR" b="1" dirty="0"/>
              <a:t>jusqu'à trois documents maximum à analyser à l'aide de plusieurs questions </a:t>
            </a:r>
            <a:r>
              <a:rPr lang="fr-FR" dirty="0"/>
              <a:t>qui permettent de mobiliser notions, capacités et repères portant sur un thème d'histoire ou de géographie de la classe de terminale. </a:t>
            </a:r>
            <a:r>
              <a:rPr lang="fr-FR" b="1" dirty="0"/>
              <a:t>Cette partie peut comporter des documents à compléter (croquis, schéma, etc.). </a:t>
            </a:r>
            <a:endParaRPr lang="fr-FR" b="1" dirty="0" smtClean="0"/>
          </a:p>
          <a:p>
            <a:pPr marL="0" indent="0" algn="ctr">
              <a:buNone/>
            </a:pPr>
            <a:r>
              <a:rPr lang="fr-FR" b="1" dirty="0" smtClean="0">
                <a:solidFill>
                  <a:srgbClr val="FF0000"/>
                </a:solidFill>
              </a:rPr>
              <a:t>La </a:t>
            </a:r>
            <a:r>
              <a:rPr lang="fr-FR" b="1" dirty="0">
                <a:solidFill>
                  <a:srgbClr val="FF0000"/>
                </a:solidFill>
              </a:rPr>
              <a:t>troisième </a:t>
            </a:r>
            <a:r>
              <a:rPr lang="fr-FR" b="1" dirty="0" smtClean="0">
                <a:solidFill>
                  <a:srgbClr val="FF0000"/>
                </a:solidFill>
              </a:rPr>
              <a:t>partie sur </a:t>
            </a:r>
            <a:r>
              <a:rPr lang="fr-FR" b="1" dirty="0">
                <a:solidFill>
                  <a:srgbClr val="FF0000"/>
                </a:solidFill>
              </a:rPr>
              <a:t>6 </a:t>
            </a:r>
            <a:r>
              <a:rPr lang="fr-FR" b="1" dirty="0" smtClean="0">
                <a:solidFill>
                  <a:srgbClr val="FF0000"/>
                </a:solidFill>
              </a:rPr>
              <a:t>points</a:t>
            </a:r>
          </a:p>
          <a:p>
            <a:r>
              <a:rPr lang="fr-FR" dirty="0" smtClean="0"/>
              <a:t>le </a:t>
            </a:r>
            <a:r>
              <a:rPr lang="fr-FR" dirty="0"/>
              <a:t>candidat analyse </a:t>
            </a:r>
            <a:r>
              <a:rPr lang="fr-FR" b="1" dirty="0"/>
              <a:t>une situation concrète </a:t>
            </a:r>
            <a:r>
              <a:rPr lang="fr-FR" dirty="0"/>
              <a:t>à partir d'un dossier documentaire portant sur le programme de la classe de terminale en enseignement moral et civique (EMC). Le candidat </a:t>
            </a:r>
            <a:r>
              <a:rPr lang="fr-FR" b="1" dirty="0"/>
              <a:t>identifie les enjeux </a:t>
            </a:r>
            <a:r>
              <a:rPr lang="fr-FR" dirty="0"/>
              <a:t>de la situation proposée en EMC, formule </a:t>
            </a:r>
            <a:r>
              <a:rPr lang="fr-FR" b="1" dirty="0"/>
              <a:t>une position personnelle argumentée en mobilisant des connaissances, des notions et des repères. </a:t>
            </a:r>
            <a:endParaRPr lang="fr-FR" dirty="0"/>
          </a:p>
        </p:txBody>
      </p:sp>
    </p:spTree>
    <p:extLst>
      <p:ext uri="{BB962C8B-B14F-4D97-AF65-F5344CB8AC3E}">
        <p14:creationId xmlns:p14="http://schemas.microsoft.com/office/powerpoint/2010/main" val="3361269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Compétences</a:t>
            </a:r>
            <a:r>
              <a:rPr lang="fr-FR" dirty="0"/>
              <a:t>, </a:t>
            </a:r>
            <a:r>
              <a:rPr lang="fr-FR" dirty="0">
                <a:solidFill>
                  <a:srgbClr val="FF0000"/>
                </a:solidFill>
              </a:rPr>
              <a:t>items de compétences </a:t>
            </a:r>
            <a:r>
              <a:rPr lang="fr-FR" dirty="0"/>
              <a:t>et </a:t>
            </a:r>
            <a:r>
              <a:rPr lang="fr-FR" dirty="0" smtClean="0"/>
              <a:t>capacités en histoire-géographie</a:t>
            </a:r>
            <a:endParaRPr lang="fr-FR" dirty="0"/>
          </a:p>
        </p:txBody>
      </p:sp>
      <p:sp>
        <p:nvSpPr>
          <p:cNvPr id="3" name="Espace réservé du contenu 2"/>
          <p:cNvSpPr>
            <a:spLocks noGrp="1"/>
          </p:cNvSpPr>
          <p:nvPr>
            <p:ph idx="1"/>
          </p:nvPr>
        </p:nvSpPr>
        <p:spPr>
          <a:xfrm>
            <a:off x="1416820" y="2954255"/>
            <a:ext cx="8946541" cy="2832591"/>
          </a:xfrm>
        </p:spPr>
        <p:txBody>
          <a:bodyPr/>
          <a:lstStyle/>
          <a:p>
            <a:r>
              <a:rPr lang="fr-FR" b="1" dirty="0" smtClean="0"/>
              <a:t>2 compétences</a:t>
            </a:r>
          </a:p>
          <a:p>
            <a:pPr marL="514350" indent="-514350">
              <a:buFont typeface="+mj-lt"/>
              <a:buAutoNum type="arabicPeriod"/>
            </a:pPr>
            <a:r>
              <a:rPr lang="fr-FR" b="1" dirty="0"/>
              <a:t>Maîtriser et utiliser des repères chronologiques et </a:t>
            </a:r>
            <a:r>
              <a:rPr lang="fr-FR" b="1" dirty="0" smtClean="0"/>
              <a:t>spatiaux : </a:t>
            </a:r>
            <a:r>
              <a:rPr lang="fr-FR" dirty="0" smtClean="0">
                <a:solidFill>
                  <a:srgbClr val="FF0000"/>
                </a:solidFill>
              </a:rPr>
              <a:t>mémoriser et s’approprier les notions, se repérer, contextualiser</a:t>
            </a:r>
          </a:p>
          <a:p>
            <a:pPr marL="514350" indent="-514350">
              <a:buFont typeface="+mj-lt"/>
              <a:buAutoNum type="arabicPeriod"/>
            </a:pPr>
            <a:r>
              <a:rPr lang="fr-FR" b="1" dirty="0"/>
              <a:t>S’approprier les démarches géographiques et </a:t>
            </a:r>
            <a:r>
              <a:rPr lang="fr-FR" b="1" dirty="0" smtClean="0"/>
              <a:t>historiques : </a:t>
            </a:r>
            <a:r>
              <a:rPr lang="fr-FR" dirty="0" smtClean="0">
                <a:solidFill>
                  <a:srgbClr val="FF0000"/>
                </a:solidFill>
              </a:rPr>
              <a:t>exploiter des outils spécifiques aux disciplines, mener et construire une démarche historique ou géographique et la justifier</a:t>
            </a:r>
          </a:p>
          <a:p>
            <a:endParaRPr lang="fr-FR" dirty="0"/>
          </a:p>
        </p:txBody>
      </p:sp>
    </p:spTree>
    <p:extLst>
      <p:ext uri="{BB962C8B-B14F-4D97-AF65-F5344CB8AC3E}">
        <p14:creationId xmlns:p14="http://schemas.microsoft.com/office/powerpoint/2010/main" val="939413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hlinkClick r:id="rId2"/>
              </a:rPr>
              <a:t>LSL PRO</a:t>
            </a:r>
            <a:endParaRPr lang="fr-FR" dirty="0"/>
          </a:p>
        </p:txBody>
      </p:sp>
      <p:pic>
        <p:nvPicPr>
          <p:cNvPr id="4" name="Image 3"/>
          <p:cNvPicPr>
            <a:picLocks noChangeAspect="1"/>
          </p:cNvPicPr>
          <p:nvPr/>
        </p:nvPicPr>
        <p:blipFill>
          <a:blip r:embed="rId3"/>
          <a:stretch>
            <a:fillRect/>
          </a:stretch>
        </p:blipFill>
        <p:spPr>
          <a:xfrm>
            <a:off x="230865" y="1377086"/>
            <a:ext cx="10193557" cy="4553014"/>
          </a:xfrm>
          <a:prstGeom prst="rect">
            <a:avLst/>
          </a:prstGeom>
        </p:spPr>
      </p:pic>
      <p:sp>
        <p:nvSpPr>
          <p:cNvPr id="5" name="Accolade fermante 4"/>
          <p:cNvSpPr/>
          <p:nvPr/>
        </p:nvSpPr>
        <p:spPr>
          <a:xfrm>
            <a:off x="10420155" y="3500847"/>
            <a:ext cx="531048" cy="24292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fermante 5"/>
          <p:cNvSpPr/>
          <p:nvPr/>
        </p:nvSpPr>
        <p:spPr>
          <a:xfrm>
            <a:off x="10424422" y="1377086"/>
            <a:ext cx="326309" cy="212376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11140527" y="4530808"/>
            <a:ext cx="862149" cy="369332"/>
          </a:xfrm>
          <a:prstGeom prst="rect">
            <a:avLst/>
          </a:prstGeom>
          <a:noFill/>
        </p:spPr>
        <p:txBody>
          <a:bodyPr wrap="square" rtlCol="0">
            <a:spAutoFit/>
          </a:bodyPr>
          <a:lstStyle/>
          <a:p>
            <a:r>
              <a:rPr lang="fr-FR" b="1" dirty="0" smtClean="0">
                <a:solidFill>
                  <a:schemeClr val="accent1"/>
                </a:solidFill>
              </a:rPr>
              <a:t>EMC</a:t>
            </a:r>
            <a:endParaRPr lang="fr-FR" b="1" dirty="0">
              <a:solidFill>
                <a:schemeClr val="accent1"/>
              </a:solidFill>
            </a:endParaRPr>
          </a:p>
        </p:txBody>
      </p:sp>
      <p:sp>
        <p:nvSpPr>
          <p:cNvPr id="8" name="ZoneTexte 7"/>
          <p:cNvSpPr txBox="1"/>
          <p:nvPr/>
        </p:nvSpPr>
        <p:spPr>
          <a:xfrm>
            <a:off x="10951203" y="2115800"/>
            <a:ext cx="1240798" cy="646331"/>
          </a:xfrm>
          <a:prstGeom prst="rect">
            <a:avLst/>
          </a:prstGeom>
          <a:noFill/>
        </p:spPr>
        <p:txBody>
          <a:bodyPr wrap="square" rtlCol="0">
            <a:spAutoFit/>
          </a:bodyPr>
          <a:lstStyle/>
          <a:p>
            <a:r>
              <a:rPr lang="fr-FR" b="1" dirty="0" smtClean="0">
                <a:solidFill>
                  <a:srgbClr val="FF0000"/>
                </a:solidFill>
              </a:rPr>
              <a:t>Histoire-géographie</a:t>
            </a:r>
            <a:endParaRPr lang="fr-FR" b="1" dirty="0">
              <a:solidFill>
                <a:srgbClr val="FF0000"/>
              </a:solidFill>
            </a:endParaRPr>
          </a:p>
        </p:txBody>
      </p:sp>
    </p:spTree>
    <p:extLst>
      <p:ext uri="{BB962C8B-B14F-4D97-AF65-F5344CB8AC3E}">
        <p14:creationId xmlns:p14="http://schemas.microsoft.com/office/powerpoint/2010/main" val="89004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p:txBody>
          <a:bodyPr/>
          <a:lstStyle/>
          <a:p>
            <a:pPr marL="0" indent="0" algn="just">
              <a:buNone/>
            </a:pPr>
            <a:r>
              <a:rPr lang="fr-FR" sz="4400" dirty="0">
                <a:solidFill>
                  <a:prstClr val="black"/>
                </a:solidFill>
                <a:latin typeface="Calibri Light" panose="020F0302020204030204"/>
                <a:ea typeface="+mj-ea"/>
                <a:cs typeface="+mj-cs"/>
              </a:rPr>
              <a:t>Compétences, </a:t>
            </a:r>
            <a:endParaRPr lang="fr-FR" sz="4400" dirty="0" smtClean="0">
              <a:solidFill>
                <a:prstClr val="black"/>
              </a:solidFill>
              <a:latin typeface="Calibri Light" panose="020F0302020204030204"/>
              <a:ea typeface="+mj-ea"/>
              <a:cs typeface="+mj-cs"/>
            </a:endParaRPr>
          </a:p>
          <a:p>
            <a:pPr marL="0" indent="0" algn="just">
              <a:buNone/>
            </a:pPr>
            <a:r>
              <a:rPr lang="fr-FR" sz="4400" dirty="0" smtClean="0">
                <a:solidFill>
                  <a:prstClr val="black"/>
                </a:solidFill>
                <a:latin typeface="Calibri Light" panose="020F0302020204030204"/>
                <a:ea typeface="+mj-ea"/>
                <a:cs typeface="+mj-cs"/>
              </a:rPr>
              <a:t>items </a:t>
            </a:r>
            <a:r>
              <a:rPr lang="fr-FR" sz="4400" dirty="0">
                <a:solidFill>
                  <a:prstClr val="black"/>
                </a:solidFill>
                <a:latin typeface="Calibri Light" panose="020F0302020204030204"/>
                <a:ea typeface="+mj-ea"/>
                <a:cs typeface="+mj-cs"/>
              </a:rPr>
              <a:t>de </a:t>
            </a:r>
            <a:r>
              <a:rPr lang="fr-FR" sz="4400" dirty="0" smtClean="0">
                <a:solidFill>
                  <a:prstClr val="black"/>
                </a:solidFill>
                <a:latin typeface="Calibri Light" panose="020F0302020204030204"/>
                <a:ea typeface="+mj-ea"/>
                <a:cs typeface="+mj-cs"/>
              </a:rPr>
              <a:t>compétences</a:t>
            </a:r>
          </a:p>
          <a:p>
            <a:pPr marL="0" indent="0" algn="just">
              <a:buNone/>
            </a:pPr>
            <a:r>
              <a:rPr lang="fr-FR" sz="4400" dirty="0" smtClean="0">
                <a:solidFill>
                  <a:prstClr val="black"/>
                </a:solidFill>
                <a:latin typeface="Calibri Light" panose="020F0302020204030204"/>
                <a:ea typeface="+mj-ea"/>
                <a:cs typeface="+mj-cs"/>
              </a:rPr>
              <a:t>capacités</a:t>
            </a:r>
            <a:endParaRPr lang="fr-FR" dirty="0"/>
          </a:p>
        </p:txBody>
      </p:sp>
    </p:spTree>
    <p:extLst>
      <p:ext uri="{BB962C8B-B14F-4D97-AF65-F5344CB8AC3E}">
        <p14:creationId xmlns:p14="http://schemas.microsoft.com/office/powerpoint/2010/main" val="146241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88" name="Picture 44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68"/>
          <a:stretch/>
        </p:blipFill>
        <p:spPr bwMode="auto">
          <a:xfrm>
            <a:off x="2023574" y="440004"/>
            <a:ext cx="6381377" cy="6235700"/>
          </a:xfrm>
          <a:prstGeom prst="rect">
            <a:avLst/>
          </a:prstGeom>
          <a:ln/>
          <a:extLst/>
        </p:spPr>
        <p:style>
          <a:lnRef idx="1">
            <a:schemeClr val="dk1"/>
          </a:lnRef>
          <a:fillRef idx="2">
            <a:schemeClr val="dk1"/>
          </a:fillRef>
          <a:effectRef idx="1">
            <a:schemeClr val="dk1"/>
          </a:effectRef>
          <a:fontRef idx="minor">
            <a:schemeClr val="dk1"/>
          </a:fontRef>
        </p:style>
      </p:pic>
      <p:sp>
        <p:nvSpPr>
          <p:cNvPr id="3" name="ZoneTexte 2"/>
          <p:cNvSpPr txBox="1"/>
          <p:nvPr/>
        </p:nvSpPr>
        <p:spPr>
          <a:xfrm>
            <a:off x="8871858" y="2204356"/>
            <a:ext cx="155121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Progressivité CAP- Bac Professionnel</a:t>
            </a:r>
          </a:p>
        </p:txBody>
      </p:sp>
      <p:sp>
        <p:nvSpPr>
          <p:cNvPr id="2" name="Flèche droite 1"/>
          <p:cNvSpPr/>
          <p:nvPr/>
        </p:nvSpPr>
        <p:spPr>
          <a:xfrm>
            <a:off x="1022465" y="735677"/>
            <a:ext cx="12575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440004"/>
            <a:ext cx="1366277" cy="646331"/>
          </a:xfrm>
          <a:prstGeom prst="rect">
            <a:avLst/>
          </a:prstGeom>
          <a:noFill/>
        </p:spPr>
        <p:txBody>
          <a:bodyPr wrap="square" rtlCol="0">
            <a:spAutoFit/>
          </a:bodyPr>
          <a:lstStyle/>
          <a:p>
            <a:r>
              <a:rPr lang="fr-FR" dirty="0" smtClean="0"/>
              <a:t>Compétence</a:t>
            </a:r>
          </a:p>
          <a:p>
            <a:endParaRPr lang="fr-FR" dirty="0"/>
          </a:p>
        </p:txBody>
      </p:sp>
      <p:sp>
        <p:nvSpPr>
          <p:cNvPr id="5" name="Flèche droite 4"/>
          <p:cNvSpPr/>
          <p:nvPr/>
        </p:nvSpPr>
        <p:spPr>
          <a:xfrm>
            <a:off x="683138" y="1579418"/>
            <a:ext cx="1536360" cy="49877"/>
          </a:xfrm>
          <a:prstGeom prst="rightArrow">
            <a:avLst/>
          </a:prstGeom>
          <a:solidFill>
            <a:schemeClr val="bg2">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46639" y="1009073"/>
            <a:ext cx="1504604" cy="646331"/>
          </a:xfrm>
          <a:prstGeom prst="rect">
            <a:avLst/>
          </a:prstGeom>
          <a:noFill/>
        </p:spPr>
        <p:txBody>
          <a:bodyPr wrap="square" rtlCol="0">
            <a:spAutoFit/>
          </a:bodyPr>
          <a:lstStyle/>
          <a:p>
            <a:r>
              <a:rPr lang="fr-FR" dirty="0" smtClean="0"/>
              <a:t>Items de compétences</a:t>
            </a:r>
            <a:endParaRPr lang="fr-FR" dirty="0"/>
          </a:p>
        </p:txBody>
      </p:sp>
      <p:sp>
        <p:nvSpPr>
          <p:cNvPr id="8" name="Flèche gauche 7"/>
          <p:cNvSpPr/>
          <p:nvPr/>
        </p:nvSpPr>
        <p:spPr>
          <a:xfrm>
            <a:off x="7132320" y="1113905"/>
            <a:ext cx="3541222" cy="3325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9647465" y="735677"/>
            <a:ext cx="1998666" cy="369332"/>
          </a:xfrm>
          <a:prstGeom prst="rect">
            <a:avLst/>
          </a:prstGeom>
          <a:noFill/>
        </p:spPr>
        <p:txBody>
          <a:bodyPr wrap="square" rtlCol="0">
            <a:spAutoFit/>
          </a:bodyPr>
          <a:lstStyle/>
          <a:p>
            <a:r>
              <a:rPr lang="fr-FR" dirty="0" smtClean="0"/>
              <a:t>capacités</a:t>
            </a:r>
            <a:endParaRPr lang="fr-FR" dirty="0"/>
          </a:p>
        </p:txBody>
      </p:sp>
      <p:sp>
        <p:nvSpPr>
          <p:cNvPr id="11" name="Ellipse 10"/>
          <p:cNvSpPr/>
          <p:nvPr/>
        </p:nvSpPr>
        <p:spPr>
          <a:xfrm>
            <a:off x="3383280" y="3675420"/>
            <a:ext cx="666206" cy="138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200400" y="1113905"/>
            <a:ext cx="653143" cy="465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9647465" y="574766"/>
            <a:ext cx="1026077" cy="539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023574" y="2377440"/>
            <a:ext cx="1072323" cy="56170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3083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749</TotalTime>
  <Words>2583</Words>
  <Application>Microsoft Office PowerPoint</Application>
  <PresentationFormat>Grand écran</PresentationFormat>
  <Paragraphs>243</Paragraphs>
  <Slides>31</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Arial</vt:lpstr>
      <vt:lpstr>Calibri</vt:lpstr>
      <vt:lpstr>Calibri Light</vt:lpstr>
      <vt:lpstr>Calibri,Bold</vt:lpstr>
      <vt:lpstr>Century Gothic</vt:lpstr>
      <vt:lpstr>Times New Roman</vt:lpstr>
      <vt:lpstr>Wingdings</vt:lpstr>
      <vt:lpstr>Wingdings 3</vt:lpstr>
      <vt:lpstr>Ion</vt:lpstr>
      <vt:lpstr>COMPETENCES ET CAPACITES  HGEMC</vt:lpstr>
      <vt:lpstr>CAP-BAC PRO</vt:lpstr>
      <vt:lpstr>CAP</vt:lpstr>
      <vt:lpstr>Présentation PowerPoint</vt:lpstr>
      <vt:lpstr>BAC PRO</vt:lpstr>
      <vt:lpstr>Compétences, items de compétences et capacités en histoire-géographie</vt:lpstr>
      <vt:lpstr>LSL PRO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situations d'apprentissage et d'évaluation </vt:lpstr>
      <vt:lpstr>Capacités </vt:lpstr>
      <vt:lpstr>RACONTER</vt:lpstr>
      <vt:lpstr>EXPLIQUER</vt:lpstr>
      <vt:lpstr>Localiser, situer, contextualiser  « localiser » et « situer » relèvent de la maîtrise de l’espace et du temps et se placent ainsi à la croisée de la géographie et de l’histoire :  Localiser et situer des lieux ou des phases temporelles en utilisant les langages cartographique et chronologique, outils et repères </vt:lpstr>
      <vt:lpstr>Décrire Décrire : « Représenter dans son ensemble, par écrit ou oralement » (Petit Robert, 2007). </vt:lpstr>
      <vt:lpstr>Décrire une situation :  </vt:lpstr>
      <vt:lpstr>Décrire un paysage: </vt:lpstr>
      <vt:lpstr>Décrire une œuvre d’art </vt:lpstr>
      <vt:lpstr>Réaliser un croquis en histoire-géographie </vt:lpstr>
      <vt:lpstr>Réaliser un croquis en histoire-géographie</vt:lpstr>
      <vt:lpstr>Tout croquis doit comporter : </vt:lpstr>
      <vt:lpstr>Quelques éléments complémentaires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et évaluer en HGEMC en CAP et BAC PRO</dc:title>
  <dc:creator>Signarbieux</dc:creator>
  <cp:lastModifiedBy>V WELYKYJ</cp:lastModifiedBy>
  <cp:revision>48</cp:revision>
  <dcterms:created xsi:type="dcterms:W3CDTF">2021-02-04T20:20:22Z</dcterms:created>
  <dcterms:modified xsi:type="dcterms:W3CDTF">2021-04-12T08:33:09Z</dcterms:modified>
</cp:coreProperties>
</file>