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7" r:id="rId5"/>
    <p:sldId id="259" r:id="rId6"/>
    <p:sldId id="264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F9113E3-0070-4CE1-B841-AB52820A4B7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55050E-D382-4A9F-BE55-8785612A8E21}" type="datetimeFigureOut">
              <a:rPr lang="fr-FR" smtClean="0"/>
              <a:t>10/04/2021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che.media.education.gouv.fr/file/35/35/2/ensel757_annexeI_1178352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2700" b="1" dirty="0"/>
              <a:t>CAP </a:t>
            </a:r>
            <a:br>
              <a:rPr lang="fr-FR" sz="2700" b="1" dirty="0"/>
            </a:br>
            <a:r>
              <a:rPr lang="fr-FR" sz="2700" b="1" dirty="0" smtClean="0"/>
              <a:t>Unités </a:t>
            </a:r>
            <a:r>
              <a:rPr lang="fr-FR" sz="2700" b="1" dirty="0"/>
              <a:t>générales du certificat d'aptitude professionnelle et modalités d'évaluation des épreuves d'enseignement général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>
            <a:normAutofit/>
          </a:bodyPr>
          <a:lstStyle/>
          <a:p>
            <a:r>
              <a:rPr lang="fr-FR" b="1" dirty="0"/>
              <a:t>BO n°35 du 26 septembre </a:t>
            </a:r>
            <a:r>
              <a:rPr lang="fr-FR" b="1" dirty="0" smtClean="0"/>
              <a:t>2019</a:t>
            </a:r>
          </a:p>
          <a:p>
            <a:r>
              <a:rPr lang="fr-FR" b="1" dirty="0"/>
              <a:t>Annexe I</a:t>
            </a:r>
            <a:endParaRPr lang="fr-FR" dirty="0"/>
          </a:p>
          <a:p>
            <a:r>
              <a:rPr lang="fr-FR" u="sng" dirty="0" smtClean="0">
                <a:hlinkClick r:id="rId2" tooltip="ensel757_annexeI (PDF-157.08 Ko-Nouvelle fenêtre)"/>
              </a:rPr>
              <a:t>Annexe I : Définition </a:t>
            </a:r>
            <a:r>
              <a:rPr lang="fr-FR" u="sng" dirty="0">
                <a:hlinkClick r:id="rId2" tooltip="ensel757_annexeI (PDF-157.08 Ko-Nouvelle fenêtre)"/>
              </a:rPr>
              <a:t>de l'épreuve de français, histoire-géographie-enseignement moral et civique au CAP</a:t>
            </a:r>
            <a:endParaRPr lang="fr-FR" dirty="0"/>
          </a:p>
          <a:p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8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candidats ayant préparé le certificat d'aptitude professionnelle par la voie scolaire </a:t>
            </a:r>
            <a:r>
              <a:rPr lang="fr-FR" dirty="0" smtClean="0"/>
              <a:t>dans des établissements d'enseignement public ou des établissements d'enseignement privés sous contrat, </a:t>
            </a:r>
            <a:r>
              <a:rPr lang="fr-FR" b="1" dirty="0" smtClean="0"/>
              <a:t>par l'apprentissage</a:t>
            </a:r>
            <a:r>
              <a:rPr lang="fr-FR" dirty="0" smtClean="0"/>
              <a:t>, dans des centres de formation d'apprentis habilités, ou dans le cadre de la formation professionnelle continue dans un établissement public sont évalués par </a:t>
            </a:r>
            <a:r>
              <a:rPr lang="fr-FR" b="1" dirty="0" smtClean="0">
                <a:solidFill>
                  <a:srgbClr val="FF0000"/>
                </a:solidFill>
              </a:rPr>
              <a:t>contrôle en cours de formation pour les épreuves générales obligatoires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Les autres candidats sont évalués sous forme ponctuelle pour les épreuves générales.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3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37964" y="1268760"/>
            <a:ext cx="7620000" cy="576064"/>
          </a:xfrm>
        </p:spPr>
        <p:txBody>
          <a:bodyPr>
            <a:normAutofit fontScale="90000"/>
          </a:bodyPr>
          <a:lstStyle/>
          <a:p>
            <a:r>
              <a:rPr lang="fr-FR" sz="2200" dirty="0" smtClean="0"/>
              <a:t>Modalités </a:t>
            </a:r>
            <a:r>
              <a:rPr lang="fr-FR" sz="2200" dirty="0"/>
              <a:t>d’évaluation 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b="1" dirty="0" smtClean="0"/>
              <a:t>a</a:t>
            </a:r>
            <a:r>
              <a:rPr lang="fr-FR" sz="2200" b="1" dirty="0"/>
              <a:t>) Contrôle en cours de formation (CCF)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796215"/>
              </p:ext>
            </p:extLst>
          </p:nvPr>
        </p:nvGraphicFramePr>
        <p:xfrm>
          <a:off x="323528" y="3356992"/>
          <a:ext cx="7620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Français </a:t>
                      </a:r>
                      <a:endParaRPr lang="fr-FR" dirty="0"/>
                    </a:p>
                  </a:txBody>
                  <a:tcPr marL="84667" marR="84667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HGEMC </a:t>
                      </a:r>
                      <a:endParaRPr lang="fr-FR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Une évaluation écrite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pPr algn="ctr"/>
                      <a:r>
                        <a:rPr lang="fr-FR" baseline="0" dirty="0" smtClean="0"/>
                        <a:t>/20 pts</a:t>
                      </a:r>
                    </a:p>
                    <a:p>
                      <a:pPr algn="ctr"/>
                      <a:endParaRPr lang="fr-FR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Une évaluation orale </a:t>
                      </a:r>
                    </a:p>
                    <a:p>
                      <a:pPr algn="ctr"/>
                      <a:r>
                        <a:rPr lang="fr-FR" dirty="0" smtClean="0"/>
                        <a:t>/20</a:t>
                      </a:r>
                      <a:r>
                        <a:rPr lang="fr-FR" baseline="0" dirty="0" smtClean="0"/>
                        <a:t> pts </a:t>
                      </a:r>
                      <a:endParaRPr lang="fr-FR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Une évaluation</a:t>
                      </a:r>
                      <a:r>
                        <a:rPr lang="fr-FR" baseline="0" dirty="0" smtClean="0"/>
                        <a:t> orale </a:t>
                      </a:r>
                    </a:p>
                    <a:p>
                      <a:pPr algn="ctr"/>
                      <a:r>
                        <a:rPr lang="fr-FR" baseline="0" dirty="0" smtClean="0"/>
                        <a:t>/20 pts</a:t>
                      </a:r>
                      <a:endParaRPr lang="fr-FR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115616" y="5013176"/>
            <a:ext cx="6264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Les trois situations sont évaluées à part égale. 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L’évaluation </a:t>
            </a:r>
            <a:r>
              <a:rPr lang="fr-FR" dirty="0"/>
              <a:t>a lieu au cours de </a:t>
            </a:r>
            <a:r>
              <a:rPr lang="fr-FR" b="1" dirty="0"/>
              <a:t>la dernière année de formation conduisant à la délivrance du diplôme</a:t>
            </a:r>
            <a:r>
              <a:rPr lang="fr-FR" dirty="0"/>
              <a:t>. 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L’ordre </a:t>
            </a:r>
            <a:r>
              <a:rPr lang="fr-FR" dirty="0"/>
              <a:t>d’organisation des situations d’évaluation est laissé à l’appréciation et à l’initiative des équipes pédagogiques.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39552" y="206084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L'épreuve de français et d'histoire-géographie-enseignement moral et civique est constituée de trois situations d'évaluation : </a:t>
            </a:r>
          </a:p>
        </p:txBody>
      </p:sp>
    </p:spTree>
    <p:extLst>
      <p:ext uri="{BB962C8B-B14F-4D97-AF65-F5344CB8AC3E}">
        <p14:creationId xmlns:p14="http://schemas.microsoft.com/office/powerpoint/2010/main" val="5733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 </a:t>
            </a:r>
            <a:r>
              <a:rPr lang="fr-FR" sz="3100" dirty="0"/>
              <a:t>1. Objectifs (compétences attendues pour l’évaluation)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120229"/>
              </p:ext>
            </p:extLst>
          </p:nvPr>
        </p:nvGraphicFramePr>
        <p:xfrm>
          <a:off x="107504" y="908720"/>
          <a:ext cx="7776864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EMC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- maîtriser et utiliser des repères chronologiques et spatiaux : mémoriser et s’approprier les notions, se repérer, contextualiser (HG) ;</a:t>
                      </a:r>
                    </a:p>
                    <a:p>
                      <a:r>
                        <a:rPr lang="fr-FR" sz="1800" dirty="0" smtClean="0"/>
                        <a:t>- s’approprier les démarches historiques et géographiques : exploiter les outils spécifiques aux disciplines, mener et construire une démarche historique ou géographique et la justifier, collaborer et échanger en histoire-géographie (HG) ;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- construire et exprimer une argumentation cohérente et étayée en s’appuyant sur les repères et les notions du programme (EMC) ;</a:t>
                      </a:r>
                    </a:p>
                    <a:p>
                      <a:r>
                        <a:rPr lang="fr-FR" sz="1800" dirty="0" smtClean="0"/>
                        <a:t>- mettre à distance ses opinions personnelles pour construire son jugement (EMC) ;</a:t>
                      </a:r>
                    </a:p>
                    <a:p>
                      <a:r>
                        <a:rPr lang="fr-FR" sz="1800" dirty="0" smtClean="0"/>
                        <a:t>- mobiliser ses connaissances pour penser et s’engager dans le monde en s’appropriant les principes et les valeurs de la République (HG-EMC).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7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>2. Critères d’évaluation</a:t>
            </a:r>
            <a:br>
              <a:rPr lang="fr-FR" sz="3100" dirty="0" smtClean="0"/>
            </a:br>
            <a:r>
              <a:rPr lang="fr-FR" sz="3100" b="1" dirty="0" smtClean="0"/>
              <a:t>Histoire-géographie-enseignement moral et civique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/>
          </a:p>
          <a:p>
            <a:r>
              <a:rPr lang="fr-FR" dirty="0" smtClean="0"/>
              <a:t>En </a:t>
            </a:r>
            <a:r>
              <a:rPr lang="fr-FR" dirty="0"/>
              <a:t>histoire-géographie- enseignement moral et civique, les critères d’évaluation sont les suivants : </a:t>
            </a:r>
          </a:p>
          <a:p>
            <a:r>
              <a:rPr lang="fr-FR" dirty="0"/>
              <a:t>- le candidat mobilise des connaissances, périodise/localise convenablement et replace le document, les évènements, les acteurs dans leur contexte ; </a:t>
            </a:r>
          </a:p>
          <a:p>
            <a:r>
              <a:rPr lang="fr-FR" dirty="0"/>
              <a:t>- le candidat donne le sens global du document ; </a:t>
            </a:r>
          </a:p>
          <a:p>
            <a:r>
              <a:rPr lang="fr-FR" dirty="0"/>
              <a:t>- le candidat fait preuve d’esprit critique face au document ; </a:t>
            </a:r>
          </a:p>
          <a:p>
            <a:r>
              <a:rPr lang="fr-FR" dirty="0"/>
              <a:t>- le candidat utilise le vocabulaire de l’histoire, de la géographie et de l’enseignement moral et civique ; </a:t>
            </a:r>
          </a:p>
          <a:p>
            <a:r>
              <a:rPr lang="fr-FR" dirty="0"/>
              <a:t>- le candidat développe un discours oral construit, argumenté et personnel ; </a:t>
            </a:r>
          </a:p>
          <a:p>
            <a:r>
              <a:rPr lang="fr-FR" dirty="0"/>
              <a:t>- le candidat s’exprime de manière claire, correcte et raisonnée de la langue française ; </a:t>
            </a:r>
          </a:p>
          <a:p>
            <a:r>
              <a:rPr lang="fr-FR" dirty="0"/>
              <a:t>- le candidat écoute et participe activement à l’échange avec le jury (réactivité). </a:t>
            </a:r>
          </a:p>
        </p:txBody>
      </p:sp>
    </p:spTree>
    <p:extLst>
      <p:ext uri="{BB962C8B-B14F-4D97-AF65-F5344CB8AC3E}">
        <p14:creationId xmlns:p14="http://schemas.microsoft.com/office/powerpoint/2010/main" val="10687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fr-FR" sz="2400" b="1" dirty="0"/>
              <a:t>Histoire-géographie-enseignement moral et civique </a:t>
            </a: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882492"/>
              </p:ext>
            </p:extLst>
          </p:nvPr>
        </p:nvGraphicFramePr>
        <p:xfrm>
          <a:off x="467544" y="764704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Une situation d’évaluation à l’oral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Supports d’évaluation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un document en histoire ou en géographie ou en EMC.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Durée de l’évaluation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15 minutes au maximum.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Passation  de l’évaluation :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dernière année du cycle de formation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1514"/>
              </p:ext>
            </p:extLst>
          </p:nvPr>
        </p:nvGraphicFramePr>
        <p:xfrm>
          <a:off x="899592" y="2276872"/>
          <a:ext cx="7320136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Partie 1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un document d’histoire ou de géographie (12 points)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Partie 2  :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 document en enseignement moral et civique (8 points)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candidat choisit parmi deux ou trois documents qui ont été préparé individuellement ou en groupe un de ces documents.</a:t>
                      </a:r>
                    </a:p>
                    <a:p>
                      <a:r>
                        <a:rPr lang="fr-F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 le présente à l’oral </a:t>
                      </a:r>
                      <a:r>
                        <a:rPr lang="fr-F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justifie son choix </a:t>
                      </a:r>
                      <a:r>
                        <a:rPr lang="fr-F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regard de la thématique d’histoire ou de géographie retenue.</a:t>
                      </a:r>
                    </a:p>
                    <a:p>
                      <a:r>
                        <a:rPr lang="fr-F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 donne le sens global, dégage l’intérêt et les limites du document </a:t>
                      </a:r>
                      <a:r>
                        <a:rPr lang="fr-F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mobilisant des repères, des notions clefs et des connaissances. Le candidat montre qu’il maîtrise et utilise des repères chronologiques et spatiaux.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candidat choisit parmi deux documents qui ont été préparés individuellement ou en groupe un de ces documents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qu’il présente à l’oral</a:t>
                      </a:r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candidat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construit et exprime une argumentation cohérente et étayée </a:t>
                      </a:r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s’appuyant sur les repères et les notions du programme :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explicite les valeurs </a:t>
                      </a:r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République en jeu dans le document présenté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les liens </a:t>
                      </a:r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avec les programmes d’histoire-géographie. 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professeur évalue et vérifie les acquis (capacités, connaissances, repères) du candidat sur le document et l’amène à préciser son propos si nécessaire. 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professeur évalue et vérifie les acquis (capacités, connaissances, repères) du candidat et l’amène à préciser son propos si nécessaire. 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0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0" t="12099" r="17640" b="10142"/>
          <a:stretch/>
        </p:blipFill>
        <p:spPr bwMode="auto">
          <a:xfrm>
            <a:off x="-72161" y="404664"/>
            <a:ext cx="9216162" cy="640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3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859</TotalTime>
  <Words>742</Words>
  <Application>Microsoft Office PowerPoint</Application>
  <PresentationFormat>Affichage à l'écran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Wingdings</vt:lpstr>
      <vt:lpstr>Contiguïté</vt:lpstr>
      <vt:lpstr>CAP  Unités générales du certificat d'aptitude professionnelle et modalités d'évaluation des épreuves d'enseignement général </vt:lpstr>
      <vt:lpstr>Présentation PowerPoint</vt:lpstr>
      <vt:lpstr>Modalités d’évaluation  a) Contrôle en cours de formation (CCF)   </vt:lpstr>
      <vt:lpstr>  1. Objectifs (compétences attendues pour l’évaluation) </vt:lpstr>
      <vt:lpstr>2. Critères d’évaluation Histoire-géographie-enseignement moral et civique  </vt:lpstr>
      <vt:lpstr>Histoire-géographie-enseignement moral et civique </vt:lpstr>
      <vt:lpstr>Présentation PowerPoint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Fatiha Cherara</dc:creator>
  <cp:lastModifiedBy>Signarbieux</cp:lastModifiedBy>
  <cp:revision>20</cp:revision>
  <dcterms:created xsi:type="dcterms:W3CDTF">2020-09-14T15:24:22Z</dcterms:created>
  <dcterms:modified xsi:type="dcterms:W3CDTF">2021-04-10T07:41:56Z</dcterms:modified>
</cp:coreProperties>
</file>