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8" r:id="rId2"/>
    <p:sldId id="308" r:id="rId3"/>
    <p:sldId id="259" r:id="rId4"/>
    <p:sldId id="306" r:id="rId5"/>
    <p:sldId id="260" r:id="rId6"/>
    <p:sldId id="309" r:id="rId7"/>
    <p:sldId id="261" r:id="rId8"/>
    <p:sldId id="262" r:id="rId9"/>
    <p:sldId id="263" r:id="rId10"/>
    <p:sldId id="264" r:id="rId11"/>
    <p:sldId id="302" r:id="rId12"/>
    <p:sldId id="304" r:id="rId13"/>
    <p:sldId id="305" r:id="rId14"/>
    <p:sldId id="265" r:id="rId15"/>
    <p:sldId id="303" r:id="rId16"/>
    <p:sldId id="266" r:id="rId17"/>
    <p:sldId id="269" r:id="rId18"/>
    <p:sldId id="293" r:id="rId19"/>
    <p:sldId id="294" r:id="rId20"/>
    <p:sldId id="295" r:id="rId21"/>
    <p:sldId id="296" r:id="rId22"/>
    <p:sldId id="297" r:id="rId23"/>
    <p:sldId id="298" r:id="rId24"/>
    <p:sldId id="299" r:id="rId25"/>
    <p:sldId id="300" r:id="rId26"/>
    <p:sldId id="301" r:id="rId27"/>
    <p:sldId id="267" r:id="rId28"/>
    <p:sldId id="268" r:id="rId29"/>
    <p:sldId id="270" r:id="rId30"/>
    <p:sldId id="271" r:id="rId31"/>
    <p:sldId id="272" r:id="rId32"/>
    <p:sldId id="273" r:id="rId33"/>
    <p:sldId id="274" r:id="rId34"/>
    <p:sldId id="307" r:id="rId35"/>
    <p:sldId id="275" r:id="rId36"/>
    <p:sldId id="276" r:id="rId37"/>
    <p:sldId id="277" r:id="rId38"/>
    <p:sldId id="279" r:id="rId39"/>
    <p:sldId id="285" r:id="rId40"/>
    <p:sldId id="286" r:id="rId41"/>
    <p:sldId id="292" r:id="rId42"/>
    <p:sldId id="280" r:id="rId43"/>
    <p:sldId id="281" r:id="rId44"/>
    <p:sldId id="282" r:id="rId45"/>
    <p:sldId id="283" r:id="rId46"/>
    <p:sldId id="284" r:id="rId47"/>
    <p:sldId id="287" r:id="rId48"/>
    <p:sldId id="288" r:id="rId49"/>
    <p:sldId id="289" r:id="rId50"/>
    <p:sldId id="291" r:id="rId51"/>
    <p:sldId id="290" r:id="rId5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125" d="100"/>
          <a:sy n="125" d="100"/>
        </p:scale>
        <p:origin x="-1224"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5C1FD-1464-42CB-BCD6-4C74E7BDE0C0}"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fr-FR"/>
        </a:p>
      </dgm:t>
    </dgm:pt>
    <dgm:pt modelId="{E86A3D2A-33E3-415E-9169-6DDCB3C768FE}">
      <dgm:prSet phldrT="[Texte]"/>
      <dgm:spPr/>
      <dgm:t>
        <a:bodyPr/>
        <a:lstStyle/>
        <a:p>
          <a:r>
            <a:rPr lang="fr-FR" dirty="0" smtClean="0"/>
            <a:t>Compagnons </a:t>
          </a:r>
          <a:endParaRPr lang="fr-FR" dirty="0"/>
        </a:p>
      </dgm:t>
    </dgm:pt>
    <dgm:pt modelId="{313925E1-7C48-44DA-8121-56E964536235}" type="parTrans" cxnId="{9C9B06EC-CBFA-41D5-B935-D8E7DAC0363A}">
      <dgm:prSet/>
      <dgm:spPr/>
      <dgm:t>
        <a:bodyPr/>
        <a:lstStyle/>
        <a:p>
          <a:endParaRPr lang="fr-FR"/>
        </a:p>
      </dgm:t>
    </dgm:pt>
    <dgm:pt modelId="{EDCC7201-9875-4F1C-8923-0E627C1A46C7}" type="sibTrans" cxnId="{9C9B06EC-CBFA-41D5-B935-D8E7DAC0363A}">
      <dgm:prSet/>
      <dgm:spPr/>
      <dgm:t>
        <a:bodyPr/>
        <a:lstStyle/>
        <a:p>
          <a:endParaRPr lang="fr-FR"/>
        </a:p>
      </dgm:t>
    </dgm:pt>
    <dgm:pt modelId="{9FCAC007-7DB3-4F68-9ACC-2D9FA4698B28}">
      <dgm:prSet phldrT="[Texte]"/>
      <dgm:spPr/>
      <dgm:t>
        <a:bodyPr/>
        <a:lstStyle/>
        <a:p>
          <a:r>
            <a:rPr lang="fr-FR" dirty="0" smtClean="0"/>
            <a:t>Compagnons des « corporations »</a:t>
          </a:r>
          <a:endParaRPr lang="fr-FR" dirty="0"/>
        </a:p>
      </dgm:t>
    </dgm:pt>
    <dgm:pt modelId="{8C77CF70-51E8-48CD-836F-8F9057B719C2}" type="parTrans" cxnId="{F14EB8B5-B6DD-41B8-B2D4-9E1AD21331A7}">
      <dgm:prSet/>
      <dgm:spPr/>
      <dgm:t>
        <a:bodyPr/>
        <a:lstStyle/>
        <a:p>
          <a:endParaRPr lang="fr-FR"/>
        </a:p>
      </dgm:t>
    </dgm:pt>
    <dgm:pt modelId="{F495DCDF-073C-4DB2-98B7-4613B216460E}" type="sibTrans" cxnId="{F14EB8B5-B6DD-41B8-B2D4-9E1AD21331A7}">
      <dgm:prSet/>
      <dgm:spPr/>
      <dgm:t>
        <a:bodyPr/>
        <a:lstStyle/>
        <a:p>
          <a:endParaRPr lang="fr-FR"/>
        </a:p>
      </dgm:t>
    </dgm:pt>
    <dgm:pt modelId="{24D9058E-58D4-44BC-94C1-5D1B03AF83F3}">
      <dgm:prSet phldrT="[Texte]"/>
      <dgm:spPr/>
      <dgm:t>
        <a:bodyPr/>
        <a:lstStyle/>
        <a:p>
          <a:r>
            <a:rPr lang="fr-FR" dirty="0" smtClean="0"/>
            <a:t>Compagnons des Devoirs.</a:t>
          </a:r>
          <a:endParaRPr lang="fr-FR" dirty="0"/>
        </a:p>
      </dgm:t>
    </dgm:pt>
    <dgm:pt modelId="{E5F59ACE-5E8A-42C4-A06B-550C658AC9AF}" type="parTrans" cxnId="{17B54742-F0EA-41DF-AA0F-80EB12CBF3FF}">
      <dgm:prSet/>
      <dgm:spPr/>
      <dgm:t>
        <a:bodyPr/>
        <a:lstStyle/>
        <a:p>
          <a:endParaRPr lang="fr-FR"/>
        </a:p>
      </dgm:t>
    </dgm:pt>
    <dgm:pt modelId="{4CA8995F-FBEF-4B48-813F-102B1174F901}" type="sibTrans" cxnId="{17B54742-F0EA-41DF-AA0F-80EB12CBF3FF}">
      <dgm:prSet/>
      <dgm:spPr/>
      <dgm:t>
        <a:bodyPr/>
        <a:lstStyle/>
        <a:p>
          <a:endParaRPr lang="fr-FR"/>
        </a:p>
      </dgm:t>
    </dgm:pt>
    <dgm:pt modelId="{48D3215E-8FB6-4A95-BEC5-90F6E5E3B2F4}">
      <dgm:prSet phldrT="[Texte]" phldr="1"/>
      <dgm:spPr/>
      <dgm:t>
        <a:bodyPr/>
        <a:lstStyle/>
        <a:p>
          <a:endParaRPr lang="fr-FR" dirty="0"/>
        </a:p>
      </dgm:t>
    </dgm:pt>
    <dgm:pt modelId="{DC61CDD8-9368-4520-A243-0B936340EAFD}" type="parTrans" cxnId="{9835BDBF-44C9-4DAA-B67B-53856E4C4A12}">
      <dgm:prSet/>
      <dgm:spPr/>
      <dgm:t>
        <a:bodyPr/>
        <a:lstStyle/>
        <a:p>
          <a:endParaRPr lang="fr-FR"/>
        </a:p>
      </dgm:t>
    </dgm:pt>
    <dgm:pt modelId="{E07D5996-8542-47FF-8E44-63A6C8BC8C3F}" type="sibTrans" cxnId="{9835BDBF-44C9-4DAA-B67B-53856E4C4A12}">
      <dgm:prSet/>
      <dgm:spPr/>
      <dgm:t>
        <a:bodyPr/>
        <a:lstStyle/>
        <a:p>
          <a:endParaRPr lang="fr-FR"/>
        </a:p>
      </dgm:t>
    </dgm:pt>
    <dgm:pt modelId="{37FEFF31-F129-442E-AD71-37D274DB269A}">
      <dgm:prSet phldrT="[Texte]" phldr="1"/>
      <dgm:spPr/>
      <dgm:t>
        <a:bodyPr/>
        <a:lstStyle/>
        <a:p>
          <a:endParaRPr lang="fr-FR" dirty="0"/>
        </a:p>
      </dgm:t>
    </dgm:pt>
    <dgm:pt modelId="{A9408376-F9C4-442D-A2D0-926B40B9B388}" type="parTrans" cxnId="{4E7C2ABA-29A9-4657-8807-8AC4F76291A5}">
      <dgm:prSet/>
      <dgm:spPr/>
      <dgm:t>
        <a:bodyPr/>
        <a:lstStyle/>
        <a:p>
          <a:endParaRPr lang="fr-FR"/>
        </a:p>
      </dgm:t>
    </dgm:pt>
    <dgm:pt modelId="{E7A28B08-35A8-48CF-9A56-C058C65E5FA9}" type="sibTrans" cxnId="{4E7C2ABA-29A9-4657-8807-8AC4F76291A5}">
      <dgm:prSet/>
      <dgm:spPr/>
      <dgm:t>
        <a:bodyPr/>
        <a:lstStyle/>
        <a:p>
          <a:endParaRPr lang="fr-FR"/>
        </a:p>
      </dgm:t>
    </dgm:pt>
    <dgm:pt modelId="{4A96A21A-6609-44AF-A7E1-5D98A155DCB4}">
      <dgm:prSet phldrT="[Texte]"/>
      <dgm:spPr/>
      <dgm:t>
        <a:bodyPr/>
        <a:lstStyle/>
        <a:p>
          <a:r>
            <a:rPr lang="fr-FR" dirty="0" smtClean="0"/>
            <a:t>Tour de France</a:t>
          </a:r>
          <a:endParaRPr lang="fr-FR" dirty="0"/>
        </a:p>
      </dgm:t>
    </dgm:pt>
    <dgm:pt modelId="{2B3CF570-7022-4497-906D-F5D839C30432}" type="sibTrans" cxnId="{CCB76145-EB3B-44B1-8F3D-2653245CD694}">
      <dgm:prSet/>
      <dgm:spPr/>
      <dgm:t>
        <a:bodyPr/>
        <a:lstStyle/>
        <a:p>
          <a:endParaRPr lang="fr-FR"/>
        </a:p>
      </dgm:t>
    </dgm:pt>
    <dgm:pt modelId="{0BAEBD36-1D98-4F20-BD80-DD3C92AB1A64}" type="parTrans" cxnId="{CCB76145-EB3B-44B1-8F3D-2653245CD694}">
      <dgm:prSet/>
      <dgm:spPr/>
      <dgm:t>
        <a:bodyPr/>
        <a:lstStyle/>
        <a:p>
          <a:endParaRPr lang="fr-FR"/>
        </a:p>
      </dgm:t>
    </dgm:pt>
    <dgm:pt modelId="{270ED597-DDF3-4651-9120-E946B96F98BF}">
      <dgm:prSet phldrT="[Texte]"/>
      <dgm:spPr/>
      <dgm:t>
        <a:bodyPr/>
        <a:lstStyle/>
        <a:p>
          <a:r>
            <a:rPr lang="fr-FR" dirty="0" smtClean="0"/>
            <a:t>Attachés à une ville, un bourg.</a:t>
          </a:r>
          <a:endParaRPr lang="fr-FR" dirty="0"/>
        </a:p>
      </dgm:t>
    </dgm:pt>
    <dgm:pt modelId="{FC9D0A87-B381-439B-B0D7-917F94ED6F86}" type="sibTrans" cxnId="{D6564EE8-2FC5-4147-8858-B28B419D59BB}">
      <dgm:prSet/>
      <dgm:spPr/>
      <dgm:t>
        <a:bodyPr/>
        <a:lstStyle/>
        <a:p>
          <a:endParaRPr lang="fr-FR"/>
        </a:p>
      </dgm:t>
    </dgm:pt>
    <dgm:pt modelId="{F302890E-38CC-4450-BFFC-B22D65B9156C}" type="parTrans" cxnId="{D6564EE8-2FC5-4147-8858-B28B419D59BB}">
      <dgm:prSet/>
      <dgm:spPr/>
      <dgm:t>
        <a:bodyPr/>
        <a:lstStyle/>
        <a:p>
          <a:endParaRPr lang="fr-FR"/>
        </a:p>
      </dgm:t>
    </dgm:pt>
    <dgm:pt modelId="{746002B7-38DF-4B62-BE6C-72C24C139A59}" type="pres">
      <dgm:prSet presAssocID="{DBD5C1FD-1464-42CB-BCD6-4C74E7BDE0C0}" presName="mainComposite" presStyleCnt="0">
        <dgm:presLayoutVars>
          <dgm:chPref val="1"/>
          <dgm:dir/>
          <dgm:animOne val="branch"/>
          <dgm:animLvl val="lvl"/>
          <dgm:resizeHandles val="exact"/>
        </dgm:presLayoutVars>
      </dgm:prSet>
      <dgm:spPr/>
      <dgm:t>
        <a:bodyPr/>
        <a:lstStyle/>
        <a:p>
          <a:endParaRPr lang="fr-FR"/>
        </a:p>
      </dgm:t>
    </dgm:pt>
    <dgm:pt modelId="{6968A763-97BC-4CF8-B0F8-A94CB9C8F4FC}" type="pres">
      <dgm:prSet presAssocID="{DBD5C1FD-1464-42CB-BCD6-4C74E7BDE0C0}" presName="hierFlow" presStyleCnt="0"/>
      <dgm:spPr/>
    </dgm:pt>
    <dgm:pt modelId="{DFFD1027-F1A7-4FCF-9D28-3CF19D30D52E}" type="pres">
      <dgm:prSet presAssocID="{DBD5C1FD-1464-42CB-BCD6-4C74E7BDE0C0}" presName="firstBuf" presStyleCnt="0"/>
      <dgm:spPr/>
    </dgm:pt>
    <dgm:pt modelId="{FA00F0FC-E731-4D84-A86C-A672DF3CCF42}" type="pres">
      <dgm:prSet presAssocID="{DBD5C1FD-1464-42CB-BCD6-4C74E7BDE0C0}" presName="hierChild1" presStyleCnt="0">
        <dgm:presLayoutVars>
          <dgm:chPref val="1"/>
          <dgm:animOne val="branch"/>
          <dgm:animLvl val="lvl"/>
        </dgm:presLayoutVars>
      </dgm:prSet>
      <dgm:spPr/>
    </dgm:pt>
    <dgm:pt modelId="{C90BC243-6F9D-4B59-BAEC-9A02E181E026}" type="pres">
      <dgm:prSet presAssocID="{E86A3D2A-33E3-415E-9169-6DDCB3C768FE}" presName="Name17" presStyleCnt="0"/>
      <dgm:spPr/>
    </dgm:pt>
    <dgm:pt modelId="{4D163584-B01C-45A5-847B-7A2459CB5FFD}" type="pres">
      <dgm:prSet presAssocID="{E86A3D2A-33E3-415E-9169-6DDCB3C768FE}" presName="level1Shape" presStyleLbl="node0" presStyleIdx="0" presStyleCnt="1">
        <dgm:presLayoutVars>
          <dgm:chPref val="3"/>
        </dgm:presLayoutVars>
      </dgm:prSet>
      <dgm:spPr/>
      <dgm:t>
        <a:bodyPr/>
        <a:lstStyle/>
        <a:p>
          <a:endParaRPr lang="fr-FR"/>
        </a:p>
      </dgm:t>
    </dgm:pt>
    <dgm:pt modelId="{2FF978D7-6F15-4BC7-9897-B773A42467BA}" type="pres">
      <dgm:prSet presAssocID="{E86A3D2A-33E3-415E-9169-6DDCB3C768FE}" presName="hierChild2" presStyleCnt="0"/>
      <dgm:spPr/>
    </dgm:pt>
    <dgm:pt modelId="{91E1A81D-2B02-4E8E-8367-C6B159CBCD04}" type="pres">
      <dgm:prSet presAssocID="{8C77CF70-51E8-48CD-836F-8F9057B719C2}" presName="Name25" presStyleLbl="parChTrans1D2" presStyleIdx="0" presStyleCnt="2"/>
      <dgm:spPr/>
      <dgm:t>
        <a:bodyPr/>
        <a:lstStyle/>
        <a:p>
          <a:endParaRPr lang="fr-FR"/>
        </a:p>
      </dgm:t>
    </dgm:pt>
    <dgm:pt modelId="{F180678F-5C22-4984-A754-8131B4FC0A0D}" type="pres">
      <dgm:prSet presAssocID="{8C77CF70-51E8-48CD-836F-8F9057B719C2}" presName="connTx" presStyleLbl="parChTrans1D2" presStyleIdx="0" presStyleCnt="2"/>
      <dgm:spPr/>
      <dgm:t>
        <a:bodyPr/>
        <a:lstStyle/>
        <a:p>
          <a:endParaRPr lang="fr-FR"/>
        </a:p>
      </dgm:t>
    </dgm:pt>
    <dgm:pt modelId="{281EBCBE-9BC6-4CF6-9C00-BA9C05AD980E}" type="pres">
      <dgm:prSet presAssocID="{9FCAC007-7DB3-4F68-9ACC-2D9FA4698B28}" presName="Name30" presStyleCnt="0"/>
      <dgm:spPr/>
    </dgm:pt>
    <dgm:pt modelId="{A298B383-2E04-4D30-9C78-02F94675A1DD}" type="pres">
      <dgm:prSet presAssocID="{9FCAC007-7DB3-4F68-9ACC-2D9FA4698B28}" presName="level2Shape" presStyleLbl="node2" presStyleIdx="0" presStyleCnt="2"/>
      <dgm:spPr/>
      <dgm:t>
        <a:bodyPr/>
        <a:lstStyle/>
        <a:p>
          <a:endParaRPr lang="fr-FR"/>
        </a:p>
      </dgm:t>
    </dgm:pt>
    <dgm:pt modelId="{D9405260-9B29-4FF2-ADF7-FBBFC3567C50}" type="pres">
      <dgm:prSet presAssocID="{9FCAC007-7DB3-4F68-9ACC-2D9FA4698B28}" presName="hierChild3" presStyleCnt="0"/>
      <dgm:spPr/>
    </dgm:pt>
    <dgm:pt modelId="{AA84322C-3074-49F8-A7A9-52C9BA1F88D0}" type="pres">
      <dgm:prSet presAssocID="{F302890E-38CC-4450-BFFC-B22D65B9156C}" presName="Name25" presStyleLbl="parChTrans1D3" presStyleIdx="0" presStyleCnt="2"/>
      <dgm:spPr/>
      <dgm:t>
        <a:bodyPr/>
        <a:lstStyle/>
        <a:p>
          <a:endParaRPr lang="fr-FR"/>
        </a:p>
      </dgm:t>
    </dgm:pt>
    <dgm:pt modelId="{95A2361E-2F54-4B65-BDC2-4A081F5218EC}" type="pres">
      <dgm:prSet presAssocID="{F302890E-38CC-4450-BFFC-B22D65B9156C}" presName="connTx" presStyleLbl="parChTrans1D3" presStyleIdx="0" presStyleCnt="2"/>
      <dgm:spPr/>
      <dgm:t>
        <a:bodyPr/>
        <a:lstStyle/>
        <a:p>
          <a:endParaRPr lang="fr-FR"/>
        </a:p>
      </dgm:t>
    </dgm:pt>
    <dgm:pt modelId="{3C95CBDD-DFD1-495E-A9AF-52F9CC7F7B0E}" type="pres">
      <dgm:prSet presAssocID="{270ED597-DDF3-4651-9120-E946B96F98BF}" presName="Name30" presStyleCnt="0"/>
      <dgm:spPr/>
    </dgm:pt>
    <dgm:pt modelId="{22331622-0BAC-41FC-8596-89947C8BE01E}" type="pres">
      <dgm:prSet presAssocID="{270ED597-DDF3-4651-9120-E946B96F98BF}" presName="level2Shape" presStyleLbl="node3" presStyleIdx="0" presStyleCnt="2"/>
      <dgm:spPr/>
      <dgm:t>
        <a:bodyPr/>
        <a:lstStyle/>
        <a:p>
          <a:endParaRPr lang="fr-FR"/>
        </a:p>
      </dgm:t>
    </dgm:pt>
    <dgm:pt modelId="{7E34F5F1-92C5-465C-B7B5-EA3C25725968}" type="pres">
      <dgm:prSet presAssocID="{270ED597-DDF3-4651-9120-E946B96F98BF}" presName="hierChild3" presStyleCnt="0"/>
      <dgm:spPr/>
    </dgm:pt>
    <dgm:pt modelId="{C23780BA-DAAF-4A7D-99FA-93FEA050575F}" type="pres">
      <dgm:prSet presAssocID="{E5F59ACE-5E8A-42C4-A06B-550C658AC9AF}" presName="Name25" presStyleLbl="parChTrans1D2" presStyleIdx="1" presStyleCnt="2"/>
      <dgm:spPr/>
      <dgm:t>
        <a:bodyPr/>
        <a:lstStyle/>
        <a:p>
          <a:endParaRPr lang="fr-FR"/>
        </a:p>
      </dgm:t>
    </dgm:pt>
    <dgm:pt modelId="{7DFC89E2-EE93-4F34-845E-FE57427F0D8F}" type="pres">
      <dgm:prSet presAssocID="{E5F59ACE-5E8A-42C4-A06B-550C658AC9AF}" presName="connTx" presStyleLbl="parChTrans1D2" presStyleIdx="1" presStyleCnt="2"/>
      <dgm:spPr/>
      <dgm:t>
        <a:bodyPr/>
        <a:lstStyle/>
        <a:p>
          <a:endParaRPr lang="fr-FR"/>
        </a:p>
      </dgm:t>
    </dgm:pt>
    <dgm:pt modelId="{565173C9-1307-478A-A536-CC3799E7CD5E}" type="pres">
      <dgm:prSet presAssocID="{24D9058E-58D4-44BC-94C1-5D1B03AF83F3}" presName="Name30" presStyleCnt="0"/>
      <dgm:spPr/>
    </dgm:pt>
    <dgm:pt modelId="{577B76D5-7190-4A6C-9BEA-73F362606202}" type="pres">
      <dgm:prSet presAssocID="{24D9058E-58D4-44BC-94C1-5D1B03AF83F3}" presName="level2Shape" presStyleLbl="node2" presStyleIdx="1" presStyleCnt="2"/>
      <dgm:spPr/>
      <dgm:t>
        <a:bodyPr/>
        <a:lstStyle/>
        <a:p>
          <a:endParaRPr lang="fr-FR"/>
        </a:p>
      </dgm:t>
    </dgm:pt>
    <dgm:pt modelId="{365AEFD5-9973-4615-807E-7732F9C50B85}" type="pres">
      <dgm:prSet presAssocID="{24D9058E-58D4-44BC-94C1-5D1B03AF83F3}" presName="hierChild3" presStyleCnt="0"/>
      <dgm:spPr/>
    </dgm:pt>
    <dgm:pt modelId="{C0618FAF-B877-45BD-8713-252E8792E5FB}" type="pres">
      <dgm:prSet presAssocID="{0BAEBD36-1D98-4F20-BD80-DD3C92AB1A64}" presName="Name25" presStyleLbl="parChTrans1D3" presStyleIdx="1" presStyleCnt="2"/>
      <dgm:spPr/>
      <dgm:t>
        <a:bodyPr/>
        <a:lstStyle/>
        <a:p>
          <a:endParaRPr lang="fr-FR"/>
        </a:p>
      </dgm:t>
    </dgm:pt>
    <dgm:pt modelId="{08ACFDB6-8EEA-4A53-AAC6-C67AF082ECD5}" type="pres">
      <dgm:prSet presAssocID="{0BAEBD36-1D98-4F20-BD80-DD3C92AB1A64}" presName="connTx" presStyleLbl="parChTrans1D3" presStyleIdx="1" presStyleCnt="2"/>
      <dgm:spPr/>
      <dgm:t>
        <a:bodyPr/>
        <a:lstStyle/>
        <a:p>
          <a:endParaRPr lang="fr-FR"/>
        </a:p>
      </dgm:t>
    </dgm:pt>
    <dgm:pt modelId="{F3387ADE-9C1E-42E4-B33C-DF79D8083ED3}" type="pres">
      <dgm:prSet presAssocID="{4A96A21A-6609-44AF-A7E1-5D98A155DCB4}" presName="Name30" presStyleCnt="0"/>
      <dgm:spPr/>
    </dgm:pt>
    <dgm:pt modelId="{74858395-5CFF-45CD-A376-06E4F08CD40F}" type="pres">
      <dgm:prSet presAssocID="{4A96A21A-6609-44AF-A7E1-5D98A155DCB4}" presName="level2Shape" presStyleLbl="node3" presStyleIdx="1" presStyleCnt="2"/>
      <dgm:spPr/>
      <dgm:t>
        <a:bodyPr/>
        <a:lstStyle/>
        <a:p>
          <a:endParaRPr lang="fr-FR"/>
        </a:p>
      </dgm:t>
    </dgm:pt>
    <dgm:pt modelId="{2AB52D44-BC93-4D17-8EF6-656277A78E91}" type="pres">
      <dgm:prSet presAssocID="{4A96A21A-6609-44AF-A7E1-5D98A155DCB4}" presName="hierChild3" presStyleCnt="0"/>
      <dgm:spPr/>
    </dgm:pt>
    <dgm:pt modelId="{5E93B1FE-C239-4547-8FE1-9017C025D188}" type="pres">
      <dgm:prSet presAssocID="{DBD5C1FD-1464-42CB-BCD6-4C74E7BDE0C0}" presName="bgShapesFlow" presStyleCnt="0"/>
      <dgm:spPr/>
    </dgm:pt>
    <dgm:pt modelId="{EAF83927-3249-4798-912E-0EEFDCA08021}" type="pres">
      <dgm:prSet presAssocID="{48D3215E-8FB6-4A95-BEC5-90F6E5E3B2F4}" presName="rectComp" presStyleCnt="0"/>
      <dgm:spPr/>
    </dgm:pt>
    <dgm:pt modelId="{62AF660B-1021-4706-A0CC-72B390E86D45}" type="pres">
      <dgm:prSet presAssocID="{48D3215E-8FB6-4A95-BEC5-90F6E5E3B2F4}" presName="bgRect" presStyleLbl="bgShp" presStyleIdx="0" presStyleCnt="2"/>
      <dgm:spPr/>
      <dgm:t>
        <a:bodyPr/>
        <a:lstStyle/>
        <a:p>
          <a:endParaRPr lang="fr-FR"/>
        </a:p>
      </dgm:t>
    </dgm:pt>
    <dgm:pt modelId="{20C73B97-1808-4CEB-960D-7E77E63D1780}" type="pres">
      <dgm:prSet presAssocID="{48D3215E-8FB6-4A95-BEC5-90F6E5E3B2F4}" presName="bgRectTx" presStyleLbl="bgShp" presStyleIdx="0" presStyleCnt="2">
        <dgm:presLayoutVars>
          <dgm:bulletEnabled val="1"/>
        </dgm:presLayoutVars>
      </dgm:prSet>
      <dgm:spPr/>
      <dgm:t>
        <a:bodyPr/>
        <a:lstStyle/>
        <a:p>
          <a:endParaRPr lang="fr-FR"/>
        </a:p>
      </dgm:t>
    </dgm:pt>
    <dgm:pt modelId="{9958FCC5-6C81-4EFD-A47A-A08D89B1A5FE}" type="pres">
      <dgm:prSet presAssocID="{48D3215E-8FB6-4A95-BEC5-90F6E5E3B2F4}" presName="spComp" presStyleCnt="0"/>
      <dgm:spPr/>
    </dgm:pt>
    <dgm:pt modelId="{543FECDD-790D-4616-B8F5-94723C75500F}" type="pres">
      <dgm:prSet presAssocID="{48D3215E-8FB6-4A95-BEC5-90F6E5E3B2F4}" presName="hSp" presStyleCnt="0"/>
      <dgm:spPr/>
    </dgm:pt>
    <dgm:pt modelId="{ED95B925-994B-4824-B7DD-44B7021D17BE}" type="pres">
      <dgm:prSet presAssocID="{37FEFF31-F129-442E-AD71-37D274DB269A}" presName="rectComp" presStyleCnt="0"/>
      <dgm:spPr/>
    </dgm:pt>
    <dgm:pt modelId="{3F2EC905-0B91-4C29-A4A2-E454924A002D}" type="pres">
      <dgm:prSet presAssocID="{37FEFF31-F129-442E-AD71-37D274DB269A}" presName="bgRect" presStyleLbl="bgShp" presStyleIdx="1" presStyleCnt="2"/>
      <dgm:spPr/>
      <dgm:t>
        <a:bodyPr/>
        <a:lstStyle/>
        <a:p>
          <a:endParaRPr lang="fr-FR"/>
        </a:p>
      </dgm:t>
    </dgm:pt>
    <dgm:pt modelId="{DB3C1D89-B34F-43DA-80FD-17276A0522A8}" type="pres">
      <dgm:prSet presAssocID="{37FEFF31-F129-442E-AD71-37D274DB269A}" presName="bgRectTx" presStyleLbl="bgShp" presStyleIdx="1" presStyleCnt="2">
        <dgm:presLayoutVars>
          <dgm:bulletEnabled val="1"/>
        </dgm:presLayoutVars>
      </dgm:prSet>
      <dgm:spPr/>
      <dgm:t>
        <a:bodyPr/>
        <a:lstStyle/>
        <a:p>
          <a:endParaRPr lang="fr-FR"/>
        </a:p>
      </dgm:t>
    </dgm:pt>
  </dgm:ptLst>
  <dgm:cxnLst>
    <dgm:cxn modelId="{3BD5C276-C539-42E6-ADB3-2FF7BA92ACF8}" type="presOf" srcId="{E5F59ACE-5E8A-42C4-A06B-550C658AC9AF}" destId="{7DFC89E2-EE93-4F34-845E-FE57427F0D8F}" srcOrd="1" destOrd="0" presId="urn:microsoft.com/office/officeart/2005/8/layout/hierarchy5"/>
    <dgm:cxn modelId="{9C9B06EC-CBFA-41D5-B935-D8E7DAC0363A}" srcId="{DBD5C1FD-1464-42CB-BCD6-4C74E7BDE0C0}" destId="{E86A3D2A-33E3-415E-9169-6DDCB3C768FE}" srcOrd="0" destOrd="0" parTransId="{313925E1-7C48-44DA-8121-56E964536235}" sibTransId="{EDCC7201-9875-4F1C-8923-0E627C1A46C7}"/>
    <dgm:cxn modelId="{9305CB27-CD01-43DB-B0B6-A8698ED1EA3B}" type="presOf" srcId="{9FCAC007-7DB3-4F68-9ACC-2D9FA4698B28}" destId="{A298B383-2E04-4D30-9C78-02F94675A1DD}" srcOrd="0" destOrd="0" presId="urn:microsoft.com/office/officeart/2005/8/layout/hierarchy5"/>
    <dgm:cxn modelId="{9835BDBF-44C9-4DAA-B67B-53856E4C4A12}" srcId="{DBD5C1FD-1464-42CB-BCD6-4C74E7BDE0C0}" destId="{48D3215E-8FB6-4A95-BEC5-90F6E5E3B2F4}" srcOrd="1" destOrd="0" parTransId="{DC61CDD8-9368-4520-A243-0B936340EAFD}" sibTransId="{E07D5996-8542-47FF-8E44-63A6C8BC8C3F}"/>
    <dgm:cxn modelId="{AA3FBDE7-6D89-4378-B384-42B4CF3200EE}" type="presOf" srcId="{270ED597-DDF3-4651-9120-E946B96F98BF}" destId="{22331622-0BAC-41FC-8596-89947C8BE01E}" srcOrd="0" destOrd="0" presId="urn:microsoft.com/office/officeart/2005/8/layout/hierarchy5"/>
    <dgm:cxn modelId="{8EA56555-C038-4FCE-853D-126D790910F1}" type="presOf" srcId="{0BAEBD36-1D98-4F20-BD80-DD3C92AB1A64}" destId="{C0618FAF-B877-45BD-8713-252E8792E5FB}" srcOrd="0" destOrd="0" presId="urn:microsoft.com/office/officeart/2005/8/layout/hierarchy5"/>
    <dgm:cxn modelId="{82434FF3-AA41-496F-83CF-7C0FBA4EF385}" type="presOf" srcId="{E86A3D2A-33E3-415E-9169-6DDCB3C768FE}" destId="{4D163584-B01C-45A5-847B-7A2459CB5FFD}" srcOrd="0" destOrd="0" presId="urn:microsoft.com/office/officeart/2005/8/layout/hierarchy5"/>
    <dgm:cxn modelId="{311DE8CD-9805-4061-8CDF-01672F1BB1B7}" type="presOf" srcId="{4A96A21A-6609-44AF-A7E1-5D98A155DCB4}" destId="{74858395-5CFF-45CD-A376-06E4F08CD40F}" srcOrd="0" destOrd="0" presId="urn:microsoft.com/office/officeart/2005/8/layout/hierarchy5"/>
    <dgm:cxn modelId="{4E7C2ABA-29A9-4657-8807-8AC4F76291A5}" srcId="{DBD5C1FD-1464-42CB-BCD6-4C74E7BDE0C0}" destId="{37FEFF31-F129-442E-AD71-37D274DB269A}" srcOrd="2" destOrd="0" parTransId="{A9408376-F9C4-442D-A2D0-926B40B9B388}" sibTransId="{E7A28B08-35A8-48CF-9A56-C058C65E5FA9}"/>
    <dgm:cxn modelId="{76F74B72-BE97-4C4C-8539-B4AAC1F946B5}" type="presOf" srcId="{24D9058E-58D4-44BC-94C1-5D1B03AF83F3}" destId="{577B76D5-7190-4A6C-9BEA-73F362606202}" srcOrd="0" destOrd="0" presId="urn:microsoft.com/office/officeart/2005/8/layout/hierarchy5"/>
    <dgm:cxn modelId="{F14EB8B5-B6DD-41B8-B2D4-9E1AD21331A7}" srcId="{E86A3D2A-33E3-415E-9169-6DDCB3C768FE}" destId="{9FCAC007-7DB3-4F68-9ACC-2D9FA4698B28}" srcOrd="0" destOrd="0" parTransId="{8C77CF70-51E8-48CD-836F-8F9057B719C2}" sibTransId="{F495DCDF-073C-4DB2-98B7-4613B216460E}"/>
    <dgm:cxn modelId="{CCB76145-EB3B-44B1-8F3D-2653245CD694}" srcId="{24D9058E-58D4-44BC-94C1-5D1B03AF83F3}" destId="{4A96A21A-6609-44AF-A7E1-5D98A155DCB4}" srcOrd="0" destOrd="0" parTransId="{0BAEBD36-1D98-4F20-BD80-DD3C92AB1A64}" sibTransId="{2B3CF570-7022-4497-906D-F5D839C30432}"/>
    <dgm:cxn modelId="{BFC1CF70-96B4-478A-9A83-71F2C7D0718E}" type="presOf" srcId="{37FEFF31-F129-442E-AD71-37D274DB269A}" destId="{DB3C1D89-B34F-43DA-80FD-17276A0522A8}" srcOrd="1" destOrd="0" presId="urn:microsoft.com/office/officeart/2005/8/layout/hierarchy5"/>
    <dgm:cxn modelId="{C163D99A-D9F8-4204-9A29-E3060ED6D7A0}" type="presOf" srcId="{DBD5C1FD-1464-42CB-BCD6-4C74E7BDE0C0}" destId="{746002B7-38DF-4B62-BE6C-72C24C139A59}" srcOrd="0" destOrd="0" presId="urn:microsoft.com/office/officeart/2005/8/layout/hierarchy5"/>
    <dgm:cxn modelId="{6AD04105-38D2-4A8C-9422-4C8C72DF0795}" type="presOf" srcId="{48D3215E-8FB6-4A95-BEC5-90F6E5E3B2F4}" destId="{20C73B97-1808-4CEB-960D-7E77E63D1780}" srcOrd="1" destOrd="0" presId="urn:microsoft.com/office/officeart/2005/8/layout/hierarchy5"/>
    <dgm:cxn modelId="{4FDEF46E-2486-4F1D-80B1-1E719E8C9371}" type="presOf" srcId="{E5F59ACE-5E8A-42C4-A06B-550C658AC9AF}" destId="{C23780BA-DAAF-4A7D-99FA-93FEA050575F}" srcOrd="0" destOrd="0" presId="urn:microsoft.com/office/officeart/2005/8/layout/hierarchy5"/>
    <dgm:cxn modelId="{D46E2CE3-41E2-41D6-974C-B9702C0303AC}" type="presOf" srcId="{8C77CF70-51E8-48CD-836F-8F9057B719C2}" destId="{F180678F-5C22-4984-A754-8131B4FC0A0D}" srcOrd="1" destOrd="0" presId="urn:microsoft.com/office/officeart/2005/8/layout/hierarchy5"/>
    <dgm:cxn modelId="{37191B30-C793-4559-B97C-9174E135E79A}" type="presOf" srcId="{37FEFF31-F129-442E-AD71-37D274DB269A}" destId="{3F2EC905-0B91-4C29-A4A2-E454924A002D}" srcOrd="0" destOrd="0" presId="urn:microsoft.com/office/officeart/2005/8/layout/hierarchy5"/>
    <dgm:cxn modelId="{DE7AEA13-5AE0-4A24-B2D7-51614134FD37}" type="presOf" srcId="{F302890E-38CC-4450-BFFC-B22D65B9156C}" destId="{95A2361E-2F54-4B65-BDC2-4A081F5218EC}" srcOrd="1" destOrd="0" presId="urn:microsoft.com/office/officeart/2005/8/layout/hierarchy5"/>
    <dgm:cxn modelId="{D6564EE8-2FC5-4147-8858-B28B419D59BB}" srcId="{9FCAC007-7DB3-4F68-9ACC-2D9FA4698B28}" destId="{270ED597-DDF3-4651-9120-E946B96F98BF}" srcOrd="0" destOrd="0" parTransId="{F302890E-38CC-4450-BFFC-B22D65B9156C}" sibTransId="{FC9D0A87-B381-439B-B0D7-917F94ED6F86}"/>
    <dgm:cxn modelId="{38638AA8-B77A-4587-B1A5-7299C83B463F}" type="presOf" srcId="{8C77CF70-51E8-48CD-836F-8F9057B719C2}" destId="{91E1A81D-2B02-4E8E-8367-C6B159CBCD04}" srcOrd="0" destOrd="0" presId="urn:microsoft.com/office/officeart/2005/8/layout/hierarchy5"/>
    <dgm:cxn modelId="{37268C65-2836-4226-9B98-F697F17B697A}" type="presOf" srcId="{0BAEBD36-1D98-4F20-BD80-DD3C92AB1A64}" destId="{08ACFDB6-8EEA-4A53-AAC6-C67AF082ECD5}" srcOrd="1" destOrd="0" presId="urn:microsoft.com/office/officeart/2005/8/layout/hierarchy5"/>
    <dgm:cxn modelId="{17B54742-F0EA-41DF-AA0F-80EB12CBF3FF}" srcId="{E86A3D2A-33E3-415E-9169-6DDCB3C768FE}" destId="{24D9058E-58D4-44BC-94C1-5D1B03AF83F3}" srcOrd="1" destOrd="0" parTransId="{E5F59ACE-5E8A-42C4-A06B-550C658AC9AF}" sibTransId="{4CA8995F-FBEF-4B48-813F-102B1174F901}"/>
    <dgm:cxn modelId="{AEE35A93-E4C3-4778-9348-E9ACE83A6E57}" type="presOf" srcId="{F302890E-38CC-4450-BFFC-B22D65B9156C}" destId="{AA84322C-3074-49F8-A7A9-52C9BA1F88D0}" srcOrd="0" destOrd="0" presId="urn:microsoft.com/office/officeart/2005/8/layout/hierarchy5"/>
    <dgm:cxn modelId="{AD00CB41-727F-4496-865E-BBA997E54D2D}" type="presOf" srcId="{48D3215E-8FB6-4A95-BEC5-90F6E5E3B2F4}" destId="{62AF660B-1021-4706-A0CC-72B390E86D45}" srcOrd="0" destOrd="0" presId="urn:microsoft.com/office/officeart/2005/8/layout/hierarchy5"/>
    <dgm:cxn modelId="{CBC74902-27BC-4484-98CC-A34113EBC723}" type="presParOf" srcId="{746002B7-38DF-4B62-BE6C-72C24C139A59}" destId="{6968A763-97BC-4CF8-B0F8-A94CB9C8F4FC}" srcOrd="0" destOrd="0" presId="urn:microsoft.com/office/officeart/2005/8/layout/hierarchy5"/>
    <dgm:cxn modelId="{3931C548-BF25-4035-B1CA-0EE2F3012694}" type="presParOf" srcId="{6968A763-97BC-4CF8-B0F8-A94CB9C8F4FC}" destId="{DFFD1027-F1A7-4FCF-9D28-3CF19D30D52E}" srcOrd="0" destOrd="0" presId="urn:microsoft.com/office/officeart/2005/8/layout/hierarchy5"/>
    <dgm:cxn modelId="{2FB83111-175B-471C-A688-90CADDAFAAC8}" type="presParOf" srcId="{6968A763-97BC-4CF8-B0F8-A94CB9C8F4FC}" destId="{FA00F0FC-E731-4D84-A86C-A672DF3CCF42}" srcOrd="1" destOrd="0" presId="urn:microsoft.com/office/officeart/2005/8/layout/hierarchy5"/>
    <dgm:cxn modelId="{B8A7DCFD-55D2-466E-9E24-BEC30952CDE3}" type="presParOf" srcId="{FA00F0FC-E731-4D84-A86C-A672DF3CCF42}" destId="{C90BC243-6F9D-4B59-BAEC-9A02E181E026}" srcOrd="0" destOrd="0" presId="urn:microsoft.com/office/officeart/2005/8/layout/hierarchy5"/>
    <dgm:cxn modelId="{4EF48A4F-85E5-40DA-BA85-D61B87379696}" type="presParOf" srcId="{C90BC243-6F9D-4B59-BAEC-9A02E181E026}" destId="{4D163584-B01C-45A5-847B-7A2459CB5FFD}" srcOrd="0" destOrd="0" presId="urn:microsoft.com/office/officeart/2005/8/layout/hierarchy5"/>
    <dgm:cxn modelId="{15278649-C512-40F5-BED9-6006B6A0C707}" type="presParOf" srcId="{C90BC243-6F9D-4B59-BAEC-9A02E181E026}" destId="{2FF978D7-6F15-4BC7-9897-B773A42467BA}" srcOrd="1" destOrd="0" presId="urn:microsoft.com/office/officeart/2005/8/layout/hierarchy5"/>
    <dgm:cxn modelId="{733F5266-8C04-42CB-9848-91CD385FE27D}" type="presParOf" srcId="{2FF978D7-6F15-4BC7-9897-B773A42467BA}" destId="{91E1A81D-2B02-4E8E-8367-C6B159CBCD04}" srcOrd="0" destOrd="0" presId="urn:microsoft.com/office/officeart/2005/8/layout/hierarchy5"/>
    <dgm:cxn modelId="{80CB4E3E-4942-4097-9AC8-2551B990B772}" type="presParOf" srcId="{91E1A81D-2B02-4E8E-8367-C6B159CBCD04}" destId="{F180678F-5C22-4984-A754-8131B4FC0A0D}" srcOrd="0" destOrd="0" presId="urn:microsoft.com/office/officeart/2005/8/layout/hierarchy5"/>
    <dgm:cxn modelId="{EC56F211-FE35-4ED0-9498-EFF9CD3AF40A}" type="presParOf" srcId="{2FF978D7-6F15-4BC7-9897-B773A42467BA}" destId="{281EBCBE-9BC6-4CF6-9C00-BA9C05AD980E}" srcOrd="1" destOrd="0" presId="urn:microsoft.com/office/officeart/2005/8/layout/hierarchy5"/>
    <dgm:cxn modelId="{4888CACC-8E8E-4BFC-AF96-FD47A9C9CFE3}" type="presParOf" srcId="{281EBCBE-9BC6-4CF6-9C00-BA9C05AD980E}" destId="{A298B383-2E04-4D30-9C78-02F94675A1DD}" srcOrd="0" destOrd="0" presId="urn:microsoft.com/office/officeart/2005/8/layout/hierarchy5"/>
    <dgm:cxn modelId="{1EB0AC48-89C7-490E-A3DD-C9D2D47BE64D}" type="presParOf" srcId="{281EBCBE-9BC6-4CF6-9C00-BA9C05AD980E}" destId="{D9405260-9B29-4FF2-ADF7-FBBFC3567C50}" srcOrd="1" destOrd="0" presId="urn:microsoft.com/office/officeart/2005/8/layout/hierarchy5"/>
    <dgm:cxn modelId="{BE3E93DA-16D3-4D18-A261-CF2F4D0D93F5}" type="presParOf" srcId="{D9405260-9B29-4FF2-ADF7-FBBFC3567C50}" destId="{AA84322C-3074-49F8-A7A9-52C9BA1F88D0}" srcOrd="0" destOrd="0" presId="urn:microsoft.com/office/officeart/2005/8/layout/hierarchy5"/>
    <dgm:cxn modelId="{5254A500-2F82-4EAF-AB2A-F1B1662C679E}" type="presParOf" srcId="{AA84322C-3074-49F8-A7A9-52C9BA1F88D0}" destId="{95A2361E-2F54-4B65-BDC2-4A081F5218EC}" srcOrd="0" destOrd="0" presId="urn:microsoft.com/office/officeart/2005/8/layout/hierarchy5"/>
    <dgm:cxn modelId="{8C279FF4-A1A9-44EA-B264-69A7D112CB6E}" type="presParOf" srcId="{D9405260-9B29-4FF2-ADF7-FBBFC3567C50}" destId="{3C95CBDD-DFD1-495E-A9AF-52F9CC7F7B0E}" srcOrd="1" destOrd="0" presId="urn:microsoft.com/office/officeart/2005/8/layout/hierarchy5"/>
    <dgm:cxn modelId="{B33AA73E-70F7-4283-9C94-3896756A7994}" type="presParOf" srcId="{3C95CBDD-DFD1-495E-A9AF-52F9CC7F7B0E}" destId="{22331622-0BAC-41FC-8596-89947C8BE01E}" srcOrd="0" destOrd="0" presId="urn:microsoft.com/office/officeart/2005/8/layout/hierarchy5"/>
    <dgm:cxn modelId="{2C82445A-61B7-4219-92AC-D3A99BF728E7}" type="presParOf" srcId="{3C95CBDD-DFD1-495E-A9AF-52F9CC7F7B0E}" destId="{7E34F5F1-92C5-465C-B7B5-EA3C25725968}" srcOrd="1" destOrd="0" presId="urn:microsoft.com/office/officeart/2005/8/layout/hierarchy5"/>
    <dgm:cxn modelId="{BBCDD298-832C-41C1-8662-F343C941F4D2}" type="presParOf" srcId="{2FF978D7-6F15-4BC7-9897-B773A42467BA}" destId="{C23780BA-DAAF-4A7D-99FA-93FEA050575F}" srcOrd="2" destOrd="0" presId="urn:microsoft.com/office/officeart/2005/8/layout/hierarchy5"/>
    <dgm:cxn modelId="{85849999-7AAE-489B-A30F-0BEFCB8EE2EF}" type="presParOf" srcId="{C23780BA-DAAF-4A7D-99FA-93FEA050575F}" destId="{7DFC89E2-EE93-4F34-845E-FE57427F0D8F}" srcOrd="0" destOrd="0" presId="urn:microsoft.com/office/officeart/2005/8/layout/hierarchy5"/>
    <dgm:cxn modelId="{BE7B6BE2-FB4D-4B69-8E03-1C9639418FAA}" type="presParOf" srcId="{2FF978D7-6F15-4BC7-9897-B773A42467BA}" destId="{565173C9-1307-478A-A536-CC3799E7CD5E}" srcOrd="3" destOrd="0" presId="urn:microsoft.com/office/officeart/2005/8/layout/hierarchy5"/>
    <dgm:cxn modelId="{3A8A00EB-ADCB-486F-9B10-AAAB4E6CFADB}" type="presParOf" srcId="{565173C9-1307-478A-A536-CC3799E7CD5E}" destId="{577B76D5-7190-4A6C-9BEA-73F362606202}" srcOrd="0" destOrd="0" presId="urn:microsoft.com/office/officeart/2005/8/layout/hierarchy5"/>
    <dgm:cxn modelId="{68A9BAF7-C4D8-4994-9C4F-8C8BA011D87C}" type="presParOf" srcId="{565173C9-1307-478A-A536-CC3799E7CD5E}" destId="{365AEFD5-9973-4615-807E-7732F9C50B85}" srcOrd="1" destOrd="0" presId="urn:microsoft.com/office/officeart/2005/8/layout/hierarchy5"/>
    <dgm:cxn modelId="{309B8F05-8DB1-4E3E-A6B9-5B198480C2CD}" type="presParOf" srcId="{365AEFD5-9973-4615-807E-7732F9C50B85}" destId="{C0618FAF-B877-45BD-8713-252E8792E5FB}" srcOrd="0" destOrd="0" presId="urn:microsoft.com/office/officeart/2005/8/layout/hierarchy5"/>
    <dgm:cxn modelId="{62490A9C-7200-4FD3-B6DF-943FFFE1B1BC}" type="presParOf" srcId="{C0618FAF-B877-45BD-8713-252E8792E5FB}" destId="{08ACFDB6-8EEA-4A53-AAC6-C67AF082ECD5}" srcOrd="0" destOrd="0" presId="urn:microsoft.com/office/officeart/2005/8/layout/hierarchy5"/>
    <dgm:cxn modelId="{6696BA60-AE6B-463B-8944-3ED739786D94}" type="presParOf" srcId="{365AEFD5-9973-4615-807E-7732F9C50B85}" destId="{F3387ADE-9C1E-42E4-B33C-DF79D8083ED3}" srcOrd="1" destOrd="0" presId="urn:microsoft.com/office/officeart/2005/8/layout/hierarchy5"/>
    <dgm:cxn modelId="{826F5BCA-4685-4C90-A583-38FB2D64DE90}" type="presParOf" srcId="{F3387ADE-9C1E-42E4-B33C-DF79D8083ED3}" destId="{74858395-5CFF-45CD-A376-06E4F08CD40F}" srcOrd="0" destOrd="0" presId="urn:microsoft.com/office/officeart/2005/8/layout/hierarchy5"/>
    <dgm:cxn modelId="{02A145E3-F8BC-416A-B6C3-727FF0F737A6}" type="presParOf" srcId="{F3387ADE-9C1E-42E4-B33C-DF79D8083ED3}" destId="{2AB52D44-BC93-4D17-8EF6-656277A78E91}" srcOrd="1" destOrd="0" presId="urn:microsoft.com/office/officeart/2005/8/layout/hierarchy5"/>
    <dgm:cxn modelId="{D47C52F9-7743-441A-8CC1-A3CBF34D1FCB}" type="presParOf" srcId="{746002B7-38DF-4B62-BE6C-72C24C139A59}" destId="{5E93B1FE-C239-4547-8FE1-9017C025D188}" srcOrd="1" destOrd="0" presId="urn:microsoft.com/office/officeart/2005/8/layout/hierarchy5"/>
    <dgm:cxn modelId="{63EA5BED-CD6C-4819-8BAB-68AE4BC6C8F5}" type="presParOf" srcId="{5E93B1FE-C239-4547-8FE1-9017C025D188}" destId="{EAF83927-3249-4798-912E-0EEFDCA08021}" srcOrd="0" destOrd="0" presId="urn:microsoft.com/office/officeart/2005/8/layout/hierarchy5"/>
    <dgm:cxn modelId="{14F17BF5-2658-4462-AB7F-11509A6BE952}" type="presParOf" srcId="{EAF83927-3249-4798-912E-0EEFDCA08021}" destId="{62AF660B-1021-4706-A0CC-72B390E86D45}" srcOrd="0" destOrd="0" presId="urn:microsoft.com/office/officeart/2005/8/layout/hierarchy5"/>
    <dgm:cxn modelId="{775562C2-263B-491D-B3F5-3FFE12EA28F1}" type="presParOf" srcId="{EAF83927-3249-4798-912E-0EEFDCA08021}" destId="{20C73B97-1808-4CEB-960D-7E77E63D1780}" srcOrd="1" destOrd="0" presId="urn:microsoft.com/office/officeart/2005/8/layout/hierarchy5"/>
    <dgm:cxn modelId="{82574D2E-9386-4280-805F-6A26C8F73F97}" type="presParOf" srcId="{5E93B1FE-C239-4547-8FE1-9017C025D188}" destId="{9958FCC5-6C81-4EFD-A47A-A08D89B1A5FE}" srcOrd="1" destOrd="0" presId="urn:microsoft.com/office/officeart/2005/8/layout/hierarchy5"/>
    <dgm:cxn modelId="{69F3A76F-EC35-41FA-B11E-6EDA3C9E1815}" type="presParOf" srcId="{9958FCC5-6C81-4EFD-A47A-A08D89B1A5FE}" destId="{543FECDD-790D-4616-B8F5-94723C75500F}" srcOrd="0" destOrd="0" presId="urn:microsoft.com/office/officeart/2005/8/layout/hierarchy5"/>
    <dgm:cxn modelId="{1524A606-F307-4795-9104-B459808146C6}" type="presParOf" srcId="{5E93B1FE-C239-4547-8FE1-9017C025D188}" destId="{ED95B925-994B-4824-B7DD-44B7021D17BE}" srcOrd="2" destOrd="0" presId="urn:microsoft.com/office/officeart/2005/8/layout/hierarchy5"/>
    <dgm:cxn modelId="{C8454FAD-FADB-4BB4-94DD-78599F64A695}" type="presParOf" srcId="{ED95B925-994B-4824-B7DD-44B7021D17BE}" destId="{3F2EC905-0B91-4C29-A4A2-E454924A002D}" srcOrd="0" destOrd="0" presId="urn:microsoft.com/office/officeart/2005/8/layout/hierarchy5"/>
    <dgm:cxn modelId="{3A93624E-7BE1-4475-90F2-8187F3274F79}" type="presParOf" srcId="{ED95B925-994B-4824-B7DD-44B7021D17BE}" destId="{DB3C1D89-B34F-43DA-80FD-17276A0522A8}"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FF5351-FD94-B547-8264-92A08CA6F433}" type="doc">
      <dgm:prSet loTypeId="urn:microsoft.com/office/officeart/2005/8/layout/vList6" loCatId="" qsTypeId="urn:microsoft.com/office/officeart/2005/8/quickstyle/simple1" qsCatId="simple" csTypeId="urn:microsoft.com/office/officeart/2005/8/colors/accent1_2" csCatId="accent1" phldr="1"/>
      <dgm:spPr/>
      <dgm:t>
        <a:bodyPr/>
        <a:lstStyle/>
        <a:p>
          <a:endParaRPr lang="fr-FR"/>
        </a:p>
      </dgm:t>
    </dgm:pt>
    <dgm:pt modelId="{337C6B0B-3D02-1340-A46B-FF52607164F2}">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Travail d’adoption</a:t>
          </a:r>
        </a:p>
        <a:p>
          <a:pPr marL="0" lvl="0" defTabSz="2889250">
            <a:lnSpc>
              <a:spcPct val="90000"/>
            </a:lnSpc>
            <a:spcBef>
              <a:spcPct val="0"/>
            </a:spcBef>
            <a:spcAft>
              <a:spcPct val="35000"/>
            </a:spcAft>
            <a:buNone/>
          </a:pPr>
          <a:endParaRPr lang="fr-FR" dirty="0"/>
        </a:p>
      </dgm:t>
    </dgm:pt>
    <dgm:pt modelId="{91FF9667-156F-8A47-94A6-1F4397F86C93}" type="parTrans" cxnId="{DC8807AC-516D-2D4B-818E-F2DE23AF85AF}">
      <dgm:prSet/>
      <dgm:spPr/>
      <dgm:t>
        <a:bodyPr/>
        <a:lstStyle/>
        <a:p>
          <a:endParaRPr lang="fr-FR"/>
        </a:p>
      </dgm:t>
    </dgm:pt>
    <dgm:pt modelId="{3580F22D-8ECA-9E43-90D6-392244E2ECC8}" type="sibTrans" cxnId="{DC8807AC-516D-2D4B-818E-F2DE23AF85AF}">
      <dgm:prSet/>
      <dgm:spPr/>
      <dgm:t>
        <a:bodyPr/>
        <a:lstStyle/>
        <a:p>
          <a:endParaRPr lang="fr-FR"/>
        </a:p>
      </dgm:t>
    </dgm:pt>
    <dgm:pt modelId="{B73D1D65-BB13-5045-BAE4-6E95DA26F156}">
      <dgm:prSet phldrT="[Texte]"/>
      <dgm:spPr/>
      <dgm:t>
        <a:bodyPr/>
        <a:lstStyle/>
        <a:p>
          <a:r>
            <a:rPr lang="fr-FR" dirty="0"/>
            <a:t>Aspirant </a:t>
          </a:r>
          <a:r>
            <a:rPr lang="fr-FR" u="sng" dirty="0"/>
            <a:t>avant</a:t>
          </a:r>
          <a:r>
            <a:rPr lang="fr-FR" dirty="0"/>
            <a:t> le Tour de France</a:t>
          </a:r>
        </a:p>
      </dgm:t>
    </dgm:pt>
    <dgm:pt modelId="{F5601F65-65A6-014B-A763-EB70FB02C9E8}" type="parTrans" cxnId="{8B3A0B72-50AB-1043-AF7F-D5D6B829171B}">
      <dgm:prSet/>
      <dgm:spPr/>
      <dgm:t>
        <a:bodyPr/>
        <a:lstStyle/>
        <a:p>
          <a:endParaRPr lang="fr-FR"/>
        </a:p>
      </dgm:t>
    </dgm:pt>
    <dgm:pt modelId="{DC93E724-DE27-7443-B1EC-32FD96F2311D}" type="sibTrans" cxnId="{8B3A0B72-50AB-1043-AF7F-D5D6B829171B}">
      <dgm:prSet/>
      <dgm:spPr/>
      <dgm:t>
        <a:bodyPr/>
        <a:lstStyle/>
        <a:p>
          <a:endParaRPr lang="fr-FR"/>
        </a:p>
      </dgm:t>
    </dgm:pt>
    <dgm:pt modelId="{65898B50-E3C5-1E49-A97B-99361560934C}">
      <dgm:prSet phldrT="[Texte]"/>
      <dgm:spPr/>
      <dgm:t>
        <a:bodyPr/>
        <a:lstStyle/>
        <a:p>
          <a:r>
            <a:rPr lang="fr-FR" dirty="0"/>
            <a:t>La fin de l’apprentissage</a:t>
          </a:r>
        </a:p>
      </dgm:t>
    </dgm:pt>
    <dgm:pt modelId="{BAC2FC8A-6E3F-CE41-9C44-AE2B59932904}" type="parTrans" cxnId="{7220E190-B851-4A47-A697-C5E7F5C71B5A}">
      <dgm:prSet/>
      <dgm:spPr/>
      <dgm:t>
        <a:bodyPr/>
        <a:lstStyle/>
        <a:p>
          <a:endParaRPr lang="fr-FR"/>
        </a:p>
      </dgm:t>
    </dgm:pt>
    <dgm:pt modelId="{99870CDA-9F85-4C40-B751-E80E45C6EB29}" type="sibTrans" cxnId="{7220E190-B851-4A47-A697-C5E7F5C71B5A}">
      <dgm:prSet/>
      <dgm:spPr/>
      <dgm:t>
        <a:bodyPr/>
        <a:lstStyle/>
        <a:p>
          <a:endParaRPr lang="fr-FR"/>
        </a:p>
      </dgm:t>
    </dgm:pt>
    <dgm:pt modelId="{D02ABD2F-5D8E-5D47-9E4B-4C7DC73A9A51}">
      <dgm:prSet phldrT="[Texte]" custT="1"/>
      <dgm:spPr>
        <a:solidFill>
          <a:schemeClr val="accent2"/>
        </a:solidFill>
      </dgm:spPr>
      <dgm:t>
        <a:bodyPr/>
        <a:lstStyle/>
        <a:p>
          <a:r>
            <a:rPr lang="fr-FR" sz="3600" dirty="0">
              <a:hlinkClick xmlns:r="http://schemas.openxmlformats.org/officeDocument/2006/relationships" r:id="" action="ppaction://hlinkshowjump?jump=nextslide"/>
            </a:rPr>
            <a:t>Travail de réception </a:t>
          </a:r>
          <a:endParaRPr lang="fr-FR" sz="3600" dirty="0"/>
        </a:p>
      </dgm:t>
    </dgm:pt>
    <dgm:pt modelId="{C1447ACB-C2BD-5B4E-8637-D95FB551B1FF}" type="parTrans" cxnId="{A06F8D68-A128-5845-87D2-6BA4D000DC48}">
      <dgm:prSet/>
      <dgm:spPr/>
      <dgm:t>
        <a:bodyPr/>
        <a:lstStyle/>
        <a:p>
          <a:endParaRPr lang="fr-FR"/>
        </a:p>
      </dgm:t>
    </dgm:pt>
    <dgm:pt modelId="{BF6D667E-E123-A543-9C88-E2844722FD94}" type="sibTrans" cxnId="{A06F8D68-A128-5845-87D2-6BA4D000DC48}">
      <dgm:prSet/>
      <dgm:spPr/>
      <dgm:t>
        <a:bodyPr/>
        <a:lstStyle/>
        <a:p>
          <a:endParaRPr lang="fr-FR"/>
        </a:p>
      </dgm:t>
    </dgm:pt>
    <dgm:pt modelId="{6FD2906C-77FF-1D4E-88EA-0FDC7AEB35FE}">
      <dgm:prSet phldrT="[Texte]"/>
      <dgm:spPr/>
      <dgm:t>
        <a:bodyPr/>
        <a:lstStyle/>
        <a:p>
          <a:r>
            <a:rPr lang="fr-FR" u="sng" dirty="0"/>
            <a:t>Après</a:t>
          </a:r>
          <a:r>
            <a:rPr lang="fr-FR" dirty="0"/>
            <a:t> le Tour de France</a:t>
          </a:r>
        </a:p>
      </dgm:t>
    </dgm:pt>
    <dgm:pt modelId="{B7D2ADBA-E822-0640-A337-CFDB3A1526AE}" type="parTrans" cxnId="{5176FEDA-9F55-D04D-AE32-6AE5DF93B0C0}">
      <dgm:prSet/>
      <dgm:spPr/>
      <dgm:t>
        <a:bodyPr/>
        <a:lstStyle/>
        <a:p>
          <a:endParaRPr lang="fr-FR"/>
        </a:p>
      </dgm:t>
    </dgm:pt>
    <dgm:pt modelId="{3AE4FFFF-331C-DC47-9291-B3308E9EC8EF}" type="sibTrans" cxnId="{5176FEDA-9F55-D04D-AE32-6AE5DF93B0C0}">
      <dgm:prSet/>
      <dgm:spPr/>
      <dgm:t>
        <a:bodyPr/>
        <a:lstStyle/>
        <a:p>
          <a:endParaRPr lang="fr-FR"/>
        </a:p>
      </dgm:t>
    </dgm:pt>
    <dgm:pt modelId="{BFA23192-556A-0B4C-9687-0BCA6B2275D3}">
      <dgm:prSet phldrT="[Texte]"/>
      <dgm:spPr/>
      <dgm:t>
        <a:bodyPr/>
        <a:lstStyle/>
        <a:p>
          <a:r>
            <a:rPr lang="fr-FR" dirty="0"/>
            <a:t>Pour être reçu compagnon</a:t>
          </a:r>
        </a:p>
      </dgm:t>
    </dgm:pt>
    <dgm:pt modelId="{FB6172AD-AB90-6649-9437-BFE882ECC4EE}" type="parTrans" cxnId="{405A07F5-6F69-BE4F-8524-EBC5266AA84A}">
      <dgm:prSet/>
      <dgm:spPr/>
      <dgm:t>
        <a:bodyPr/>
        <a:lstStyle/>
        <a:p>
          <a:endParaRPr lang="fr-FR"/>
        </a:p>
      </dgm:t>
    </dgm:pt>
    <dgm:pt modelId="{8A60F5DA-D09A-D246-86F0-95F08F1193F8}" type="sibTrans" cxnId="{405A07F5-6F69-BE4F-8524-EBC5266AA84A}">
      <dgm:prSet/>
      <dgm:spPr/>
      <dgm:t>
        <a:bodyPr/>
        <a:lstStyle/>
        <a:p>
          <a:endParaRPr lang="fr-FR"/>
        </a:p>
      </dgm:t>
    </dgm:pt>
    <dgm:pt modelId="{DE1F570F-0029-AB46-A692-B8D118F839A6}" type="pres">
      <dgm:prSet presAssocID="{EEFF5351-FD94-B547-8264-92A08CA6F433}" presName="Name0" presStyleCnt="0">
        <dgm:presLayoutVars>
          <dgm:dir/>
          <dgm:animLvl val="lvl"/>
          <dgm:resizeHandles/>
        </dgm:presLayoutVars>
      </dgm:prSet>
      <dgm:spPr/>
      <dgm:t>
        <a:bodyPr/>
        <a:lstStyle/>
        <a:p>
          <a:endParaRPr lang="fr-FR"/>
        </a:p>
      </dgm:t>
    </dgm:pt>
    <dgm:pt modelId="{38BF5E89-2996-2942-8F38-A31F4743A575}" type="pres">
      <dgm:prSet presAssocID="{337C6B0B-3D02-1340-A46B-FF52607164F2}" presName="linNode" presStyleCnt="0"/>
      <dgm:spPr/>
    </dgm:pt>
    <dgm:pt modelId="{04F8A01C-C8CB-FC43-A071-BEA2FFA82A8A}" type="pres">
      <dgm:prSet presAssocID="{337C6B0B-3D02-1340-A46B-FF52607164F2}" presName="parentShp" presStyleLbl="node1" presStyleIdx="0" presStyleCnt="2">
        <dgm:presLayoutVars>
          <dgm:bulletEnabled val="1"/>
        </dgm:presLayoutVars>
      </dgm:prSet>
      <dgm:spPr/>
      <dgm:t>
        <a:bodyPr/>
        <a:lstStyle/>
        <a:p>
          <a:endParaRPr lang="fr-FR"/>
        </a:p>
      </dgm:t>
    </dgm:pt>
    <dgm:pt modelId="{27A6FB8E-91D2-984F-99C7-31631B7B02E4}" type="pres">
      <dgm:prSet presAssocID="{337C6B0B-3D02-1340-A46B-FF52607164F2}" presName="childShp" presStyleLbl="bgAccFollowNode1" presStyleIdx="0" presStyleCnt="2">
        <dgm:presLayoutVars>
          <dgm:bulletEnabled val="1"/>
        </dgm:presLayoutVars>
      </dgm:prSet>
      <dgm:spPr/>
      <dgm:t>
        <a:bodyPr/>
        <a:lstStyle/>
        <a:p>
          <a:endParaRPr lang="fr-FR"/>
        </a:p>
      </dgm:t>
    </dgm:pt>
    <dgm:pt modelId="{8BD52A2C-6F89-AC4C-8072-D93D67FCF569}" type="pres">
      <dgm:prSet presAssocID="{3580F22D-8ECA-9E43-90D6-392244E2ECC8}" presName="spacing" presStyleCnt="0"/>
      <dgm:spPr/>
    </dgm:pt>
    <dgm:pt modelId="{C2239AD2-1DCA-964E-9F56-49CCF6784330}" type="pres">
      <dgm:prSet presAssocID="{D02ABD2F-5D8E-5D47-9E4B-4C7DC73A9A51}" presName="linNode" presStyleCnt="0"/>
      <dgm:spPr/>
    </dgm:pt>
    <dgm:pt modelId="{F77AFDAF-110A-B247-A08B-068B046CE2C8}" type="pres">
      <dgm:prSet presAssocID="{D02ABD2F-5D8E-5D47-9E4B-4C7DC73A9A51}" presName="parentShp" presStyleLbl="node1" presStyleIdx="1" presStyleCnt="2">
        <dgm:presLayoutVars>
          <dgm:bulletEnabled val="1"/>
        </dgm:presLayoutVars>
      </dgm:prSet>
      <dgm:spPr/>
      <dgm:t>
        <a:bodyPr/>
        <a:lstStyle/>
        <a:p>
          <a:endParaRPr lang="fr-FR"/>
        </a:p>
      </dgm:t>
    </dgm:pt>
    <dgm:pt modelId="{3924E268-72B3-974B-AB02-4F7BFC2F3C42}" type="pres">
      <dgm:prSet presAssocID="{D02ABD2F-5D8E-5D47-9E4B-4C7DC73A9A51}" presName="childShp" presStyleLbl="bgAccFollowNode1" presStyleIdx="1" presStyleCnt="2">
        <dgm:presLayoutVars>
          <dgm:bulletEnabled val="1"/>
        </dgm:presLayoutVars>
      </dgm:prSet>
      <dgm:spPr/>
      <dgm:t>
        <a:bodyPr/>
        <a:lstStyle/>
        <a:p>
          <a:endParaRPr lang="fr-FR"/>
        </a:p>
      </dgm:t>
    </dgm:pt>
  </dgm:ptLst>
  <dgm:cxnLst>
    <dgm:cxn modelId="{F98277A5-E6E9-40D1-80E0-753E58A96461}" type="presOf" srcId="{65898B50-E3C5-1E49-A97B-99361560934C}" destId="{27A6FB8E-91D2-984F-99C7-31631B7B02E4}" srcOrd="0" destOrd="1" presId="urn:microsoft.com/office/officeart/2005/8/layout/vList6"/>
    <dgm:cxn modelId="{5176FEDA-9F55-D04D-AE32-6AE5DF93B0C0}" srcId="{D02ABD2F-5D8E-5D47-9E4B-4C7DC73A9A51}" destId="{6FD2906C-77FF-1D4E-88EA-0FDC7AEB35FE}" srcOrd="0" destOrd="0" parTransId="{B7D2ADBA-E822-0640-A337-CFDB3A1526AE}" sibTransId="{3AE4FFFF-331C-DC47-9291-B3308E9EC8EF}"/>
    <dgm:cxn modelId="{42C34645-68EE-4B74-9C8D-52785740FFF0}" type="presOf" srcId="{6FD2906C-77FF-1D4E-88EA-0FDC7AEB35FE}" destId="{3924E268-72B3-974B-AB02-4F7BFC2F3C42}" srcOrd="0" destOrd="0" presId="urn:microsoft.com/office/officeart/2005/8/layout/vList6"/>
    <dgm:cxn modelId="{44DC9CA3-8E56-4190-A14D-029A65D75CE7}" type="presOf" srcId="{BFA23192-556A-0B4C-9687-0BCA6B2275D3}" destId="{3924E268-72B3-974B-AB02-4F7BFC2F3C42}" srcOrd="0" destOrd="1" presId="urn:microsoft.com/office/officeart/2005/8/layout/vList6"/>
    <dgm:cxn modelId="{DC8807AC-516D-2D4B-818E-F2DE23AF85AF}" srcId="{EEFF5351-FD94-B547-8264-92A08CA6F433}" destId="{337C6B0B-3D02-1340-A46B-FF52607164F2}" srcOrd="0" destOrd="0" parTransId="{91FF9667-156F-8A47-94A6-1F4397F86C93}" sibTransId="{3580F22D-8ECA-9E43-90D6-392244E2ECC8}"/>
    <dgm:cxn modelId="{A06F8D68-A128-5845-87D2-6BA4D000DC48}" srcId="{EEFF5351-FD94-B547-8264-92A08CA6F433}" destId="{D02ABD2F-5D8E-5D47-9E4B-4C7DC73A9A51}" srcOrd="1" destOrd="0" parTransId="{C1447ACB-C2BD-5B4E-8637-D95FB551B1FF}" sibTransId="{BF6D667E-E123-A543-9C88-E2844722FD94}"/>
    <dgm:cxn modelId="{DEC5A0FD-A8C2-49CB-BCF9-AA3F3AB4D403}" type="presOf" srcId="{337C6B0B-3D02-1340-A46B-FF52607164F2}" destId="{04F8A01C-C8CB-FC43-A071-BEA2FFA82A8A}" srcOrd="0" destOrd="0" presId="urn:microsoft.com/office/officeart/2005/8/layout/vList6"/>
    <dgm:cxn modelId="{86731E87-6804-4F46-8544-CACBF2471EC5}" type="presOf" srcId="{D02ABD2F-5D8E-5D47-9E4B-4C7DC73A9A51}" destId="{F77AFDAF-110A-B247-A08B-068B046CE2C8}" srcOrd="0" destOrd="0" presId="urn:microsoft.com/office/officeart/2005/8/layout/vList6"/>
    <dgm:cxn modelId="{7220E190-B851-4A47-A697-C5E7F5C71B5A}" srcId="{337C6B0B-3D02-1340-A46B-FF52607164F2}" destId="{65898B50-E3C5-1E49-A97B-99361560934C}" srcOrd="1" destOrd="0" parTransId="{BAC2FC8A-6E3F-CE41-9C44-AE2B59932904}" sibTransId="{99870CDA-9F85-4C40-B751-E80E45C6EB29}"/>
    <dgm:cxn modelId="{8B3A0B72-50AB-1043-AF7F-D5D6B829171B}" srcId="{337C6B0B-3D02-1340-A46B-FF52607164F2}" destId="{B73D1D65-BB13-5045-BAE4-6E95DA26F156}" srcOrd="0" destOrd="0" parTransId="{F5601F65-65A6-014B-A763-EB70FB02C9E8}" sibTransId="{DC93E724-DE27-7443-B1EC-32FD96F2311D}"/>
    <dgm:cxn modelId="{87B8AFA7-6D73-4D5A-8BF2-AB8DCBE01276}" type="presOf" srcId="{B73D1D65-BB13-5045-BAE4-6E95DA26F156}" destId="{27A6FB8E-91D2-984F-99C7-31631B7B02E4}" srcOrd="0" destOrd="0" presId="urn:microsoft.com/office/officeart/2005/8/layout/vList6"/>
    <dgm:cxn modelId="{405A07F5-6F69-BE4F-8524-EBC5266AA84A}" srcId="{D02ABD2F-5D8E-5D47-9E4B-4C7DC73A9A51}" destId="{BFA23192-556A-0B4C-9687-0BCA6B2275D3}" srcOrd="1" destOrd="0" parTransId="{FB6172AD-AB90-6649-9437-BFE882ECC4EE}" sibTransId="{8A60F5DA-D09A-D246-86F0-95F08F1193F8}"/>
    <dgm:cxn modelId="{CC9846A9-ACEB-4327-A41A-55D828C74F95}" type="presOf" srcId="{EEFF5351-FD94-B547-8264-92A08CA6F433}" destId="{DE1F570F-0029-AB46-A692-B8D118F839A6}" srcOrd="0" destOrd="0" presId="urn:microsoft.com/office/officeart/2005/8/layout/vList6"/>
    <dgm:cxn modelId="{8E67550F-BE86-4FF9-86D4-690622BBEBFC}" type="presParOf" srcId="{DE1F570F-0029-AB46-A692-B8D118F839A6}" destId="{38BF5E89-2996-2942-8F38-A31F4743A575}" srcOrd="0" destOrd="0" presId="urn:microsoft.com/office/officeart/2005/8/layout/vList6"/>
    <dgm:cxn modelId="{6AEE8C8D-4046-42D9-84F3-4EF09C37DA88}" type="presParOf" srcId="{38BF5E89-2996-2942-8F38-A31F4743A575}" destId="{04F8A01C-C8CB-FC43-A071-BEA2FFA82A8A}" srcOrd="0" destOrd="0" presId="urn:microsoft.com/office/officeart/2005/8/layout/vList6"/>
    <dgm:cxn modelId="{2F11DA05-C506-4C2D-B06A-CAFF21DCA16A}" type="presParOf" srcId="{38BF5E89-2996-2942-8F38-A31F4743A575}" destId="{27A6FB8E-91D2-984F-99C7-31631B7B02E4}" srcOrd="1" destOrd="0" presId="urn:microsoft.com/office/officeart/2005/8/layout/vList6"/>
    <dgm:cxn modelId="{D031873A-9848-47F8-8352-9FFBF4F99049}" type="presParOf" srcId="{DE1F570F-0029-AB46-A692-B8D118F839A6}" destId="{8BD52A2C-6F89-AC4C-8072-D93D67FCF569}" srcOrd="1" destOrd="0" presId="urn:microsoft.com/office/officeart/2005/8/layout/vList6"/>
    <dgm:cxn modelId="{24BA4F26-0E63-472D-B081-CDE8A8663D74}" type="presParOf" srcId="{DE1F570F-0029-AB46-A692-B8D118F839A6}" destId="{C2239AD2-1DCA-964E-9F56-49CCF6784330}" srcOrd="2" destOrd="0" presId="urn:microsoft.com/office/officeart/2005/8/layout/vList6"/>
    <dgm:cxn modelId="{2103EAC4-4B99-4B53-811C-FC8D7C429B23}" type="presParOf" srcId="{C2239AD2-1DCA-964E-9F56-49CCF6784330}" destId="{F77AFDAF-110A-B247-A08B-068B046CE2C8}" srcOrd="0" destOrd="0" presId="urn:microsoft.com/office/officeart/2005/8/layout/vList6"/>
    <dgm:cxn modelId="{FFE25C35-B922-4CA3-9AC4-D509FCE21B30}" type="presParOf" srcId="{C2239AD2-1DCA-964E-9F56-49CCF6784330}" destId="{3924E268-72B3-974B-AB02-4F7BFC2F3C4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EC905-0B91-4C29-A4A2-E454924A002D}">
      <dsp:nvSpPr>
        <dsp:cNvPr id="0" name=""/>
        <dsp:cNvSpPr/>
      </dsp:nvSpPr>
      <dsp:spPr>
        <a:xfrm>
          <a:off x="1824816" y="0"/>
          <a:ext cx="1518342" cy="33609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fr-FR" sz="3000" kern="1200" dirty="0"/>
        </a:p>
      </dsp:txBody>
      <dsp:txXfrm>
        <a:off x="1824816" y="0"/>
        <a:ext cx="1518342" cy="1008289"/>
      </dsp:txXfrm>
    </dsp:sp>
    <dsp:sp modelId="{62AF660B-1021-4706-A0CC-72B390E86D45}">
      <dsp:nvSpPr>
        <dsp:cNvPr id="0" name=""/>
        <dsp:cNvSpPr/>
      </dsp:nvSpPr>
      <dsp:spPr>
        <a:xfrm>
          <a:off x="53417" y="0"/>
          <a:ext cx="1518342" cy="33609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fr-FR" sz="3000" kern="1200" dirty="0"/>
        </a:p>
      </dsp:txBody>
      <dsp:txXfrm>
        <a:off x="53417" y="0"/>
        <a:ext cx="1518342" cy="1008289"/>
      </dsp:txXfrm>
    </dsp:sp>
    <dsp:sp modelId="{4D163584-B01C-45A5-847B-7A2459CB5FFD}">
      <dsp:nvSpPr>
        <dsp:cNvPr id="0" name=""/>
        <dsp:cNvSpPr/>
      </dsp:nvSpPr>
      <dsp:spPr>
        <a:xfrm>
          <a:off x="179945" y="1801086"/>
          <a:ext cx="1265285" cy="6326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fr-FR" sz="1300" kern="1200" dirty="0" smtClean="0"/>
            <a:t>Compagnons </a:t>
          </a:r>
          <a:endParaRPr lang="fr-FR" sz="1300" kern="1200" dirty="0"/>
        </a:p>
      </dsp:txBody>
      <dsp:txXfrm>
        <a:off x="198474" y="1819615"/>
        <a:ext cx="1228227" cy="595584"/>
      </dsp:txXfrm>
    </dsp:sp>
    <dsp:sp modelId="{91E1A81D-2B02-4E8E-8367-C6B159CBCD04}">
      <dsp:nvSpPr>
        <dsp:cNvPr id="0" name=""/>
        <dsp:cNvSpPr/>
      </dsp:nvSpPr>
      <dsp:spPr>
        <a:xfrm rot="19457599">
          <a:off x="1386647" y="1918582"/>
          <a:ext cx="623281" cy="33881"/>
        </a:xfrm>
        <a:custGeom>
          <a:avLst/>
          <a:gdLst/>
          <a:ahLst/>
          <a:cxnLst/>
          <a:rect l="0" t="0" r="0" b="0"/>
          <a:pathLst>
            <a:path>
              <a:moveTo>
                <a:pt x="0" y="16940"/>
              </a:moveTo>
              <a:lnTo>
                <a:pt x="623281" y="169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682706" y="1919941"/>
        <a:ext cx="31164" cy="31164"/>
      </dsp:txXfrm>
    </dsp:sp>
    <dsp:sp modelId="{A298B383-2E04-4D30-9C78-02F94675A1DD}">
      <dsp:nvSpPr>
        <dsp:cNvPr id="0" name=""/>
        <dsp:cNvSpPr/>
      </dsp:nvSpPr>
      <dsp:spPr>
        <a:xfrm>
          <a:off x="1951345" y="1437317"/>
          <a:ext cx="1265285" cy="6326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fr-FR" sz="1300" kern="1200" dirty="0" smtClean="0"/>
            <a:t>Compagnons des « corporations »</a:t>
          </a:r>
          <a:endParaRPr lang="fr-FR" sz="1300" kern="1200" dirty="0"/>
        </a:p>
      </dsp:txBody>
      <dsp:txXfrm>
        <a:off x="1969874" y="1455846"/>
        <a:ext cx="1228227" cy="595584"/>
      </dsp:txXfrm>
    </dsp:sp>
    <dsp:sp modelId="{AA84322C-3074-49F8-A7A9-52C9BA1F88D0}">
      <dsp:nvSpPr>
        <dsp:cNvPr id="0" name=""/>
        <dsp:cNvSpPr/>
      </dsp:nvSpPr>
      <dsp:spPr>
        <a:xfrm>
          <a:off x="3216630" y="1736697"/>
          <a:ext cx="506114" cy="33881"/>
        </a:xfrm>
        <a:custGeom>
          <a:avLst/>
          <a:gdLst/>
          <a:ahLst/>
          <a:cxnLst/>
          <a:rect l="0" t="0" r="0" b="0"/>
          <a:pathLst>
            <a:path>
              <a:moveTo>
                <a:pt x="0" y="16940"/>
              </a:moveTo>
              <a:lnTo>
                <a:pt x="506114" y="169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3457034" y="1740985"/>
        <a:ext cx="25305" cy="25305"/>
      </dsp:txXfrm>
    </dsp:sp>
    <dsp:sp modelId="{22331622-0BAC-41FC-8596-89947C8BE01E}">
      <dsp:nvSpPr>
        <dsp:cNvPr id="0" name=""/>
        <dsp:cNvSpPr/>
      </dsp:nvSpPr>
      <dsp:spPr>
        <a:xfrm>
          <a:off x="3722744" y="1437317"/>
          <a:ext cx="1265285" cy="6326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fr-FR" sz="1300" kern="1200" dirty="0" smtClean="0"/>
            <a:t>Attachés à une ville, un bourg.</a:t>
          </a:r>
          <a:endParaRPr lang="fr-FR" sz="1300" kern="1200" dirty="0"/>
        </a:p>
      </dsp:txBody>
      <dsp:txXfrm>
        <a:off x="3741273" y="1455846"/>
        <a:ext cx="1228227" cy="595584"/>
      </dsp:txXfrm>
    </dsp:sp>
    <dsp:sp modelId="{C23780BA-DAAF-4A7D-99FA-93FEA050575F}">
      <dsp:nvSpPr>
        <dsp:cNvPr id="0" name=""/>
        <dsp:cNvSpPr/>
      </dsp:nvSpPr>
      <dsp:spPr>
        <a:xfrm rot="2142401">
          <a:off x="1386647" y="2282351"/>
          <a:ext cx="623281" cy="33881"/>
        </a:xfrm>
        <a:custGeom>
          <a:avLst/>
          <a:gdLst/>
          <a:ahLst/>
          <a:cxnLst/>
          <a:rect l="0" t="0" r="0" b="0"/>
          <a:pathLst>
            <a:path>
              <a:moveTo>
                <a:pt x="0" y="16940"/>
              </a:moveTo>
              <a:lnTo>
                <a:pt x="623281" y="169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682706" y="2283710"/>
        <a:ext cx="31164" cy="31164"/>
      </dsp:txXfrm>
    </dsp:sp>
    <dsp:sp modelId="{577B76D5-7190-4A6C-9BEA-73F362606202}">
      <dsp:nvSpPr>
        <dsp:cNvPr id="0" name=""/>
        <dsp:cNvSpPr/>
      </dsp:nvSpPr>
      <dsp:spPr>
        <a:xfrm>
          <a:off x="1951345" y="2164856"/>
          <a:ext cx="1265285" cy="6326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fr-FR" sz="1300" kern="1200" dirty="0" smtClean="0"/>
            <a:t>Compagnons des Devoirs.</a:t>
          </a:r>
          <a:endParaRPr lang="fr-FR" sz="1300" kern="1200" dirty="0"/>
        </a:p>
      </dsp:txBody>
      <dsp:txXfrm>
        <a:off x="1969874" y="2183385"/>
        <a:ext cx="1228227" cy="595584"/>
      </dsp:txXfrm>
    </dsp:sp>
    <dsp:sp modelId="{C0618FAF-B877-45BD-8713-252E8792E5FB}">
      <dsp:nvSpPr>
        <dsp:cNvPr id="0" name=""/>
        <dsp:cNvSpPr/>
      </dsp:nvSpPr>
      <dsp:spPr>
        <a:xfrm>
          <a:off x="3216630" y="2464236"/>
          <a:ext cx="506114" cy="33881"/>
        </a:xfrm>
        <a:custGeom>
          <a:avLst/>
          <a:gdLst/>
          <a:ahLst/>
          <a:cxnLst/>
          <a:rect l="0" t="0" r="0" b="0"/>
          <a:pathLst>
            <a:path>
              <a:moveTo>
                <a:pt x="0" y="16940"/>
              </a:moveTo>
              <a:lnTo>
                <a:pt x="506114" y="169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3457034" y="2468524"/>
        <a:ext cx="25305" cy="25305"/>
      </dsp:txXfrm>
    </dsp:sp>
    <dsp:sp modelId="{74858395-5CFF-45CD-A376-06E4F08CD40F}">
      <dsp:nvSpPr>
        <dsp:cNvPr id="0" name=""/>
        <dsp:cNvSpPr/>
      </dsp:nvSpPr>
      <dsp:spPr>
        <a:xfrm>
          <a:off x="3722744" y="2164856"/>
          <a:ext cx="1265285" cy="6326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fr-FR" sz="1300" kern="1200" dirty="0" smtClean="0"/>
            <a:t>Tour de France</a:t>
          </a:r>
          <a:endParaRPr lang="fr-FR" sz="1300" kern="1200" dirty="0"/>
        </a:p>
      </dsp:txBody>
      <dsp:txXfrm>
        <a:off x="3741273" y="2183385"/>
        <a:ext cx="1228227" cy="5955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6FB02-FF13-4172-99A7-022867487290}" type="datetimeFigureOut">
              <a:rPr lang="fr-FR" smtClean="0"/>
              <a:t>15/07/2019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7B532A-C013-4F40-B384-E9E713D165CC}" type="slidenum">
              <a:rPr lang="fr-FR" smtClean="0"/>
              <a:t>‹N°›</a:t>
            </a:fld>
            <a:endParaRPr lang="fr-FR"/>
          </a:p>
        </p:txBody>
      </p:sp>
    </p:spTree>
    <p:extLst>
      <p:ext uri="{BB962C8B-B14F-4D97-AF65-F5344CB8AC3E}">
        <p14:creationId xmlns:p14="http://schemas.microsoft.com/office/powerpoint/2010/main" val="3523808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3441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9774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9578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641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8779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2331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3110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0" i="0" u="none" strike="noStrike" kern="1200" baseline="0" dirty="0" smtClean="0">
                <a:solidFill>
                  <a:schemeClr val="tx1"/>
                </a:solidFill>
                <a:latin typeface="+mn-lt"/>
                <a:ea typeface="+mn-ea"/>
                <a:cs typeface="+mn-cs"/>
              </a:rPr>
              <a:t>Héros du roman de George Sand : le menuisier « Avignonnais-la-Vertu » qui perçoit l’essor des sociétés mutuelles. Il voudrait sauvegarder les structures et les valeurs– la fraternité, l’union – tout en réformant ce qui choque les mentalités du XIXe siècle ( rites, usages désuets et divisions). </a:t>
            </a:r>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1977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970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réconciliation des compagnons  à Paris : renvoie au rassemblement à Paris de milliers de compagnons pour proclamer</a:t>
            </a:r>
            <a:r>
              <a:rPr lang="fr-FR" baseline="0" dirty="0" smtClean="0"/>
              <a:t> l’esprit de fraternité et de paix (</a:t>
            </a:r>
            <a:r>
              <a:rPr lang="fr-FR" baseline="0" dirty="0" err="1" smtClean="0"/>
              <a:t>Agricol</a:t>
            </a:r>
            <a:r>
              <a:rPr lang="fr-FR" baseline="0" dirty="0" smtClean="0"/>
              <a:t> Perdiguier) == défilé en direction de l’hôtel de ville (serment de fidélité à la République) </a:t>
            </a:r>
          </a:p>
          <a:p>
            <a:r>
              <a:rPr lang="fr-FR" baseline="0" dirty="0" smtClean="0"/>
              <a:t>mais divisions reprennent.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367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818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938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0608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D7BDEA-8EA0-FE4F-8E67-406CE035A26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304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96527070-3FBA-446C-B0CB-3DDE8048D5D5}" type="datetimeFigureOut">
              <a:rPr lang="fr-FR" smtClean="0"/>
              <a:t>15/07/2019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3D9E91-D6AE-4ABB-8AA8-4180C20E26D7}"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6527070-3FBA-446C-B0CB-3DDE8048D5D5}" type="datetimeFigureOut">
              <a:rPr lang="fr-FR" smtClean="0"/>
              <a:t>15/07/2019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3D9E91-D6AE-4ABB-8AA8-4180C20E26D7}"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6527070-3FBA-446C-B0CB-3DDE8048D5D5}" type="datetimeFigureOut">
              <a:rPr lang="fr-FR" smtClean="0"/>
              <a:t>15/07/2019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3D9E91-D6AE-4ABB-8AA8-4180C20E26D7}"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6527070-3FBA-446C-B0CB-3DDE8048D5D5}" type="datetimeFigureOut">
              <a:rPr lang="fr-FR" smtClean="0"/>
              <a:t>15/07/2019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3D9E91-D6AE-4ABB-8AA8-4180C20E26D7}"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6527070-3FBA-446C-B0CB-3DDE8048D5D5}" type="datetimeFigureOut">
              <a:rPr lang="fr-FR" smtClean="0"/>
              <a:t>15/07/2019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3D9E91-D6AE-4ABB-8AA8-4180C20E26D7}"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6527070-3FBA-446C-B0CB-3DDE8048D5D5}" type="datetimeFigureOut">
              <a:rPr lang="fr-FR" smtClean="0"/>
              <a:t>15/07/2019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3D9E91-D6AE-4ABB-8AA8-4180C20E26D7}"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6527070-3FBA-446C-B0CB-3DDE8048D5D5}" type="datetimeFigureOut">
              <a:rPr lang="fr-FR" smtClean="0"/>
              <a:t>15/07/2019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03D9E91-D6AE-4ABB-8AA8-4180C20E26D7}"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96527070-3FBA-446C-B0CB-3DDE8048D5D5}" type="datetimeFigureOut">
              <a:rPr lang="fr-FR" smtClean="0"/>
              <a:t>15/07/2019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03D9E91-D6AE-4ABB-8AA8-4180C20E26D7}"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6527070-3FBA-446C-B0CB-3DDE8048D5D5}" type="datetimeFigureOut">
              <a:rPr lang="fr-FR" smtClean="0"/>
              <a:t>15/07/2019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03D9E91-D6AE-4ABB-8AA8-4180C20E26D7}"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6527070-3FBA-446C-B0CB-3DDE8048D5D5}" type="datetimeFigureOut">
              <a:rPr lang="fr-FR" smtClean="0"/>
              <a:t>15/07/2019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3D9E91-D6AE-4ABB-8AA8-4180C20E26D7}"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6527070-3FBA-446C-B0CB-3DDE8048D5D5}" type="datetimeFigureOut">
              <a:rPr lang="fr-FR" smtClean="0"/>
              <a:t>15/07/2019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3D9E91-D6AE-4ABB-8AA8-4180C20E26D7}"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27070-3FBA-446C-B0CB-3DDE8048D5D5}" type="datetimeFigureOut">
              <a:rPr lang="fr-FR" smtClean="0"/>
              <a:t>15/07/2019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D9E91-D6AE-4ABB-8AA8-4180C20E26D7}"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compagnonnage.info/blog/blogs/blog1.php/2016/12/02/baldelameredescompagnonstailleursdepierre-186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museecompagnonnage.fr/genealogie/presentation/ouvriers-voyageur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youtube.com/watch?v=Q1VzSH2ZC1c"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gallica.bnf.fr/ark:/12148/bpt6k5684793z/f35.image.texteImage"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compagnonnage.info/blog/blogs/blog1.php"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maitron-en-ligne.univ-paris1.fr/IMG/jpg/Perdiguier.jpg" TargetMode="Externa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maitron-en-ligne.univ-paris1.fr/spip.php?article26236"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maitron-en-ligne.univ-paris1.fr/spip.php?article25286" TargetMode="External"/><Relationship Id="rId2" Type="http://schemas.openxmlformats.org/officeDocument/2006/relationships/hyperlink" Target="http://maitron-en-ligne.univ-paris1.fr/spip.php?article35235"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hyperlink" Target="https://www.histoire-image.org/fr/comment/reply/5408" TargetMode="External"/><Relationship Id="rId2" Type="http://schemas.openxmlformats.org/officeDocument/2006/relationships/hyperlink" Target="http://www.histoire-image.org/fr/comment/reply/5408" TargetMode="Externa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youtube.com/watch?v=dCfkOe6_zsA"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youtu.be/YHPWg7DBmyE" TargetMode="External"/><Relationship Id="rId2" Type="http://schemas.openxmlformats.org/officeDocument/2006/relationships/hyperlink" Target="https://www.plaisancedutouch.fr/actualites/le-reve-dagricol-installe-lentree-nord-de-plaisance" TargetMode="Externa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hyperlink" Target="https://www.digischool.fr/metiers/compagnons-du-devoir/chef-oeuvre-compagnons-devoir-temoignage-art-faire-36303.html"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tiff"/><Relationship Id="rId5" Type="http://schemas.openxmlformats.org/officeDocument/2006/relationships/hyperlink" Target="http://toulouse.compagnonsdutourdefrance.org/pages/etre-compagnon" TargetMode="External"/><Relationship Id="rId4" Type="http://schemas.openxmlformats.org/officeDocument/2006/relationships/image" Target="../media/image30.tiff"/></Relationships>
</file>

<file path=ppt/slides/_rels/slide44.xml.rels><?xml version="1.0" encoding="UTF-8" standalone="yes"?>
<Relationships xmlns="http://schemas.openxmlformats.org/package/2006/relationships"><Relationship Id="rId3" Type="http://schemas.openxmlformats.org/officeDocument/2006/relationships/hyperlink" Target="http://www.compagnonnage.fr/index.php/travail-de-reception"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fif"/><Relationship Id="rId7" Type="http://schemas.openxmlformats.org/officeDocument/2006/relationships/hyperlink" Target="https://leslivresdegeorgesandetmoi.wordpress.com/2011/12/10/samedi-sandien-26-le-compagnon-du-tour-de-france-1840/" TargetMode="External"/><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hyperlink" Target="https://gallica.bnf.fr/ark:/12148/bpt6k1027277/f7.double" TargetMode="External"/><Relationship Id="rId5" Type="http://schemas.openxmlformats.org/officeDocument/2006/relationships/hyperlink" Target="https://ebooks-bnr.com/ebooks/pdf4/sand_compagnon_tour_de_france.pdf" TargetMode="External"/><Relationship Id="rId4" Type="http://schemas.openxmlformats.org/officeDocument/2006/relationships/hyperlink" Target="https://www.google.com/url?sa=i&amp;rct=j&amp;q=&amp;esrc=s&amp;source=images&amp;cd=&amp;cad=rja&amp;uact=8&amp;ved=2ahUKEwj7kduVlPPhAhVIWBoKHUGBAo4QjB16BAgBEAQ&amp;url=http://collections.lesartsdecoratifs.fr/george-sand-le-compagnon-du-tour-de-france&amp;psig=AOvVaw1MEEgIBF-FwMiiaTGX9qEJ&amp;ust=1556553499520286"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f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compagnonsdutourdefrance.org/" TargetMode="External"/><Relationship Id="rId3" Type="http://schemas.openxmlformats.org/officeDocument/2006/relationships/hyperlink" Target="http://imagesdutravail.edel.univ-poitiers.fr/index.php?id=159" TargetMode="External"/><Relationship Id="rId7" Type="http://schemas.openxmlformats.org/officeDocument/2006/relationships/hyperlink" Target="https://www.compagnons-du-devoir.co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lecompagnonnage.com/?Devenir-Compagnon" TargetMode="External"/><Relationship Id="rId11" Type="http://schemas.openxmlformats.org/officeDocument/2006/relationships/hyperlink" Target="http://mopo3.com/" TargetMode="External"/><Relationship Id="rId5" Type="http://schemas.openxmlformats.org/officeDocument/2006/relationships/hyperlink" Target="http://www.compagnonnage.fr/index.php" TargetMode="External"/><Relationship Id="rId10" Type="http://schemas.openxmlformats.org/officeDocument/2006/relationships/hyperlink" Target="http://www.museecompagnonnage.fr/le-compagnonnage/histoire" TargetMode="External"/><Relationship Id="rId4" Type="http://schemas.openxmlformats.org/officeDocument/2006/relationships/hyperlink" Target="http://compagnonnage.info/blog/blogs/blog1.php/2016/12/02/baldelameredescompagnonstailleursdepierre-1861" TargetMode="External"/><Relationship Id="rId9" Type="http://schemas.openxmlformats.org/officeDocument/2006/relationships/hyperlink" Target="http://maitron-en-ligne.univ-paris1.fr/spip.php?article136137"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27584" y="506314"/>
            <a:ext cx="7772400" cy="2276872"/>
          </a:xfrm>
        </p:spPr>
        <p:txBody>
          <a:bodyPr>
            <a:normAutofit fontScale="90000"/>
          </a:bodyPr>
          <a:lstStyle/>
          <a:p>
            <a:r>
              <a:rPr lang="fr-FR" b="1" dirty="0" smtClean="0"/>
              <a:t/>
            </a:r>
            <a:br>
              <a:rPr lang="fr-FR" b="1" dirty="0" smtClean="0"/>
            </a:br>
            <a:r>
              <a:rPr lang="fr-FR" sz="4900" b="1" dirty="0" smtClean="0"/>
              <a:t>Histoire-Géographie EMC</a:t>
            </a:r>
            <a:br>
              <a:rPr lang="fr-FR" sz="4900" b="1" dirty="0" smtClean="0"/>
            </a:br>
            <a:r>
              <a:rPr lang="fr-FR" sz="4900" dirty="0" smtClean="0"/>
              <a:t>Nouveaux programmes</a:t>
            </a:r>
            <a:br>
              <a:rPr lang="fr-FR" sz="4900" dirty="0" smtClean="0"/>
            </a:br>
            <a:r>
              <a:rPr lang="fr-FR" sz="4900" dirty="0" smtClean="0"/>
              <a:t>2°BAC PRO</a:t>
            </a:r>
            <a:br>
              <a:rPr lang="fr-FR" sz="4900" dirty="0" smtClean="0"/>
            </a:br>
            <a:r>
              <a:rPr lang="fr-FR" sz="3600" b="1" dirty="0" smtClean="0"/>
              <a:t>Thème 3</a:t>
            </a:r>
            <a:r>
              <a:rPr lang="fr-FR" sz="4900" dirty="0" smtClean="0"/>
              <a:t/>
            </a:r>
            <a:br>
              <a:rPr lang="fr-FR" sz="4900" dirty="0" smtClean="0"/>
            </a:br>
            <a:r>
              <a:rPr lang="fr-FR" dirty="0"/>
              <a:t/>
            </a:r>
            <a:br>
              <a:rPr lang="fr-FR" dirty="0"/>
            </a:br>
            <a:endParaRPr lang="fr-FR" dirty="0"/>
          </a:p>
        </p:txBody>
      </p:sp>
      <p:sp>
        <p:nvSpPr>
          <p:cNvPr id="3" name="Sous-titre 2"/>
          <p:cNvSpPr>
            <a:spLocks noGrp="1"/>
          </p:cNvSpPr>
          <p:nvPr>
            <p:ph type="subTitle" idx="1"/>
          </p:nvPr>
        </p:nvSpPr>
        <p:spPr>
          <a:xfrm>
            <a:off x="1371600" y="4005064"/>
            <a:ext cx="6400800" cy="685808"/>
          </a:xfrm>
        </p:spPr>
        <p:txBody>
          <a:bodyPr>
            <a:normAutofit fontScale="85000" lnSpcReduction="10000"/>
          </a:bodyPr>
          <a:lstStyle/>
          <a:p>
            <a:r>
              <a:rPr lang="fr-FR" dirty="0" smtClean="0">
                <a:solidFill>
                  <a:schemeClr val="tx1"/>
                </a:solidFill>
              </a:rPr>
              <a:t>Groupe des formateurs LP – Mai-juin 2019</a:t>
            </a:r>
            <a:endParaRPr lang="fr-FR"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3722" y="4857757"/>
            <a:ext cx="5816556" cy="1214446"/>
          </a:xfrm>
          <a:prstGeom prst="rect">
            <a:avLst/>
          </a:prstGeom>
          <a:noFill/>
          <a:ln w="9525">
            <a:noFill/>
            <a:miter lim="800000"/>
            <a:headEnd/>
            <a:tailEnd/>
          </a:ln>
          <a:effectLst/>
        </p:spPr>
      </p:pic>
      <p:sp>
        <p:nvSpPr>
          <p:cNvPr id="4" name="ZoneTexte 3"/>
          <p:cNvSpPr txBox="1"/>
          <p:nvPr/>
        </p:nvSpPr>
        <p:spPr>
          <a:xfrm>
            <a:off x="1043608" y="2868640"/>
            <a:ext cx="7056784" cy="954107"/>
          </a:xfrm>
          <a:prstGeom prst="rect">
            <a:avLst/>
          </a:prstGeom>
          <a:noFill/>
        </p:spPr>
        <p:txBody>
          <a:bodyPr wrap="square" rtlCol="0">
            <a:spAutoFit/>
          </a:bodyPr>
          <a:lstStyle/>
          <a:p>
            <a:pPr algn="ctr"/>
            <a:r>
              <a:rPr lang="fr-FR" sz="2800" b="1" dirty="0">
                <a:solidFill>
                  <a:sysClr val="windowText" lastClr="000000">
                    <a:lumMod val="75000"/>
                    <a:lumOff val="25000"/>
                  </a:sysClr>
                </a:solidFill>
              </a:rPr>
              <a:t>Métiers, compagnons, compagnonnage et chef d’œuvre</a:t>
            </a:r>
            <a:endParaRPr lang="fr-FR" sz="28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4294967295"/>
          </p:nvPr>
        </p:nvSpPr>
        <p:spPr>
          <a:xfrm>
            <a:off x="1227137" y="404664"/>
            <a:ext cx="6689725" cy="4178300"/>
          </a:xfrm>
        </p:spPr>
        <p:txBody>
          <a:bodyPr>
            <a:noAutofit/>
          </a:bodyPr>
          <a:lstStyle/>
          <a:p>
            <a:r>
              <a:rPr lang="fr-FR" sz="1400" u="sng" dirty="0"/>
              <a:t>Aux XVII et XVIIIe siècles : </a:t>
            </a:r>
          </a:p>
          <a:p>
            <a:pPr lvl="1" algn="just"/>
            <a:r>
              <a:rPr lang="fr-FR" sz="1400" dirty="0"/>
              <a:t>Tensions entre </a:t>
            </a:r>
            <a:r>
              <a:rPr lang="fr-FR" sz="1400" b="1" dirty="0"/>
              <a:t>« devoirs » et corporations</a:t>
            </a:r>
            <a:r>
              <a:rPr lang="fr-FR" sz="1400" dirty="0"/>
              <a:t>.</a:t>
            </a:r>
          </a:p>
          <a:p>
            <a:pPr lvl="1" algn="just"/>
            <a:r>
              <a:rPr lang="fr-FR" sz="1400" b="1" dirty="0"/>
              <a:t>Des divisions entre compagnons </a:t>
            </a:r>
            <a:r>
              <a:rPr lang="fr-FR" sz="1400" dirty="0"/>
              <a:t>qui appartiennent en fait à trois « devoirs » concurrents : </a:t>
            </a:r>
          </a:p>
          <a:p>
            <a:pPr lvl="3" algn="just">
              <a:buFont typeface="Arial" panose="020B0604020202020204" pitchFamily="34" charset="0"/>
              <a:buChar char="•"/>
            </a:pPr>
            <a:r>
              <a:rPr lang="fr-FR" sz="1400" dirty="0"/>
              <a:t>les « Enfants de maître Jacques » (ou compagnons du Devoir, ou dévorants), </a:t>
            </a:r>
          </a:p>
          <a:p>
            <a:pPr lvl="3" algn="just">
              <a:buFont typeface="Arial" panose="020B0604020202020204" pitchFamily="34" charset="0"/>
              <a:buChar char="•"/>
            </a:pPr>
            <a:r>
              <a:rPr lang="fr-FR" sz="1400" dirty="0"/>
              <a:t>les « Enfants de Salomon » (ou compagnons du Devoir de Liberté), </a:t>
            </a:r>
          </a:p>
          <a:p>
            <a:pPr lvl="3" algn="just">
              <a:buFont typeface="Arial" panose="020B0604020202020204" pitchFamily="34" charset="0"/>
              <a:buChar char="•"/>
            </a:pPr>
            <a:r>
              <a:rPr lang="fr-FR" sz="1400" dirty="0"/>
              <a:t>Les « Compagnons du père Soubise » (les « gavots » ou les « bons drilles »). </a:t>
            </a:r>
          </a:p>
          <a:p>
            <a:pPr marL="2057400" lvl="3" indent="-457200" algn="just">
              <a:buFont typeface="Arial" panose="020B0604020202020204" pitchFamily="34" charset="0"/>
              <a:buChar char="•"/>
            </a:pPr>
            <a:r>
              <a:rPr lang="fr-FR" sz="1400" dirty="0"/>
              <a:t>Existence de rixes et d’une concurrence  entre les « devoirs </a:t>
            </a:r>
            <a:r>
              <a:rPr lang="fr-FR" sz="1400" dirty="0" smtClean="0"/>
              <a:t>»</a:t>
            </a:r>
          </a:p>
          <a:p>
            <a:pPr lvl="3" indent="0" algn="just">
              <a:buNone/>
            </a:pPr>
            <a:r>
              <a:rPr lang="fr-FR" sz="1400" dirty="0"/>
              <a:t>Les sociétés sont intolérantes les unes à l’égard des autres : rixes violentes, affrontements.</a:t>
            </a:r>
          </a:p>
          <a:p>
            <a:pPr lvl="3" indent="0" algn="just">
              <a:buNone/>
            </a:pPr>
            <a:endParaRPr lang="fr-FR" sz="1400" dirty="0"/>
          </a:p>
          <a:p>
            <a:pPr marL="0" indent="0" algn="just">
              <a:buNone/>
            </a:pPr>
            <a:r>
              <a:rPr lang="fr-FR" sz="1400" dirty="0" smtClean="0"/>
              <a:t>	Tous revendiquent</a:t>
            </a:r>
          </a:p>
          <a:p>
            <a:pPr lvl="2" algn="just"/>
            <a:r>
              <a:rPr lang="fr-FR" sz="1400" dirty="0"/>
              <a:t>D</a:t>
            </a:r>
            <a:r>
              <a:rPr lang="fr-FR" sz="1400" dirty="0" smtClean="0"/>
              <a:t>es </a:t>
            </a:r>
            <a:r>
              <a:rPr lang="fr-FR" sz="1400" dirty="0"/>
              <a:t>origines prestigieuses (construction du temple de Salomon dans l’antique Jérusalem).</a:t>
            </a:r>
          </a:p>
          <a:p>
            <a:pPr lvl="2" algn="just"/>
            <a:r>
              <a:rPr lang="fr-FR" sz="1400" dirty="0"/>
              <a:t>-- des origines chrétiennes.</a:t>
            </a:r>
          </a:p>
          <a:p>
            <a:pPr lvl="2" algn="just"/>
            <a:r>
              <a:rPr lang="fr-FR" sz="1400" dirty="0"/>
              <a:t>-- Des confraternités. </a:t>
            </a:r>
          </a:p>
          <a:p>
            <a:pPr lvl="2" algn="just"/>
            <a:r>
              <a:rPr lang="fr-FR" sz="1400" dirty="0"/>
              <a:t>-- Des pratiques artisanales </a:t>
            </a:r>
            <a:endParaRPr lang="fr-FR" sz="1400" dirty="0" smtClean="0"/>
          </a:p>
          <a:p>
            <a:pPr lvl="2" algn="just"/>
            <a:endParaRPr lang="fr-FR" sz="1400" dirty="0"/>
          </a:p>
          <a:p>
            <a:pPr algn="just"/>
            <a:r>
              <a:rPr lang="fr-FR" sz="1400" u="sng" dirty="0" smtClean="0"/>
              <a:t>Révolution </a:t>
            </a:r>
            <a:r>
              <a:rPr lang="fr-FR" sz="1400" u="sng" dirty="0"/>
              <a:t>: </a:t>
            </a:r>
            <a:r>
              <a:rPr lang="fr-FR" sz="1400" dirty="0"/>
              <a:t>1791 : </a:t>
            </a:r>
            <a:r>
              <a:rPr lang="fr-FR" sz="1400" i="1" dirty="0"/>
              <a:t>suppression des corporations et interdiction des associations ouvrières dont les </a:t>
            </a:r>
            <a:r>
              <a:rPr lang="fr-FR" sz="1400" i="1" dirty="0" smtClean="0"/>
              <a:t>devoirs. </a:t>
            </a:r>
            <a:r>
              <a:rPr lang="fr-FR" sz="1400" i="1" dirty="0"/>
              <a:t>Survivent à la Révolution</a:t>
            </a:r>
            <a:r>
              <a:rPr lang="fr-FR" sz="1400" i="1" dirty="0" smtClean="0"/>
              <a:t>. </a:t>
            </a:r>
            <a:r>
              <a:rPr lang="fr-FR" sz="1400" i="1" dirty="0">
                <a:solidFill>
                  <a:srgbClr val="FF0000"/>
                </a:solidFill>
              </a:rPr>
              <a:t>Intègrent alors certains modèles d’organisations sociales (« sociétés » pour qualifier leurs associations) </a:t>
            </a:r>
            <a:endParaRPr lang="fr-FR" sz="1400" dirty="0">
              <a:solidFill>
                <a:srgbClr val="FF0000"/>
              </a:solidFill>
            </a:endParaRPr>
          </a:p>
        </p:txBody>
      </p:sp>
    </p:spTree>
    <p:extLst>
      <p:ext uri="{BB962C8B-B14F-4D97-AF65-F5344CB8AC3E}">
        <p14:creationId xmlns:p14="http://schemas.microsoft.com/office/powerpoint/2010/main" val="11591127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624" y="1196752"/>
            <a:ext cx="7344816" cy="3766672"/>
          </a:xfrm>
          <a:prstGeom prst="rect">
            <a:avLst/>
          </a:prstGeom>
        </p:spPr>
        <p:txBody>
          <a:bodyPr wrap="square">
            <a:spAutoFit/>
          </a:bodyPr>
          <a:lstStyle/>
          <a:p>
            <a:pPr>
              <a:lnSpc>
                <a:spcPct val="107000"/>
              </a:lnSpc>
              <a:spcAft>
                <a:spcPts val="800"/>
              </a:spcAft>
            </a:pPr>
            <a:r>
              <a:rPr lang="fr-FR" sz="2400" dirty="0" smtClean="0">
                <a:latin typeface="Calibri" panose="020F0502020204030204" pitchFamily="34" charset="0"/>
                <a:ea typeface="Calibri" panose="020F0502020204030204" pitchFamily="34" charset="0"/>
                <a:cs typeface="Times New Roman" panose="02020603050405020304" pitchFamily="18" charset="0"/>
              </a:rPr>
              <a:t>Un </a:t>
            </a:r>
            <a:r>
              <a:rPr lang="fr-FR" sz="2400" dirty="0">
                <a:latin typeface="Calibri" panose="020F0502020204030204" pitchFamily="34" charset="0"/>
                <a:ea typeface="Calibri" panose="020F0502020204030204" pitchFamily="34" charset="0"/>
                <a:cs typeface="Times New Roman" panose="02020603050405020304" pitchFamily="18" charset="0"/>
              </a:rPr>
              <a:t>monde distinct avec </a:t>
            </a:r>
            <a:r>
              <a:rPr lang="fr-FR" sz="24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fr-FR" sz="2400" dirty="0">
                <a:latin typeface="Calibri" panose="020F0502020204030204" pitchFamily="34" charset="0"/>
                <a:ea typeface="Calibri" panose="020F0502020204030204" pitchFamily="34" charset="0"/>
                <a:cs typeface="Times New Roman" panose="02020603050405020304" pitchFamily="18" charset="0"/>
              </a:rPr>
              <a:t>-</a:t>
            </a:r>
            <a:r>
              <a:rPr lang="fr-FR" sz="2400" dirty="0" smtClean="0">
                <a:latin typeface="Calibri" panose="020F0502020204030204" pitchFamily="34" charset="0"/>
                <a:ea typeface="Calibri" panose="020F0502020204030204" pitchFamily="34" charset="0"/>
                <a:cs typeface="Times New Roman" panose="02020603050405020304" pitchFamily="18" charset="0"/>
              </a:rPr>
              <a:t>ses </a:t>
            </a:r>
            <a:r>
              <a:rPr lang="fr-FR" sz="2400" dirty="0">
                <a:latin typeface="Calibri" panose="020F0502020204030204" pitchFamily="34" charset="0"/>
                <a:ea typeface="Calibri" panose="020F0502020204030204" pitchFamily="34" charset="0"/>
                <a:cs typeface="Times New Roman" panose="02020603050405020304" pitchFamily="18" charset="0"/>
              </a:rPr>
              <a:t>mœurs, </a:t>
            </a:r>
            <a:endParaRPr lang="fr-FR"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400" dirty="0">
                <a:latin typeface="Calibri" panose="020F0502020204030204" pitchFamily="34" charset="0"/>
                <a:ea typeface="Calibri" panose="020F0502020204030204" pitchFamily="34" charset="0"/>
                <a:cs typeface="Times New Roman" panose="02020603050405020304" pitchFamily="18" charset="0"/>
              </a:rPr>
              <a:t>-</a:t>
            </a:r>
            <a:r>
              <a:rPr lang="fr-FR" sz="2400" dirty="0" smtClean="0">
                <a:latin typeface="Calibri" panose="020F0502020204030204" pitchFamily="34" charset="0"/>
                <a:ea typeface="Calibri" panose="020F0502020204030204" pitchFamily="34" charset="0"/>
                <a:cs typeface="Times New Roman" panose="02020603050405020304" pitchFamily="18" charset="0"/>
              </a:rPr>
              <a:t>ses </a:t>
            </a:r>
            <a:r>
              <a:rPr lang="fr-FR" sz="2400" dirty="0">
                <a:latin typeface="Calibri" panose="020F0502020204030204" pitchFamily="34" charset="0"/>
                <a:ea typeface="Calibri" panose="020F0502020204030204" pitchFamily="34" charset="0"/>
                <a:cs typeface="Times New Roman" panose="02020603050405020304" pitchFamily="18" charset="0"/>
              </a:rPr>
              <a:t>habitudes </a:t>
            </a:r>
            <a:endParaRPr lang="fr-FR"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400" dirty="0">
                <a:latin typeface="Calibri" panose="020F0502020204030204" pitchFamily="34" charset="0"/>
                <a:ea typeface="Calibri" panose="020F0502020204030204" pitchFamily="34" charset="0"/>
                <a:cs typeface="Times New Roman" panose="02020603050405020304" pitchFamily="18" charset="0"/>
              </a:rPr>
              <a:t>-</a:t>
            </a:r>
            <a:r>
              <a:rPr lang="fr-FR" sz="2400" dirty="0" smtClean="0">
                <a:latin typeface="Calibri" panose="020F0502020204030204" pitchFamily="34" charset="0"/>
                <a:ea typeface="Calibri" panose="020F0502020204030204" pitchFamily="34" charset="0"/>
                <a:cs typeface="Times New Roman" panose="02020603050405020304" pitchFamily="18" charset="0"/>
              </a:rPr>
              <a:t>ses </a:t>
            </a:r>
            <a:r>
              <a:rPr lang="fr-FR" sz="2400" dirty="0">
                <a:latin typeface="Calibri" panose="020F0502020204030204" pitchFamily="34" charset="0"/>
                <a:ea typeface="Calibri" panose="020F0502020204030204" pitchFamily="34" charset="0"/>
                <a:cs typeface="Times New Roman" panose="02020603050405020304" pitchFamily="18" charset="0"/>
              </a:rPr>
              <a:t>fêtes </a:t>
            </a:r>
            <a:endParaRPr lang="fr-FR"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400" dirty="0" smtClean="0">
                <a:latin typeface="Calibri" panose="020F0502020204030204" pitchFamily="34" charset="0"/>
                <a:ea typeface="Calibri" panose="020F0502020204030204" pitchFamily="34" charset="0"/>
                <a:cs typeface="Times New Roman" panose="02020603050405020304" pitchFamily="18" charset="0"/>
              </a:rPr>
              <a:t> </a:t>
            </a:r>
            <a:r>
              <a:rPr lang="fr-FR" sz="2400" dirty="0">
                <a:latin typeface="Calibri" panose="020F0502020204030204" pitchFamily="34" charset="0"/>
                <a:ea typeface="Calibri" panose="020F0502020204030204" pitchFamily="34" charset="0"/>
                <a:cs typeface="Times New Roman" panose="02020603050405020304" pitchFamily="18" charset="0"/>
              </a:rPr>
              <a:t>On est initié au compagnonnage, il y a une hiérarchie stricte, des signes de reconnaissance (mot de passe). </a:t>
            </a:r>
            <a:endParaRPr lang="fr-FR"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400" dirty="0" smtClean="0">
                <a:latin typeface="Calibri" panose="020F0502020204030204" pitchFamily="34" charset="0"/>
                <a:ea typeface="Calibri" panose="020F0502020204030204" pitchFamily="34" charset="0"/>
                <a:cs typeface="Times New Roman" panose="02020603050405020304" pitchFamily="18" charset="0"/>
              </a:rPr>
              <a:t>Un monde </a:t>
            </a:r>
            <a:r>
              <a:rPr lang="fr-FR" sz="2400" dirty="0">
                <a:latin typeface="Calibri" panose="020F0502020204030204" pitchFamily="34" charset="0"/>
                <a:ea typeface="Calibri" panose="020F0502020204030204" pitchFamily="34" charset="0"/>
                <a:cs typeface="Times New Roman" panose="02020603050405020304" pitchFamily="18" charset="0"/>
              </a:rPr>
              <a:t>avec ses secrets et son côté mystérieux, ses rites.</a:t>
            </a:r>
          </a:p>
        </p:txBody>
      </p:sp>
    </p:spTree>
    <p:extLst>
      <p:ext uri="{BB962C8B-B14F-4D97-AF65-F5344CB8AC3E}">
        <p14:creationId xmlns:p14="http://schemas.microsoft.com/office/powerpoint/2010/main" val="1405702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969" y="247455"/>
            <a:ext cx="8994062" cy="6010171"/>
          </a:xfrm>
          <a:prstGeom prst="rect">
            <a:avLst/>
          </a:prstGeom>
        </p:spPr>
        <p:txBody>
          <a:bodyPr wrap="square">
            <a:spAutoFit/>
          </a:bodyPr>
          <a:lstStyle/>
          <a:p>
            <a:pPr>
              <a:lnSpc>
                <a:spcPct val="107000"/>
              </a:lnSpc>
              <a:spcAft>
                <a:spcPts val="800"/>
              </a:spcAft>
            </a:pPr>
            <a:r>
              <a:rPr lang="fr-FR" sz="1600" dirty="0" smtClean="0">
                <a:latin typeface="Calibri" panose="020F0502020204030204" pitchFamily="34" charset="0"/>
                <a:ea typeface="Calibri" panose="020F0502020204030204" pitchFamily="34" charset="0"/>
                <a:cs typeface="Times New Roman" panose="02020603050405020304" pitchFamily="18" charset="0"/>
              </a:rPr>
              <a:t>La </a:t>
            </a:r>
            <a:r>
              <a:rPr lang="fr-FR" sz="1600" dirty="0">
                <a:latin typeface="Calibri" panose="020F0502020204030204" pitchFamily="34" charset="0"/>
                <a:ea typeface="Calibri" panose="020F0502020204030204" pitchFamily="34" charset="0"/>
                <a:cs typeface="Times New Roman" panose="02020603050405020304" pitchFamily="18" charset="0"/>
              </a:rPr>
              <a:t>hiérarchie : </a:t>
            </a:r>
          </a:p>
          <a:p>
            <a:pP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-Les apprentis : seule solution pour apprendre un métier et avoir une éducation au XVIIIème siècle. Il s’agit d’une sorte d’adoption temporaire avec un contrat écrit, parfois devant le notaire. Les jurés contrôlent l’entrée en apprentissage. Le patron accueille, nourrit, habille l’apprenti. Le nombre d’apprentis est limité à 1 ou 2. La durée est d’environ 2 à 4 ans. Le patron a un devoir de surveillance de correction, d’éducation (un père de famille ?). L’apprentissage se termine vers 18 ans et on devient compagnon.</a:t>
            </a:r>
          </a:p>
          <a:p>
            <a:pP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Le compagnon : lié à son patron par un contrat (durée, salaire…) dans le respect des règles de la corporatives. Ils participent à la gestion de la corporation (de moins en moins) et ils peuvent devenir maîtres.</a:t>
            </a:r>
          </a:p>
          <a:p>
            <a:pP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Les maîtres : il faut avoir gravi tous les échelons pour devenir maître, 4 conditions.</a:t>
            </a:r>
          </a:p>
          <a:p>
            <a:pPr marL="342900" lvl="0" indent="-342900">
              <a:lnSpc>
                <a:spcPct val="107000"/>
              </a:lnSpc>
              <a:spcAft>
                <a:spcPts val="0"/>
              </a:spcAft>
              <a:buFont typeface="Symbol" panose="05050102010706020507" pitchFamily="18" charset="2"/>
              <a:buChar char=""/>
            </a:pPr>
            <a:r>
              <a:rPr lang="fr-FR" sz="1600" dirty="0">
                <a:latin typeface="Calibri" panose="020F0502020204030204" pitchFamily="34" charset="0"/>
                <a:ea typeface="Calibri" panose="020F0502020204030204" pitchFamily="34" charset="0"/>
                <a:cs typeface="Times New Roman" panose="02020603050405020304" pitchFamily="18" charset="0"/>
              </a:rPr>
              <a:t>Age : un âge minimum est exigé</a:t>
            </a:r>
          </a:p>
          <a:p>
            <a:pPr marL="342900" lvl="0" indent="-342900">
              <a:lnSpc>
                <a:spcPct val="107000"/>
              </a:lnSpc>
              <a:spcAft>
                <a:spcPts val="0"/>
              </a:spcAft>
              <a:buFont typeface="Symbol" panose="05050102010706020507" pitchFamily="18" charset="2"/>
              <a:buChar char=""/>
            </a:pPr>
            <a:r>
              <a:rPr lang="fr-FR" sz="1600" dirty="0">
                <a:latin typeface="Calibri" panose="020F0502020204030204" pitchFamily="34" charset="0"/>
                <a:ea typeface="Calibri" panose="020F0502020204030204" pitchFamily="34" charset="0"/>
                <a:cs typeface="Times New Roman" panose="02020603050405020304" pitchFamily="18" charset="0"/>
              </a:rPr>
              <a:t>Avoir réalisé son tour de France</a:t>
            </a:r>
          </a:p>
          <a:p>
            <a:pPr marL="342900" lvl="0" indent="-342900">
              <a:lnSpc>
                <a:spcPct val="107000"/>
              </a:lnSpc>
              <a:spcAft>
                <a:spcPts val="0"/>
              </a:spcAft>
              <a:buFont typeface="Symbol" panose="05050102010706020507" pitchFamily="18" charset="2"/>
              <a:buChar char=""/>
            </a:pPr>
            <a:r>
              <a:rPr lang="fr-FR" sz="1600" dirty="0">
                <a:latin typeface="Calibri" panose="020F0502020204030204" pitchFamily="34" charset="0"/>
                <a:ea typeface="Calibri" panose="020F0502020204030204" pitchFamily="34" charset="0"/>
                <a:cs typeface="Times New Roman" panose="02020603050405020304" pitchFamily="18" charset="0"/>
              </a:rPr>
              <a:t>Réaliser un chef d’œuvre c’est-à-dire un examen de haut niveau</a:t>
            </a:r>
          </a:p>
          <a:p>
            <a:pPr marL="342900" lvl="0" indent="-342900">
              <a:lnSpc>
                <a:spcPct val="107000"/>
              </a:lnSpc>
              <a:spcAft>
                <a:spcPts val="800"/>
              </a:spcAft>
              <a:buFont typeface="Symbol" panose="05050102010706020507" pitchFamily="18" charset="2"/>
              <a:buChar char=""/>
            </a:pPr>
            <a:r>
              <a:rPr lang="fr-FR" sz="1600" dirty="0">
                <a:latin typeface="Calibri" panose="020F0502020204030204" pitchFamily="34" charset="0"/>
                <a:ea typeface="Calibri" panose="020F0502020204030204" pitchFamily="34" charset="0"/>
                <a:cs typeface="Times New Roman" panose="02020603050405020304" pitchFamily="18" charset="0"/>
              </a:rPr>
              <a:t>Verser une taxe à la maîtrise</a:t>
            </a:r>
          </a:p>
          <a:p>
            <a:pPr>
              <a:lnSpc>
                <a:spcPct val="107000"/>
              </a:lnSpc>
              <a:spcAft>
                <a:spcPts val="800"/>
              </a:spcAft>
            </a:pPr>
            <a:r>
              <a:rPr lang="fr-FR" sz="1600" dirty="0" smtClean="0">
                <a:latin typeface="Calibri" panose="020F0502020204030204" pitchFamily="34" charset="0"/>
                <a:ea typeface="Calibri" panose="020F0502020204030204" pitchFamily="34" charset="0"/>
                <a:cs typeface="Times New Roman" panose="02020603050405020304" pitchFamily="18" charset="0"/>
              </a:rPr>
              <a:t>Il </a:t>
            </a:r>
            <a:r>
              <a:rPr lang="fr-FR" sz="1600" dirty="0">
                <a:latin typeface="Calibri" panose="020F0502020204030204" pitchFamily="34" charset="0"/>
                <a:ea typeface="Calibri" panose="020F0502020204030204" pitchFamily="34" charset="0"/>
                <a:cs typeface="Times New Roman" panose="02020603050405020304" pitchFamily="18" charset="0"/>
              </a:rPr>
              <a:t>est à noter que sous l’Ancien Régime les compagnons s’organisent dans le cadre de la défense des intérêts collectifs. Ils réalisent le tour de France pour devenir maître et lutter contre le chômage. Pour faciliter la mobilité les compagnons prennent en charge le placement, le démarchage, les pouvoirs les tolèrent. Dans chaque ville, les différents compagnonnages avaient un représentant : le rouleur qui connaissait les postes libres. Il centralise l’offre et la demande de main d’œuvre.</a:t>
            </a:r>
          </a:p>
          <a:p>
            <a:pPr>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53966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94932"/>
            <a:ext cx="8640960" cy="6709401"/>
          </a:xfrm>
          <a:prstGeom prst="rect">
            <a:avLst/>
          </a:prstGeom>
        </p:spPr>
        <p:txBody>
          <a:bodyPr wrap="square">
            <a:spAutoFit/>
          </a:bodyPr>
          <a:lstStyle/>
          <a:p>
            <a:pP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Peu à peu de la fin du XVIIIème siècle à la fin du XIXème, cette organisation est en déclin, la maîtrise se referme à cause de la taxe, seuls les </a:t>
            </a:r>
            <a:r>
              <a:rPr lang="fr-FR" sz="1600" dirty="0" smtClean="0">
                <a:latin typeface="Calibri" panose="020F0502020204030204" pitchFamily="34" charset="0"/>
                <a:ea typeface="Calibri" panose="020F0502020204030204" pitchFamily="34" charset="0"/>
                <a:cs typeface="Times New Roman" panose="02020603050405020304" pitchFamily="18" charset="0"/>
              </a:rPr>
              <a:t>fils </a:t>
            </a:r>
            <a:r>
              <a:rPr lang="fr-FR" sz="1600" dirty="0">
                <a:latin typeface="Calibri" panose="020F0502020204030204" pitchFamily="34" charset="0"/>
                <a:ea typeface="Calibri" panose="020F0502020204030204" pitchFamily="34" charset="0"/>
                <a:cs typeface="Times New Roman" panose="02020603050405020304" pitchFamily="18" charset="0"/>
              </a:rPr>
              <a:t>de maître peuvent y accéder, les techniques de travail s’ouvrent peu ou pas à l’innovation. Les idées libérales se développent, elles sont en opposition à celles des corporations.</a:t>
            </a:r>
          </a:p>
          <a:p>
            <a:pPr>
              <a:lnSpc>
                <a:spcPct val="107000"/>
              </a:lnSpc>
              <a:spcAft>
                <a:spcPts val="800"/>
              </a:spcAft>
            </a:pPr>
            <a:r>
              <a:rPr lang="fr-FR" sz="1600" b="1" dirty="0">
                <a:latin typeface="Calibri" panose="020F0502020204030204" pitchFamily="34" charset="0"/>
                <a:ea typeface="Calibri" panose="020F0502020204030204" pitchFamily="34" charset="0"/>
                <a:cs typeface="Times New Roman" panose="02020603050405020304" pitchFamily="18" charset="0"/>
              </a:rPr>
              <a:t>Turgot février 1776</a:t>
            </a:r>
            <a:r>
              <a:rPr lang="fr-FR" sz="1600" dirty="0">
                <a:latin typeface="Calibri" panose="020F0502020204030204" pitchFamily="34" charset="0"/>
                <a:ea typeface="Calibri" panose="020F0502020204030204" pitchFamily="34" charset="0"/>
                <a:cs typeface="Times New Roman" panose="02020603050405020304" pitchFamily="18" charset="0"/>
              </a:rPr>
              <a:t> contrôleur des finances suppriment les maîtrises et les jurandes (corporations). Son choix : la liberté du travail. Suppressions des corporations et des confréries, prohibition des associations de même métier</a:t>
            </a:r>
          </a:p>
          <a:p>
            <a:pP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Face aux oppositions Louis XVI renvoie Turgot en mai 1776. Août nouveau texte qui rétablit les corporations en nombre réduit.</a:t>
            </a:r>
          </a:p>
          <a:p>
            <a:pP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De nombreuses dérives : caractère secret qui est interdit (rites et initiation), le caractère exclusif et les conflits entre les compagnonnages qui génèrent des violences. De plus ils sont le support de revendications et de défense des intérêts professionnels.</a:t>
            </a:r>
          </a:p>
          <a:p>
            <a:pP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1791 interdiction des communautés de métier. Décret </a:t>
            </a:r>
            <a:r>
              <a:rPr lang="fr-FR" sz="1600" dirty="0" smtClean="0">
                <a:latin typeface="Calibri" panose="020F0502020204030204" pitchFamily="34" charset="0"/>
                <a:ea typeface="Calibri" panose="020F0502020204030204" pitchFamily="34" charset="0"/>
                <a:cs typeface="Times New Roman" panose="02020603050405020304" pitchFamily="18" charset="0"/>
              </a:rPr>
              <a:t>D’</a:t>
            </a:r>
            <a:r>
              <a:rPr lang="fr-FR" sz="1600" dirty="0" err="1" smtClean="0">
                <a:latin typeface="Calibri" panose="020F0502020204030204" pitchFamily="34" charset="0"/>
                <a:ea typeface="Calibri" panose="020F0502020204030204" pitchFamily="34" charset="0"/>
                <a:cs typeface="Times New Roman" panose="02020603050405020304" pitchFamily="18" charset="0"/>
              </a:rPr>
              <a:t>Allarde</a:t>
            </a:r>
            <a:r>
              <a:rPr lang="fr-FR" sz="1600" dirty="0" smtClean="0">
                <a:latin typeface="Calibri" panose="020F0502020204030204" pitchFamily="34" charset="0"/>
                <a:ea typeface="Calibri" panose="020F0502020204030204" pitchFamily="34" charset="0"/>
                <a:cs typeface="Times New Roman" panose="02020603050405020304" pitchFamily="18" charset="0"/>
              </a:rPr>
              <a:t> </a:t>
            </a:r>
            <a:r>
              <a:rPr lang="fr-FR" sz="1600" dirty="0">
                <a:latin typeface="Calibri" panose="020F0502020204030204" pitchFamily="34" charset="0"/>
                <a:ea typeface="Calibri" panose="020F0502020204030204" pitchFamily="34" charset="0"/>
                <a:cs typeface="Times New Roman" panose="02020603050405020304" pitchFamily="18" charset="0"/>
              </a:rPr>
              <a:t>et loi le Chapelier</a:t>
            </a:r>
          </a:p>
          <a:p>
            <a:pP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La Révolution française affirme la liberté du travail</a:t>
            </a:r>
          </a:p>
          <a:p>
            <a:pP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Il est à noter que sous l’Ancien Régime les compagnons s’organisent dans le cadre de la défense des intérêts collectifs. Ils réalisent le </a:t>
            </a:r>
            <a:r>
              <a:rPr lang="fr-FR" sz="1600" b="1" dirty="0">
                <a:latin typeface="Calibri" panose="020F0502020204030204" pitchFamily="34" charset="0"/>
                <a:ea typeface="Calibri" panose="020F0502020204030204" pitchFamily="34" charset="0"/>
                <a:cs typeface="Times New Roman" panose="02020603050405020304" pitchFamily="18" charset="0"/>
              </a:rPr>
              <a:t>tour de France </a:t>
            </a:r>
            <a:r>
              <a:rPr lang="fr-FR" sz="1600" dirty="0">
                <a:latin typeface="Calibri" panose="020F0502020204030204" pitchFamily="34" charset="0"/>
                <a:ea typeface="Calibri" panose="020F0502020204030204" pitchFamily="34" charset="0"/>
                <a:cs typeface="Times New Roman" panose="02020603050405020304" pitchFamily="18" charset="0"/>
              </a:rPr>
              <a:t>pour devenir maître et lutter contre le chômage. Pour faciliter la mobilité les compagnons prennent en charge le placement, le démarchage, les pouvoirs les tolèrent. Dans chaque ville, les différents compagnonnages avaient un représentant : le rouleur qui connaissait les postes libres. Il centralise l’offre et la demande de main d’œuvre.</a:t>
            </a:r>
          </a:p>
          <a:p>
            <a:pPr>
              <a:lnSpc>
                <a:spcPct val="107000"/>
              </a:lnSpc>
              <a:spcAft>
                <a:spcPts val="800"/>
              </a:spcAft>
            </a:pPr>
            <a:r>
              <a:rPr lang="fr-FR" sz="1600" b="1" dirty="0">
                <a:latin typeface="Calibri" panose="020F0502020204030204" pitchFamily="34" charset="0"/>
                <a:ea typeface="Calibri" panose="020F0502020204030204" pitchFamily="34" charset="0"/>
                <a:cs typeface="Times New Roman" panose="02020603050405020304" pitchFamily="18" charset="0"/>
              </a:rPr>
              <a:t>Le rouleur </a:t>
            </a:r>
            <a:r>
              <a:rPr lang="fr-FR" sz="1600" dirty="0">
                <a:latin typeface="Calibri" panose="020F0502020204030204" pitchFamily="34" charset="0"/>
                <a:ea typeface="Calibri" panose="020F0502020204030204" pitchFamily="34" charset="0"/>
                <a:cs typeface="Times New Roman" panose="02020603050405020304" pitchFamily="18" charset="0"/>
              </a:rPr>
              <a:t>prend en charge le compagnon </a:t>
            </a:r>
            <a:r>
              <a:rPr lang="fr-FR" sz="1600" dirty="0" smtClean="0">
                <a:latin typeface="Calibri" panose="020F0502020204030204" pitchFamily="34" charset="0"/>
                <a:ea typeface="Calibri" panose="020F0502020204030204" pitchFamily="34" charset="0"/>
                <a:cs typeface="Times New Roman" panose="02020603050405020304" pitchFamily="18" charset="0"/>
              </a:rPr>
              <a:t>qui quand </a:t>
            </a:r>
            <a:r>
              <a:rPr lang="fr-FR" sz="1600" dirty="0">
                <a:latin typeface="Calibri" panose="020F0502020204030204" pitchFamily="34" charset="0"/>
                <a:ea typeface="Calibri" panose="020F0502020204030204" pitchFamily="34" charset="0"/>
                <a:cs typeface="Times New Roman" panose="02020603050405020304" pitchFamily="18" charset="0"/>
              </a:rPr>
              <a:t>il arrive est sans ressource. Il le prend en charge quelques jours dans une auberge (</a:t>
            </a:r>
            <a:r>
              <a:rPr lang="fr-FR" sz="1600" b="1" dirty="0">
                <a:latin typeface="Calibri" panose="020F0502020204030204" pitchFamily="34" charset="0"/>
                <a:ea typeface="Calibri" panose="020F0502020204030204" pitchFamily="34" charset="0"/>
                <a:cs typeface="Times New Roman" panose="02020603050405020304" pitchFamily="18" charset="0"/>
              </a:rPr>
              <a:t>la </a:t>
            </a:r>
            <a:r>
              <a:rPr lang="fr-FR" sz="1600" b="1" dirty="0" smtClean="0">
                <a:latin typeface="Calibri" panose="020F0502020204030204" pitchFamily="34" charset="0"/>
                <a:ea typeface="Calibri" panose="020F0502020204030204" pitchFamily="34" charset="0"/>
                <a:cs typeface="Times New Roman" panose="02020603050405020304" pitchFamily="18" charset="0"/>
              </a:rPr>
              <a:t>Mère : désigna à la fois la maison et la maîtresse de maison</a:t>
            </a:r>
            <a:r>
              <a:rPr lang="fr-FR" sz="1600" dirty="0" smtClean="0">
                <a:latin typeface="Calibri" panose="020F0502020204030204" pitchFamily="34" charset="0"/>
                <a:ea typeface="Calibri" panose="020F0502020204030204" pitchFamily="34" charset="0"/>
                <a:cs typeface="Times New Roman" panose="02020603050405020304" pitchFamily="18" charset="0"/>
              </a:rPr>
              <a:t>).</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600" dirty="0"/>
          </a:p>
        </p:txBody>
      </p:sp>
    </p:spTree>
    <p:extLst>
      <p:ext uri="{BB962C8B-B14F-4D97-AF65-F5344CB8AC3E}">
        <p14:creationId xmlns:p14="http://schemas.microsoft.com/office/powerpoint/2010/main" val="2852622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565275" y="304981"/>
            <a:ext cx="6013450" cy="965200"/>
          </a:xfrm>
        </p:spPr>
        <p:style>
          <a:lnRef idx="3">
            <a:schemeClr val="lt1"/>
          </a:lnRef>
          <a:fillRef idx="1">
            <a:schemeClr val="accent5"/>
          </a:fillRef>
          <a:effectRef idx="1">
            <a:schemeClr val="accent5"/>
          </a:effectRef>
          <a:fontRef idx="minor">
            <a:schemeClr val="lt1"/>
          </a:fontRef>
        </p:style>
        <p:txBody>
          <a:bodyPr>
            <a:normAutofit fontScale="90000"/>
          </a:bodyPr>
          <a:lstStyle/>
          <a:p>
            <a:pPr algn="ctr"/>
            <a:r>
              <a:rPr lang="fr-FR" dirty="0" smtClean="0"/>
              <a:t>LE XIXe siècle : APOGEE DU COMPAGNONNAGE</a:t>
            </a:r>
            <a:endParaRPr lang="fr-FR" dirty="0"/>
          </a:p>
        </p:txBody>
      </p:sp>
      <p:sp>
        <p:nvSpPr>
          <p:cNvPr id="3" name="Espace réservé du contenu 2"/>
          <p:cNvSpPr>
            <a:spLocks noGrp="1"/>
          </p:cNvSpPr>
          <p:nvPr>
            <p:ph idx="4294967295"/>
          </p:nvPr>
        </p:nvSpPr>
        <p:spPr>
          <a:xfrm>
            <a:off x="1143000" y="1700808"/>
            <a:ext cx="6858000" cy="4094163"/>
          </a:xfrm>
        </p:spPr>
        <p:txBody>
          <a:bodyPr>
            <a:noAutofit/>
          </a:bodyPr>
          <a:lstStyle/>
          <a:p>
            <a:r>
              <a:rPr lang="fr-FR" sz="825" b="1" dirty="0"/>
              <a:t> </a:t>
            </a:r>
            <a:r>
              <a:rPr lang="fr-FR" sz="1350" b="1" u="sng" dirty="0"/>
              <a:t>Structuration et organisation au XIX</a:t>
            </a:r>
            <a:r>
              <a:rPr lang="fr-FR" sz="1350" b="1" u="sng" baseline="30000" dirty="0"/>
              <a:t>e</a:t>
            </a:r>
            <a:r>
              <a:rPr lang="fr-FR" sz="1350" b="1" u="sng" dirty="0"/>
              <a:t> siècle :</a:t>
            </a:r>
          </a:p>
          <a:p>
            <a:pPr lvl="1"/>
            <a:r>
              <a:rPr lang="fr-FR" sz="1200" dirty="0"/>
              <a:t>1803 :</a:t>
            </a:r>
            <a:r>
              <a:rPr lang="fr-FR" sz="1200" b="1" dirty="0"/>
              <a:t> livret ouvrier </a:t>
            </a:r>
            <a:r>
              <a:rPr lang="fr-FR" sz="1200" dirty="0"/>
              <a:t>pour contrôler les déplacements. </a:t>
            </a:r>
          </a:p>
          <a:p>
            <a:pPr lvl="1"/>
            <a:r>
              <a:rPr lang="fr-FR" sz="1200" dirty="0"/>
              <a:t>1804 : fondation de la « </a:t>
            </a:r>
            <a:r>
              <a:rPr lang="fr-FR" sz="1200" dirty="0" err="1"/>
              <a:t>cayenne</a:t>
            </a:r>
            <a:r>
              <a:rPr lang="fr-FR" sz="1200" dirty="0"/>
              <a:t> » (assemblée) des compagnons charpentiers du Devoir de Liberté.</a:t>
            </a:r>
          </a:p>
          <a:p>
            <a:pPr lvl="1"/>
            <a:r>
              <a:rPr lang="fr-FR" sz="1200" dirty="0"/>
              <a:t> Les compagnonnages apparaissent au début du XIXe siècle comme la seule forme d’association de défense des ouvriers et plusieurs métiers s’organisent selon ce modèle. Il en est ainsi des cordonniers (1808), des sabotiers (1809) et des boulangers (1811). Développement .</a:t>
            </a:r>
          </a:p>
          <a:p>
            <a:pPr lvl="1"/>
            <a:r>
              <a:rPr lang="fr-FR" sz="1200" dirty="0"/>
              <a:t>1839 : </a:t>
            </a:r>
            <a:r>
              <a:rPr lang="fr-FR" sz="1200" b="1" dirty="0" err="1"/>
              <a:t>Agricol</a:t>
            </a:r>
            <a:r>
              <a:rPr lang="fr-FR" sz="1200" b="1" dirty="0"/>
              <a:t> Perdiguier </a:t>
            </a:r>
            <a:r>
              <a:rPr lang="fr-FR" sz="1200" dirty="0"/>
              <a:t>publie le Livre du Compagnonnage : qui met par écrit toutes les traditions des compagnons (recueil de fables et documentaire) ; entreprend une </a:t>
            </a:r>
            <a:r>
              <a:rPr lang="fr-FR" sz="1200" b="1" dirty="0"/>
              <a:t>œuvre de rénovation  </a:t>
            </a:r>
            <a:r>
              <a:rPr lang="fr-FR" sz="1200" dirty="0"/>
              <a:t>alors que les compagnons sont divisés. Elu à l’Assemblée constituante en 1848, a défendu l’esprit du compagnonnage .  Publie en exil en 1852 : Mémoires d’un compagnon. </a:t>
            </a:r>
          </a:p>
          <a:p>
            <a:pPr lvl="1"/>
            <a:endParaRPr lang="fr-FR" sz="750" dirty="0"/>
          </a:p>
          <a:p>
            <a:pPr marL="342900" lvl="1" indent="0">
              <a:buNone/>
            </a:pPr>
            <a:endParaRPr lang="fr-FR" sz="750" dirty="0"/>
          </a:p>
          <a:p>
            <a:pPr lvl="1"/>
            <a:endParaRPr lang="fr-FR" sz="750" dirty="0"/>
          </a:p>
          <a:p>
            <a:pPr lvl="1"/>
            <a:endParaRPr lang="fr-FR" sz="750" dirty="0"/>
          </a:p>
          <a:p>
            <a:pPr lvl="1"/>
            <a:endParaRPr lang="fr-FR" sz="750" dirty="0"/>
          </a:p>
          <a:p>
            <a:pPr lvl="1"/>
            <a:r>
              <a:rPr lang="fr-FR" sz="1200" dirty="0"/>
              <a:t>Jusqu’à 200 000 ouvriers appartiennent au devoir de liberté  (cité par F. </a:t>
            </a:r>
            <a:r>
              <a:rPr lang="fr-FR" sz="1200" dirty="0" err="1"/>
              <a:t>Icher</a:t>
            </a:r>
            <a:r>
              <a:rPr lang="fr-FR" sz="1200" dirty="0"/>
              <a:t>).</a:t>
            </a:r>
          </a:p>
          <a:p>
            <a:pPr lvl="1"/>
            <a:r>
              <a:rPr lang="fr-FR" sz="1200" b="1" dirty="0">
                <a:hlinkClick r:id="" action="ppaction://noaction"/>
              </a:rPr>
              <a:t>20 mars 1848 : rassemblement de compagnons place de la République à Paris. </a:t>
            </a:r>
            <a:endParaRPr lang="fr-FR" sz="1200" b="1" dirty="0"/>
          </a:p>
          <a:p>
            <a:pPr lvl="1"/>
            <a:r>
              <a:rPr lang="fr-FR" sz="1200" dirty="0"/>
              <a:t>Les compagnons montrent des </a:t>
            </a:r>
            <a:r>
              <a:rPr lang="fr-FR" sz="1200" b="1" dirty="0"/>
              <a:t>chefs d’œuvre </a:t>
            </a:r>
            <a:r>
              <a:rPr lang="fr-FR" sz="1200" dirty="0"/>
              <a:t>lors des </a:t>
            </a:r>
            <a:r>
              <a:rPr lang="fr-FR" sz="1200" b="1" dirty="0"/>
              <a:t>Expositions universelles. Emulation et concurrence. </a:t>
            </a:r>
          </a:p>
          <a:p>
            <a:endParaRPr lang="fr-FR" sz="825" dirty="0"/>
          </a:p>
        </p:txBody>
      </p:sp>
      <p:sp>
        <p:nvSpPr>
          <p:cNvPr id="6" name="ZoneTexte 5"/>
          <p:cNvSpPr txBox="1"/>
          <p:nvPr/>
        </p:nvSpPr>
        <p:spPr>
          <a:xfrm>
            <a:off x="1143000" y="3933056"/>
            <a:ext cx="685800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342900">
              <a:defRPr/>
            </a:pPr>
            <a:r>
              <a:rPr lang="fr-FR" sz="1200" dirty="0">
                <a:solidFill>
                  <a:prstClr val="black"/>
                </a:solidFill>
                <a:latin typeface="Calibri"/>
              </a:rPr>
              <a:t>Référence à George Sand, </a:t>
            </a:r>
            <a:r>
              <a:rPr lang="fr-FR" sz="1200" i="1" dirty="0">
                <a:solidFill>
                  <a:prstClr val="black"/>
                </a:solidFill>
                <a:latin typeface="Calibri"/>
              </a:rPr>
              <a:t>Le compagnon du Tour de France</a:t>
            </a:r>
            <a:r>
              <a:rPr lang="fr-FR" sz="1200" dirty="0">
                <a:solidFill>
                  <a:prstClr val="black"/>
                </a:solidFill>
                <a:latin typeface="Calibri"/>
              </a:rPr>
              <a:t>, roman publié en 184O qui se déroule au sein du compagnonnage. Ecrit à partir de l’ouvrage d’</a:t>
            </a:r>
            <a:r>
              <a:rPr lang="fr-FR" sz="1200" dirty="0" err="1">
                <a:solidFill>
                  <a:prstClr val="black"/>
                </a:solidFill>
                <a:latin typeface="Calibri"/>
              </a:rPr>
              <a:t>Agricol</a:t>
            </a:r>
            <a:r>
              <a:rPr lang="fr-FR" sz="1200" dirty="0">
                <a:solidFill>
                  <a:prstClr val="black"/>
                </a:solidFill>
                <a:latin typeface="Calibri"/>
              </a:rPr>
              <a:t> Perdiguier.  </a:t>
            </a:r>
          </a:p>
          <a:p>
            <a:pPr algn="ctr" defTabSz="342900">
              <a:defRPr/>
            </a:pPr>
            <a:r>
              <a:rPr lang="fr-FR" sz="1200" dirty="0">
                <a:solidFill>
                  <a:prstClr val="black"/>
                </a:solidFill>
                <a:latin typeface="Calibri"/>
              </a:rPr>
              <a:t>ROMANTISME. LA CAUSE DU PEUPLE. FRATERNITE. </a:t>
            </a:r>
          </a:p>
        </p:txBody>
      </p:sp>
    </p:spTree>
    <p:extLst>
      <p:ext uri="{BB962C8B-B14F-4D97-AF65-F5344CB8AC3E}">
        <p14:creationId xmlns:p14="http://schemas.microsoft.com/office/powerpoint/2010/main" val="1061255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790107"/>
            <a:ext cx="4572000" cy="1561005"/>
          </a:xfrm>
          <a:prstGeom prst="rect">
            <a:avLst/>
          </a:prstGeom>
        </p:spPr>
        <p:txBody>
          <a:bodyPr>
            <a:spAutoFit/>
          </a:bodyPr>
          <a:lstStyle/>
          <a:p>
            <a:pPr algn="just">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Mais au XIXème siècle, dans </a:t>
            </a:r>
            <a:r>
              <a:rPr lang="fr-FR" dirty="0">
                <a:latin typeface="Calibri" panose="020F0502020204030204" pitchFamily="34" charset="0"/>
                <a:ea typeface="Calibri" panose="020F0502020204030204" pitchFamily="34" charset="0"/>
                <a:cs typeface="Times New Roman" panose="02020603050405020304" pitchFamily="18" charset="0"/>
              </a:rPr>
              <a:t>un contexte de développement de la société industrielle, de l’usine, du machinisme, le rôle du compagnonnage s’amoindrit, il perd de son influence économique et sociale.</a:t>
            </a:r>
          </a:p>
        </p:txBody>
      </p:sp>
    </p:spTree>
    <p:extLst>
      <p:ext uri="{BB962C8B-B14F-4D97-AF65-F5344CB8AC3E}">
        <p14:creationId xmlns:p14="http://schemas.microsoft.com/office/powerpoint/2010/main" val="3724840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445469" y="692696"/>
            <a:ext cx="5910262" cy="965200"/>
          </a:xfrm>
        </p:spPr>
        <p:txBody>
          <a:bodyPr>
            <a:normAutofit fontScale="90000"/>
          </a:bodyPr>
          <a:lstStyle/>
          <a:p>
            <a:r>
              <a:rPr lang="fr-FR" sz="2025" b="1" dirty="0"/>
              <a:t>Dans la seconde moitié du XIX</a:t>
            </a:r>
            <a:r>
              <a:rPr lang="fr-FR" sz="2025" b="1" baseline="30000" dirty="0"/>
              <a:t>e</a:t>
            </a:r>
            <a:r>
              <a:rPr lang="fr-FR" sz="2025" b="1" dirty="0"/>
              <a:t>, les transformations économiques et sociales affaiblissent le compagnonnage</a:t>
            </a:r>
            <a:br>
              <a:rPr lang="fr-FR" sz="2025" b="1" dirty="0"/>
            </a:br>
            <a:endParaRPr lang="fr-FR" dirty="0"/>
          </a:p>
        </p:txBody>
      </p:sp>
      <p:sp>
        <p:nvSpPr>
          <p:cNvPr id="3" name="Espace réservé du texte 2"/>
          <p:cNvSpPr>
            <a:spLocks noGrp="1"/>
          </p:cNvSpPr>
          <p:nvPr>
            <p:ph type="body" sz="quarter" idx="4294967295"/>
          </p:nvPr>
        </p:nvSpPr>
        <p:spPr>
          <a:xfrm>
            <a:off x="971600" y="1968500"/>
            <a:ext cx="6858000" cy="4178300"/>
          </a:xfrm>
        </p:spPr>
        <p:txBody>
          <a:bodyPr>
            <a:normAutofit fontScale="77500" lnSpcReduction="20000"/>
          </a:bodyPr>
          <a:lstStyle/>
          <a:p>
            <a:pPr lvl="1">
              <a:spcBef>
                <a:spcPts val="0"/>
              </a:spcBef>
            </a:pPr>
            <a:endParaRPr lang="fr-FR" sz="375" dirty="0"/>
          </a:p>
          <a:p>
            <a:r>
              <a:rPr lang="fr-FR" u="sng" dirty="0" smtClean="0"/>
              <a:t>Les </a:t>
            </a:r>
            <a:r>
              <a:rPr lang="fr-FR" u="sng" dirty="0"/>
              <a:t>divisions et querelles </a:t>
            </a:r>
            <a:r>
              <a:rPr lang="fr-FR" b="1" u="sng" dirty="0"/>
              <a:t>internes</a:t>
            </a:r>
            <a:r>
              <a:rPr lang="fr-FR" u="sng" dirty="0"/>
              <a:t> qui affaiblissent peu à peu le compagnonnage.:</a:t>
            </a:r>
            <a:endParaRPr lang="fr-FR" dirty="0"/>
          </a:p>
          <a:p>
            <a:pPr lvl="1" algn="just"/>
            <a:r>
              <a:rPr lang="fr-FR" sz="1275" dirty="0"/>
              <a:t>Hiérarchie entre les sociétés de compagnons en fonction des métiers.  </a:t>
            </a:r>
          </a:p>
          <a:p>
            <a:pPr lvl="1" algn="just"/>
            <a:r>
              <a:rPr lang="fr-FR" sz="1275" dirty="0"/>
              <a:t>Des scissions se produisent au sein du Devoir chez les boulangers, les cordonniers, les charpentiers, les tonneliers. Les nouvelles sociétés fondées rejoignent le Devoir de Liberté. </a:t>
            </a:r>
          </a:p>
          <a:p>
            <a:pPr lvl="1" algn="just"/>
            <a:r>
              <a:rPr lang="fr-FR" sz="1200" dirty="0"/>
              <a:t>Divisions politiques, rixes caractérisent le compagnonnages. </a:t>
            </a:r>
          </a:p>
          <a:p>
            <a:pPr lvl="1" algn="just"/>
            <a:r>
              <a:rPr lang="fr-FR" sz="1200" b="1" dirty="0"/>
              <a:t>Impossible union </a:t>
            </a:r>
            <a:r>
              <a:rPr lang="fr-FR" sz="1200" dirty="0"/>
              <a:t>malgré les tentatives de Lucien Blanc (1889 : fondation de la Fédération Compagnonnique de tous les Devoirs réunis ). </a:t>
            </a:r>
          </a:p>
          <a:p>
            <a:pPr marL="463153" indent="-457200" algn="just"/>
            <a:r>
              <a:rPr lang="fr-FR" u="sng" dirty="0" smtClean="0"/>
              <a:t>Les transformations </a:t>
            </a:r>
            <a:r>
              <a:rPr lang="fr-FR" u="sng" dirty="0"/>
              <a:t>économiques et sociales contribuent à affaiblir le compagnonnage : </a:t>
            </a:r>
            <a:endParaRPr lang="fr-FR" dirty="0"/>
          </a:p>
          <a:p>
            <a:pPr lvl="1" algn="just"/>
            <a:r>
              <a:rPr lang="fr-FR" sz="1275" dirty="0"/>
              <a:t>La Révolution a désorganisé le Tour de France,</a:t>
            </a:r>
          </a:p>
          <a:p>
            <a:pPr lvl="1" algn="just"/>
            <a:r>
              <a:rPr lang="fr-FR" sz="1275" dirty="0"/>
              <a:t>Essor de nouveaux métiers dans lesquels le compagnonnage est absent, </a:t>
            </a:r>
          </a:p>
          <a:p>
            <a:pPr lvl="1" algn="just"/>
            <a:r>
              <a:rPr lang="fr-FR" sz="1275" dirty="0"/>
              <a:t>Nouvelles pratiques professionnelles, </a:t>
            </a:r>
          </a:p>
          <a:p>
            <a:pPr lvl="1" algn="just"/>
            <a:r>
              <a:rPr lang="fr-FR" sz="1275" dirty="0"/>
              <a:t>Surveillance étroite des compagnonnages par le pouvoir sous le </a:t>
            </a:r>
            <a:r>
              <a:rPr lang="fr-FR" sz="1275" dirty="0" err="1"/>
              <a:t>II</a:t>
            </a:r>
            <a:r>
              <a:rPr lang="fr-FR" sz="1275" baseline="30000" dirty="0" err="1"/>
              <a:t>nd</a:t>
            </a:r>
            <a:r>
              <a:rPr lang="fr-FR" sz="1275" dirty="0"/>
              <a:t> Empire. </a:t>
            </a:r>
          </a:p>
          <a:p>
            <a:pPr lvl="1" algn="just"/>
            <a:r>
              <a:rPr lang="fr-FR" sz="1275" dirty="0"/>
              <a:t>La révolution industrielle, l’introduction des machines =&gt; réduction des effectifs dans textile, (teinturiers, toiliers, tondeurs de drap, chapeliers), chez les tanneurs, couteliers… </a:t>
            </a:r>
            <a:r>
              <a:rPr lang="fr-FR" sz="1200" dirty="0"/>
              <a:t>et remise en cause de l’apprentissage (avec la main d’</a:t>
            </a:r>
            <a:r>
              <a:rPr lang="fr-FR" sz="1200" dirty="0" err="1"/>
              <a:t>oeuvre</a:t>
            </a:r>
            <a:r>
              <a:rPr lang="fr-FR" sz="1200" dirty="0"/>
              <a:t> des femmes et des enfants)</a:t>
            </a:r>
          </a:p>
          <a:p>
            <a:pPr lvl="1" algn="just"/>
            <a:r>
              <a:rPr lang="fr-FR" sz="1275" dirty="0"/>
              <a:t>Beaucoup d’ouvriers préfèrent s’affilier à d’autres sociétés : </a:t>
            </a:r>
            <a:r>
              <a:rPr lang="fr-FR" sz="1275" b="1" dirty="0"/>
              <a:t>les sociétés de secours mutuels puis, après 1864, les chambres syndicales.</a:t>
            </a:r>
            <a:endParaRPr lang="fr-FR" sz="1275" dirty="0"/>
          </a:p>
          <a:p>
            <a:pPr lvl="1">
              <a:spcBef>
                <a:spcPts val="0"/>
              </a:spcBef>
            </a:pPr>
            <a:endParaRPr lang="fr-FR" dirty="0"/>
          </a:p>
        </p:txBody>
      </p:sp>
    </p:spTree>
    <p:extLst>
      <p:ext uri="{BB962C8B-B14F-4D97-AF65-F5344CB8AC3E}">
        <p14:creationId xmlns:p14="http://schemas.microsoft.com/office/powerpoint/2010/main" val="14821965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871" y="620688"/>
            <a:ext cx="6127229" cy="464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530872" y="5504760"/>
            <a:ext cx="6127229" cy="1131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342900">
              <a:defRPr/>
            </a:pPr>
            <a:r>
              <a:rPr lang="fr-FR" sz="1350" u="sng" dirty="0">
                <a:solidFill>
                  <a:prstClr val="white"/>
                </a:solidFill>
                <a:latin typeface="Calibri"/>
              </a:rPr>
              <a:t>Source : </a:t>
            </a:r>
            <a:r>
              <a:rPr lang="fr-FR" sz="1350" i="1" dirty="0">
                <a:solidFill>
                  <a:prstClr val="white"/>
                </a:solidFill>
                <a:latin typeface="Calibri"/>
              </a:rPr>
              <a:t>La réconciliation des compagnons à Paris</a:t>
            </a:r>
            <a:r>
              <a:rPr lang="fr-FR" sz="1350" dirty="0">
                <a:solidFill>
                  <a:prstClr val="white"/>
                </a:solidFill>
                <a:latin typeface="Calibri"/>
              </a:rPr>
              <a:t>, Place des Vosges. Lithographie d’</a:t>
            </a:r>
            <a:r>
              <a:rPr lang="fr-FR" sz="1350" dirty="0" err="1">
                <a:solidFill>
                  <a:prstClr val="white"/>
                </a:solidFill>
                <a:latin typeface="Calibri"/>
              </a:rPr>
              <a:t>Agricol</a:t>
            </a:r>
            <a:r>
              <a:rPr lang="fr-FR" sz="1350" dirty="0">
                <a:solidFill>
                  <a:prstClr val="white"/>
                </a:solidFill>
                <a:latin typeface="Calibri"/>
              </a:rPr>
              <a:t> Perdiguier, de 1857.  </a:t>
            </a:r>
            <a:endParaRPr lang="fr-FR" sz="1350" dirty="0" smtClean="0">
              <a:solidFill>
                <a:prstClr val="white"/>
              </a:solidFill>
              <a:latin typeface="Calibri"/>
            </a:endParaRPr>
          </a:p>
          <a:p>
            <a:pPr defTabSz="342900">
              <a:defRPr/>
            </a:pPr>
            <a:r>
              <a:rPr lang="fr-FR" sz="1350" dirty="0">
                <a:solidFill>
                  <a:prstClr val="white"/>
                </a:solidFill>
                <a:hlinkClick r:id="rId4"/>
              </a:rPr>
              <a:t>http://</a:t>
            </a:r>
            <a:r>
              <a:rPr lang="fr-FR" sz="1350" dirty="0" smtClean="0">
                <a:solidFill>
                  <a:prstClr val="white"/>
                </a:solidFill>
                <a:hlinkClick r:id="rId4"/>
              </a:rPr>
              <a:t>compagnonnage.info/blog/blogs/blog1.php/2016/12/02/baldelameredescompagnonstailleursdepierre-1861</a:t>
            </a:r>
            <a:endParaRPr lang="fr-FR" sz="1350" dirty="0" smtClean="0">
              <a:solidFill>
                <a:prstClr val="white"/>
              </a:solidFill>
            </a:endParaRPr>
          </a:p>
          <a:p>
            <a:pPr defTabSz="342900">
              <a:defRPr/>
            </a:pPr>
            <a:endParaRPr lang="fr-FR" sz="1350" dirty="0">
              <a:solidFill>
                <a:prstClr val="white"/>
              </a:solidFill>
              <a:latin typeface="Calibri"/>
            </a:endParaRPr>
          </a:p>
        </p:txBody>
      </p:sp>
    </p:spTree>
    <p:extLst>
      <p:ext uri="{BB962C8B-B14F-4D97-AF65-F5344CB8AC3E}">
        <p14:creationId xmlns:p14="http://schemas.microsoft.com/office/powerpoint/2010/main" val="22707176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79939" y="1523456"/>
            <a:ext cx="3584122" cy="72765"/>
          </a:xfrm>
        </p:spPr>
        <p:txBody>
          <a:bodyPr>
            <a:normAutofit fontScale="90000"/>
          </a:bodyPr>
          <a:lstStyle/>
          <a:p>
            <a:pPr algn="ctr"/>
            <a:r>
              <a:rPr lang="fr-FR" sz="1650" b="1" dirty="0"/>
              <a:t>Le livret ouvrier</a:t>
            </a:r>
            <a:r>
              <a:rPr lang="fr-FR" sz="1650" dirty="0"/>
              <a:t/>
            </a:r>
            <a:br>
              <a:rPr lang="fr-FR" sz="1650" dirty="0"/>
            </a:br>
            <a:r>
              <a:rPr lang="fr-FR" sz="1650" dirty="0">
                <a:hlinkClick r:id="rId2"/>
              </a:rPr>
              <a:t>http://www.museecompagnonnage.fr/genealogie/presentation/ouvriers-voyageurs</a:t>
            </a:r>
            <a:r>
              <a:rPr lang="fr-FR" dirty="0" smtClean="0"/>
              <a:t/>
            </a:r>
            <a:br>
              <a:rPr lang="fr-FR" dirty="0" smtClean="0"/>
            </a:br>
            <a:r>
              <a:rPr lang="fr-FR" dirty="0" smtClean="0"/>
              <a:t/>
            </a:r>
            <a:br>
              <a:rPr lang="fr-FR" dirty="0" smtClean="0"/>
            </a:br>
            <a:endParaRPr lang="fr-FR" dirty="0"/>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89812" y="1596220"/>
            <a:ext cx="2752997" cy="4246499"/>
          </a:xfrm>
        </p:spPr>
      </p:pic>
    </p:spTree>
    <p:extLst>
      <p:ext uri="{BB962C8B-B14F-4D97-AF65-F5344CB8AC3E}">
        <p14:creationId xmlns:p14="http://schemas.microsoft.com/office/powerpoint/2010/main" val="896769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pic>
        <p:nvPicPr>
          <p:cNvPr id="7" name="Espace réservé du contenu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51108" y="2226469"/>
            <a:ext cx="2041284" cy="3263504"/>
          </a:xfrm>
        </p:spPr>
      </p:pic>
      <p:pic>
        <p:nvPicPr>
          <p:cNvPr id="8" name="Espace réservé du contenu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77115" y="2226469"/>
            <a:ext cx="2190271" cy="3263504"/>
          </a:xfrm>
        </p:spPr>
      </p:pic>
    </p:spTree>
    <p:extLst>
      <p:ext uri="{BB962C8B-B14F-4D97-AF65-F5344CB8AC3E}">
        <p14:creationId xmlns:p14="http://schemas.microsoft.com/office/powerpoint/2010/main" val="19845191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259632" y="836712"/>
            <a:ext cx="7067128" cy="5040560"/>
          </a:xfrm>
        </p:spPr>
        <p:txBody>
          <a:bodyPr>
            <a:normAutofit/>
          </a:bodyPr>
          <a:lstStyle/>
          <a:p>
            <a:pPr algn="just"/>
            <a:r>
              <a:rPr lang="fr-FR" dirty="0" smtClean="0"/>
              <a:t>Je bâtis pour les hommes, je bâtis avec les hommes et, ce qui se voit moins, en faisant cela, je bâtis des hommes</a:t>
            </a:r>
            <a:br>
              <a:rPr lang="fr-FR" dirty="0" smtClean="0"/>
            </a:br>
            <a:r>
              <a:rPr lang="fr-FR" sz="2700" b="1" dirty="0" smtClean="0"/>
              <a:t>Emile-le-Normand</a:t>
            </a:r>
            <a:br>
              <a:rPr lang="fr-FR" sz="2700" b="1" dirty="0" smtClean="0"/>
            </a:br>
            <a:r>
              <a:rPr lang="fr-FR" sz="2700" b="1" dirty="0" smtClean="0"/>
              <a:t>Compagnon Passant serrurier du Devoir</a:t>
            </a:r>
            <a:endParaRPr lang="fr-FR" sz="2700" b="1" dirty="0"/>
          </a:p>
        </p:txBody>
      </p:sp>
    </p:spTree>
    <p:extLst>
      <p:ext uri="{BB962C8B-B14F-4D97-AF65-F5344CB8AC3E}">
        <p14:creationId xmlns:p14="http://schemas.microsoft.com/office/powerpoint/2010/main" val="1629989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pic>
        <p:nvPicPr>
          <p:cNvPr id="8" name="Espace réservé du contenu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34830" y="2226469"/>
            <a:ext cx="1473840" cy="3263504"/>
          </a:xfrm>
        </p:spPr>
      </p:pic>
      <p:pic>
        <p:nvPicPr>
          <p:cNvPr id="9" name="Espace réservé du contenu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422756"/>
            <a:ext cx="3886200" cy="2870930"/>
          </a:xfrm>
        </p:spPr>
      </p:pic>
    </p:spTree>
    <p:extLst>
      <p:ext uri="{BB962C8B-B14F-4D97-AF65-F5344CB8AC3E}">
        <p14:creationId xmlns:p14="http://schemas.microsoft.com/office/powerpoint/2010/main" val="2900475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endParaRPr lang="fr-FR"/>
          </a:p>
        </p:txBody>
      </p:sp>
      <p:sp>
        <p:nvSpPr>
          <p:cNvPr id="9" name="Espace réservé du contenu 8"/>
          <p:cNvSpPr>
            <a:spLocks noGrp="1"/>
          </p:cNvSpPr>
          <p:nvPr>
            <p:ph idx="1"/>
          </p:nvPr>
        </p:nvSpPr>
        <p:spPr/>
        <p:txBody>
          <a:bodyPr/>
          <a:lstStyle/>
          <a:p>
            <a:endParaRPr lang="fr-FR"/>
          </a:p>
        </p:txBody>
      </p:sp>
      <p:pic>
        <p:nvPicPr>
          <p:cNvPr id="6" name="Espace réservé du contenu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475411" y="2496265"/>
            <a:ext cx="3886200" cy="2861072"/>
          </a:xfrm>
        </p:spPr>
      </p:pic>
    </p:spTree>
    <p:extLst>
      <p:ext uri="{BB962C8B-B14F-4D97-AF65-F5344CB8AC3E}">
        <p14:creationId xmlns:p14="http://schemas.microsoft.com/office/powerpoint/2010/main" val="748766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500" dirty="0"/>
              <a:t>Le livret donnait les noms, prénoms, domiciles, ainsi qu’une description physique et les qualifications Lorsque l’ouvrier souhaitait changer de commune, il devait faire viser son livret par le maire et notifier sa destination</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1961" y="2207401"/>
            <a:ext cx="4801111" cy="3657989"/>
          </a:xfrm>
        </p:spPr>
      </p:pic>
    </p:spTree>
    <p:extLst>
      <p:ext uri="{BB962C8B-B14F-4D97-AF65-F5344CB8AC3E}">
        <p14:creationId xmlns:p14="http://schemas.microsoft.com/office/powerpoint/2010/main" val="37213720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500" dirty="0"/>
              <a:t>Pris sans livret, un ouvrier était considéré comme un vagabond, arrêté… et il pouvait être puni d’1 à 3 mois de prison (peu appliqué)</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4212" y="2366011"/>
            <a:ext cx="6268640" cy="3184071"/>
          </a:xfrm>
        </p:spPr>
      </p:pic>
    </p:spTree>
    <p:extLst>
      <p:ext uri="{BB962C8B-B14F-4D97-AF65-F5344CB8AC3E}">
        <p14:creationId xmlns:p14="http://schemas.microsoft.com/office/powerpoint/2010/main" val="1389733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500" dirty="0"/>
              <a:t>Un page du livret rappelait bien aux ouvriers qu’ils n’avaient pas le droit de « coalition »(c’est à dire de grève ») Le patron pouvait aussi y consigner ses appréciations, signaler un ouvrier « indocile », privant ainsi l’ouvrier de chance de nouvelle embauche</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2897" y="1971743"/>
            <a:ext cx="4998206" cy="3856950"/>
          </a:xfrm>
        </p:spPr>
      </p:pic>
    </p:spTree>
    <p:extLst>
      <p:ext uri="{BB962C8B-B14F-4D97-AF65-F5344CB8AC3E}">
        <p14:creationId xmlns:p14="http://schemas.microsoft.com/office/powerpoint/2010/main" val="9764588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878477" y="2473779"/>
            <a:ext cx="7223760" cy="1469572"/>
          </a:xfrm>
        </p:spPr>
        <p:txBody>
          <a:bodyPr>
            <a:normAutofit fontScale="90000"/>
          </a:bodyPr>
          <a:lstStyle/>
          <a:p>
            <a:pPr algn="just"/>
            <a:r>
              <a:rPr lang="fr-FR" sz="1500" dirty="0"/>
              <a:t/>
            </a:r>
            <a:br>
              <a:rPr lang="fr-FR" sz="1500" dirty="0"/>
            </a:br>
            <a:r>
              <a:rPr lang="fr-FR" sz="1500" dirty="0"/>
              <a:t>En effet, privé de droit d’association et de grève, les ouvriers pouvaient jouer de l’insuffisance de la main d’œuvre pour établir un rapport de force Les patrons qui souhaitaient garder une main d’œuvre plutôt rare étaient contraints d’améliorer les conditions de travail</a:t>
            </a:r>
            <a:br>
              <a:rPr lang="fr-FR" sz="1500" dirty="0"/>
            </a:br>
            <a:r>
              <a:rPr lang="fr-FR" sz="1500" dirty="0"/>
              <a:t/>
            </a:r>
            <a:br>
              <a:rPr lang="fr-FR" sz="1500" dirty="0"/>
            </a:br>
            <a:r>
              <a:rPr lang="fr-FR" sz="1500" dirty="0"/>
              <a:t>Pour un ouvrier qualifié, recherché, cette liberté de mouvement pouvait l’aider à construire un rapport de force. C’était éminemment plus difficile avec le livret ouvrier. Napoléon voulait « domestiquer le nomadisme ouvrier »….</a:t>
            </a:r>
          </a:p>
        </p:txBody>
      </p:sp>
    </p:spTree>
    <p:extLst>
      <p:ext uri="{BB962C8B-B14F-4D97-AF65-F5344CB8AC3E}">
        <p14:creationId xmlns:p14="http://schemas.microsoft.com/office/powerpoint/2010/main" val="4063655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dirty="0"/>
              <a:t>D’une certaine façon, ce livret est un des premiers papiers d’identité obligatoire, visant uniquement la classe ouvrière C’est un instrument de contrôle social qui visait explicitement l’une des résistances ouvrières : le </a:t>
            </a:r>
            <a:r>
              <a:rPr lang="fr-FR" sz="1800" dirty="0" err="1"/>
              <a:t>turn</a:t>
            </a:r>
            <a:r>
              <a:rPr lang="fr-FR" sz="1800" dirty="0"/>
              <a:t> over</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787" y="2226469"/>
            <a:ext cx="3958427" cy="3263504"/>
          </a:xfrm>
        </p:spPr>
      </p:pic>
    </p:spTree>
    <p:extLst>
      <p:ext uri="{BB962C8B-B14F-4D97-AF65-F5344CB8AC3E}">
        <p14:creationId xmlns:p14="http://schemas.microsoft.com/office/powerpoint/2010/main" val="395062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éo 18">
            <a:hlinkClick r:id="rId2"/>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xmlns="" embeddedHtml="&lt;iframe id=&quot;ytplayer&quot; src=&quot;https://www.youtube.com/embed/Q1VzSH2ZC1c&quot; frameborder=&quot;0&quot; type=&quot;text/html&quot; width=&quot;816&quot; height=&quot;480&quot; /&gt;" h="480" w="816"/>
              </a:ext>
            </a:extLst>
          </a:blip>
          <a:stretch>
            <a:fillRect/>
          </a:stretch>
        </p:blipFill>
        <p:spPr>
          <a:xfrm>
            <a:off x="1413016" y="1467122"/>
            <a:ext cx="6717722" cy="3857625"/>
          </a:xfrm>
          <a:prstGeom prst="rect">
            <a:avLst/>
          </a:prstGeom>
        </p:spPr>
      </p:pic>
    </p:spTree>
    <p:extLst>
      <p:ext uri="{BB962C8B-B14F-4D97-AF65-F5344CB8AC3E}">
        <p14:creationId xmlns:p14="http://schemas.microsoft.com/office/powerpoint/2010/main" val="3069926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338" y="1445313"/>
            <a:ext cx="5888082" cy="3944080"/>
          </a:xfrm>
          <a:prstGeom prst="rect">
            <a:avLst/>
          </a:prstGeom>
        </p:spPr>
      </p:pic>
      <p:sp>
        <p:nvSpPr>
          <p:cNvPr id="3" name="Rectangle 2"/>
          <p:cNvSpPr/>
          <p:nvPr/>
        </p:nvSpPr>
        <p:spPr>
          <a:xfrm>
            <a:off x="2527531" y="5171929"/>
            <a:ext cx="3422732" cy="240515"/>
          </a:xfrm>
          <a:prstGeom prst="rect">
            <a:avLst/>
          </a:prstGeom>
        </p:spPr>
        <p:txBody>
          <a:bodyPr wrap="none">
            <a:spAutoFit/>
          </a:bodyPr>
          <a:lstStyle/>
          <a:p>
            <a:pPr algn="just" defTabSz="685800">
              <a:lnSpc>
                <a:spcPct val="107000"/>
              </a:lnSpc>
              <a:spcAft>
                <a:spcPts val="600"/>
              </a:spcAft>
              <a:defRPr/>
            </a:pPr>
            <a:r>
              <a:rPr lang="fr-FR" sz="900" u="sng"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https://gallica.bnf.fr/ark:/12148/bpt6k5684793z/f35.image.texteImage</a:t>
            </a:r>
            <a:endParaRPr lang="fr-FR"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1"/>
          <p:cNvSpPr>
            <a:spLocks noChangeArrowheads="1"/>
          </p:cNvSpPr>
          <p:nvPr/>
        </p:nvSpPr>
        <p:spPr bwMode="auto">
          <a:xfrm>
            <a:off x="715192" y="857251"/>
            <a:ext cx="6816803"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defRPr/>
            </a:pPr>
            <a:endParaRPr lang="fr-FR" altLang="fr-FR" sz="1350" dirty="0">
              <a:solidFill>
                <a:prstClr val="black"/>
              </a:solidFill>
              <a:latin typeface="Arial" panose="020B0604020202020204" pitchFamily="34" charset="0"/>
            </a:endParaRPr>
          </a:p>
          <a:p>
            <a:pPr defTabSz="685800" eaLnBrk="0" fontAlgn="base" hangingPunct="0">
              <a:spcBef>
                <a:spcPct val="0"/>
              </a:spcBef>
              <a:spcAft>
                <a:spcPct val="0"/>
              </a:spcAft>
              <a:buFontTx/>
              <a:buChar char="•"/>
              <a:defRPr/>
            </a:pPr>
            <a:r>
              <a:rPr lang="fr-FR" altLang="fr-FR" sz="1350" b="1" dirty="0">
                <a:solidFill>
                  <a:prstClr val="black"/>
                </a:solidFill>
                <a:latin typeface="Arial" panose="020B0604020202020204" pitchFamily="34" charset="0"/>
              </a:rPr>
              <a:t>Le livre du compagnonnage. Tome 1 / par </a:t>
            </a:r>
            <a:r>
              <a:rPr lang="fr-FR" altLang="fr-FR" sz="1350" b="1" dirty="0" err="1">
                <a:solidFill>
                  <a:prstClr val="black"/>
                </a:solidFill>
                <a:latin typeface="Arial" panose="020B0604020202020204" pitchFamily="34" charset="0"/>
              </a:rPr>
              <a:t>Agricol</a:t>
            </a:r>
            <a:r>
              <a:rPr lang="fr-FR" altLang="fr-FR" sz="1350" b="1" dirty="0">
                <a:solidFill>
                  <a:prstClr val="black"/>
                </a:solidFill>
                <a:latin typeface="Arial" panose="020B0604020202020204" pitchFamily="34" charset="0"/>
              </a:rPr>
              <a:t> Perdiguier,...</a:t>
            </a:r>
            <a:r>
              <a:rPr lang="fr-FR" altLang="fr-FR" sz="1350" dirty="0">
                <a:solidFill>
                  <a:prstClr val="black"/>
                </a:solidFill>
                <a:latin typeface="Arial" panose="020B0604020202020204" pitchFamily="34" charset="0"/>
              </a:rPr>
              <a:t> Perdiguier, </a:t>
            </a:r>
            <a:r>
              <a:rPr lang="fr-FR" altLang="fr-FR" sz="1350" dirty="0" err="1">
                <a:solidFill>
                  <a:prstClr val="black"/>
                </a:solidFill>
                <a:latin typeface="Arial" panose="020B0604020202020204" pitchFamily="34" charset="0"/>
              </a:rPr>
              <a:t>Agricol</a:t>
            </a:r>
            <a:r>
              <a:rPr lang="fr-FR" altLang="fr-FR" sz="1350" dirty="0">
                <a:solidFill>
                  <a:prstClr val="black"/>
                </a:solidFill>
                <a:latin typeface="Arial" panose="020B0604020202020204" pitchFamily="34" charset="0"/>
              </a:rPr>
              <a:t> </a:t>
            </a:r>
          </a:p>
        </p:txBody>
      </p:sp>
    </p:spTree>
    <p:extLst>
      <p:ext uri="{BB962C8B-B14F-4D97-AF65-F5344CB8AC3E}">
        <p14:creationId xmlns:p14="http://schemas.microsoft.com/office/powerpoint/2010/main" val="6095626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4294967295"/>
          </p:nvPr>
        </p:nvSpPr>
        <p:spPr>
          <a:xfrm>
            <a:off x="5436096" y="1196752"/>
            <a:ext cx="3371850" cy="3382963"/>
          </a:xfrm>
        </p:spPr>
        <p:style>
          <a:lnRef idx="1">
            <a:schemeClr val="accent3"/>
          </a:lnRef>
          <a:fillRef idx="2">
            <a:schemeClr val="accent3"/>
          </a:fillRef>
          <a:effectRef idx="1">
            <a:schemeClr val="accent3"/>
          </a:effectRef>
          <a:fontRef idx="minor">
            <a:schemeClr val="dk1"/>
          </a:fontRef>
        </p:style>
        <p:txBody>
          <a:bodyPr>
            <a:normAutofit fontScale="47500" lnSpcReduction="20000"/>
          </a:bodyPr>
          <a:lstStyle/>
          <a:p>
            <a:pPr marL="0" indent="0">
              <a:buNone/>
            </a:pPr>
            <a:r>
              <a:rPr lang="fr-FR" dirty="0"/>
              <a:t>L</a:t>
            </a:r>
            <a:r>
              <a:rPr lang="fr-FR" dirty="0" smtClean="0"/>
              <a:t>ithographie </a:t>
            </a:r>
            <a:r>
              <a:rPr lang="fr-FR" dirty="0"/>
              <a:t>représentant "Le Berryer", un chef d'œuvre réalisé en 1846 par les compagnons passants charpentiers de Paris afin de remercier le célèbre avocat royaliste Berryer d'avoir défendu gratuitement les ouvriers charpentiers lors de la grande grève de </a:t>
            </a:r>
            <a:r>
              <a:rPr lang="fr-FR" dirty="0" smtClean="0"/>
              <a:t>1845. </a:t>
            </a:r>
          </a:p>
          <a:p>
            <a:pPr marL="0" indent="0">
              <a:buNone/>
            </a:pPr>
            <a:r>
              <a:rPr lang="fr-FR" u="sng" dirty="0"/>
              <a:t>D</a:t>
            </a:r>
            <a:r>
              <a:rPr lang="fr-FR" u="sng" dirty="0" smtClean="0"/>
              <a:t>ate : </a:t>
            </a:r>
            <a:r>
              <a:rPr lang="fr-FR" dirty="0" smtClean="0"/>
              <a:t>1853</a:t>
            </a:r>
          </a:p>
          <a:p>
            <a:pPr marL="0" indent="0">
              <a:buNone/>
            </a:pPr>
            <a:r>
              <a:rPr lang="fr-FR" u="sng" dirty="0" smtClean="0"/>
              <a:t>Source : </a:t>
            </a:r>
            <a:r>
              <a:rPr lang="fr-FR" dirty="0" smtClean="0"/>
              <a:t>Site Internet de Jean-Michel </a:t>
            </a:r>
            <a:r>
              <a:rPr lang="fr-FR" dirty="0" err="1" smtClean="0"/>
              <a:t>Mathonière</a:t>
            </a:r>
            <a:r>
              <a:rPr lang="fr-FR" dirty="0" smtClean="0"/>
              <a:t>, </a:t>
            </a:r>
            <a:r>
              <a:rPr lang="fr-FR" i="1" dirty="0" smtClean="0"/>
              <a:t>Centre d’études des compagnonnages. </a:t>
            </a:r>
          </a:p>
          <a:p>
            <a:pPr marL="0" indent="0">
              <a:buNone/>
            </a:pPr>
            <a:r>
              <a:rPr lang="fr-FR" dirty="0">
                <a:hlinkClick r:id="rId3"/>
              </a:rPr>
              <a:t>http://</a:t>
            </a:r>
            <a:r>
              <a:rPr lang="fr-FR" dirty="0" smtClean="0">
                <a:hlinkClick r:id="rId3"/>
              </a:rPr>
              <a:t>compagnonnage.info/blog/blogs/blog1.php</a:t>
            </a:r>
            <a:r>
              <a:rPr lang="fr-FR" dirty="0" smtClean="0"/>
              <a:t> </a:t>
            </a:r>
            <a:endParaRPr lang="fr-FR"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3537" y="857250"/>
            <a:ext cx="3005978" cy="5143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5540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Ã©sultat de recherche d'images pour &quot;histoire&quot;"/>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 y="857250"/>
            <a:ext cx="9135206"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80060" y="1160962"/>
            <a:ext cx="7524206" cy="553998"/>
          </a:xfrm>
          <a:prstGeom prst="rect">
            <a:avLst/>
          </a:prstGeom>
          <a:noFill/>
        </p:spPr>
        <p:txBody>
          <a:bodyPr wrap="square" rtlCol="0">
            <a:spAutoFit/>
          </a:bodyPr>
          <a:lstStyle/>
          <a:p>
            <a:pPr algn="ctr" defTabSz="342900">
              <a:defRPr/>
            </a:pPr>
            <a:r>
              <a:rPr lang="fr-FR" sz="3000" b="1" dirty="0">
                <a:solidFill>
                  <a:srgbClr val="FFFFFF"/>
                </a:solidFill>
                <a:effectLst>
                  <a:outerShdw blurRad="38100" dist="38100" dir="2700000" algn="tl">
                    <a:srgbClr val="000000">
                      <a:alpha val="43137"/>
                    </a:srgbClr>
                  </a:outerShdw>
                </a:effectLst>
                <a:latin typeface="Century Schoolbook"/>
              </a:rPr>
              <a:t>Troisième thème en histoire </a:t>
            </a:r>
          </a:p>
        </p:txBody>
      </p:sp>
      <p:sp>
        <p:nvSpPr>
          <p:cNvPr id="5" name="Titre 1"/>
          <p:cNvSpPr txBox="1">
            <a:spLocks/>
          </p:cNvSpPr>
          <p:nvPr/>
        </p:nvSpPr>
        <p:spPr>
          <a:xfrm>
            <a:off x="1612079" y="2946398"/>
            <a:ext cx="5911050" cy="965203"/>
          </a:xfrm>
          <a:prstGeom prst="rect">
            <a:avLst/>
          </a:prstGeom>
          <a:solidFill>
            <a:srgbClr val="FFC000"/>
          </a:solidFill>
        </p:spPr>
        <p:txBody>
          <a:bodyPr vert="horz" lIns="68580" tIns="34290" rIns="68580" bIns="34290" rtlCol="0" anchor="ctr">
            <a:normAutofit/>
          </a:bodyPr>
          <a:lstStyle>
            <a:lvl1pPr algn="l" defTabSz="457200" rtl="0" eaLnBrk="1" latinLnBrk="0" hangingPunct="1">
              <a:spcBef>
                <a:spcPct val="0"/>
              </a:spcBef>
              <a:buNone/>
              <a:defRPr sz="3000" kern="1200" cap="all">
                <a:solidFill>
                  <a:schemeClr val="tx1">
                    <a:lumMod val="75000"/>
                    <a:lumOff val="25000"/>
                  </a:schemeClr>
                </a:solidFill>
                <a:latin typeface="+mj-lt"/>
                <a:ea typeface="+mj-ea"/>
                <a:cs typeface="+mj-cs"/>
              </a:defRPr>
            </a:lvl1pPr>
          </a:lstStyle>
          <a:p>
            <a:pPr algn="ctr" defTabSz="342900">
              <a:defRPr/>
            </a:pPr>
            <a:r>
              <a:rPr lang="fr-FR" sz="2250" dirty="0" smtClean="0">
                <a:solidFill>
                  <a:sysClr val="windowText" lastClr="000000">
                    <a:lumMod val="75000"/>
                    <a:lumOff val="25000"/>
                  </a:sysClr>
                </a:solidFill>
                <a:latin typeface="Calibri"/>
              </a:rPr>
              <a:t>métiers</a:t>
            </a:r>
            <a:r>
              <a:rPr lang="fr-FR" sz="2250" dirty="0">
                <a:solidFill>
                  <a:sysClr val="windowText" lastClr="000000">
                    <a:lumMod val="75000"/>
                    <a:lumOff val="25000"/>
                  </a:sysClr>
                </a:solidFill>
                <a:latin typeface="Calibri"/>
              </a:rPr>
              <a:t>, compagnons, compagnonnage et chef d’œuvre. </a:t>
            </a:r>
          </a:p>
        </p:txBody>
      </p:sp>
    </p:spTree>
    <p:extLst>
      <p:ext uri="{BB962C8B-B14F-4D97-AF65-F5344CB8AC3E}">
        <p14:creationId xmlns:p14="http://schemas.microsoft.com/office/powerpoint/2010/main" val="607494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724681" y="702836"/>
            <a:ext cx="5868144" cy="1485900"/>
          </a:xfrm>
        </p:spPr>
        <p:txBody>
          <a:bodyPr/>
          <a:lstStyle/>
          <a:p>
            <a:pPr algn="ctr"/>
            <a:r>
              <a:rPr lang="fr-FR" dirty="0" smtClean="0"/>
              <a:t>Perdiguier et Sand</a:t>
            </a:r>
            <a:endParaRPr lang="fr-FR" dirty="0"/>
          </a:p>
        </p:txBody>
      </p:sp>
      <p:sp>
        <p:nvSpPr>
          <p:cNvPr id="3" name="Espace réservé du contenu 2"/>
          <p:cNvSpPr>
            <a:spLocks noGrp="1"/>
          </p:cNvSpPr>
          <p:nvPr>
            <p:ph sz="half" idx="4294967295"/>
          </p:nvPr>
        </p:nvSpPr>
        <p:spPr>
          <a:xfrm>
            <a:off x="122669" y="1916832"/>
            <a:ext cx="4644008" cy="3263900"/>
          </a:xfrm>
        </p:spPr>
        <p:txBody>
          <a:bodyPr>
            <a:noAutofit/>
          </a:bodyPr>
          <a:lstStyle/>
          <a:p>
            <a:pPr marL="0" indent="0" algn="just">
              <a:buNone/>
            </a:pPr>
            <a:r>
              <a:rPr lang="fr-FR" sz="1400" dirty="0"/>
              <a:t>« Le savoir sert, évite une foule de tourments, de préoccupations, d’ennuis, d’affronts parfois à celui qui le possède. Mais dût-on, même en le possédant ne pas prospérer, il faut encore le désirer et le chérir, parce qu’il nous élève comme homme, qu’il nous donne des satisfactions intimes et nous attire du respect. »</a:t>
            </a:r>
          </a:p>
          <a:p>
            <a:pPr marL="0" indent="0" algn="just">
              <a:buNone/>
            </a:pPr>
            <a:r>
              <a:rPr lang="fr-FR" sz="1400" dirty="0"/>
              <a:t>Chaque ouvrier veut habiller </a:t>
            </a:r>
            <a:br>
              <a:rPr lang="fr-FR" sz="1400" dirty="0"/>
            </a:br>
            <a:r>
              <a:rPr lang="fr-FR" sz="1400" dirty="0"/>
              <a:t>son corps, le faire briller; il est fier de ressembler à </a:t>
            </a:r>
            <a:br>
              <a:rPr lang="fr-FR" sz="1400" dirty="0"/>
            </a:br>
            <a:r>
              <a:rPr lang="fr-FR" sz="1400" dirty="0"/>
              <a:t>un riche, à un noble s'il est possible. Pourquoi n'aurait- </a:t>
            </a:r>
            <a:br>
              <a:rPr lang="fr-FR" sz="1400" dirty="0"/>
            </a:br>
            <a:r>
              <a:rPr lang="fr-FR" sz="1400" dirty="0"/>
              <a:t>il pas la même ardeur à parer son esprit ? Le corps </a:t>
            </a:r>
            <a:br>
              <a:rPr lang="fr-FR" sz="1400" dirty="0"/>
            </a:br>
            <a:r>
              <a:rPr lang="fr-FR" sz="1400" dirty="0"/>
              <a:t>aura le premier rang et l'esprit le dernier vous serez </a:t>
            </a:r>
            <a:br>
              <a:rPr lang="fr-FR" sz="1400" dirty="0"/>
            </a:br>
            <a:r>
              <a:rPr lang="fr-FR" sz="1400" dirty="0"/>
              <a:t>beau sur votre enveloppe, et, dans votre intérieur, vous </a:t>
            </a:r>
            <a:br>
              <a:rPr lang="fr-FR" sz="1400" dirty="0"/>
            </a:br>
            <a:r>
              <a:rPr lang="fr-FR" sz="1400" dirty="0"/>
              <a:t>serez tout ce qu'il y a de plus commun, de plus laid, </a:t>
            </a:r>
            <a:br>
              <a:rPr lang="fr-FR" sz="1400" dirty="0"/>
            </a:br>
            <a:r>
              <a:rPr lang="fr-FR" sz="1400" dirty="0"/>
              <a:t>de plus ignare. Ce serait agir comme des enfants, non </a:t>
            </a:r>
            <a:br>
              <a:rPr lang="fr-FR" sz="1400" dirty="0"/>
            </a:br>
            <a:r>
              <a:rPr lang="fr-FR" sz="1400" dirty="0"/>
              <a:t>comme des hommes</a:t>
            </a:r>
            <a:r>
              <a:rPr lang="fr-FR" sz="1400" dirty="0" smtClean="0"/>
              <a:t>.</a:t>
            </a:r>
          </a:p>
          <a:p>
            <a:pPr marL="0" indent="0" algn="just">
              <a:buNone/>
            </a:pPr>
            <a:endParaRPr lang="fr-FR" sz="1400" dirty="0"/>
          </a:p>
          <a:p>
            <a:pPr marL="0" indent="0">
              <a:buNone/>
            </a:pPr>
            <a:r>
              <a:rPr lang="fr-FR" sz="1400" b="1" dirty="0"/>
              <a:t>Question vitale sur le compagnonnage et la classe ouvrière (2e édition) / ... Perdiguier, p120</a:t>
            </a:r>
          </a:p>
          <a:p>
            <a:endParaRPr lang="fr-FR" sz="1400" dirty="0"/>
          </a:p>
        </p:txBody>
      </p:sp>
      <p:sp>
        <p:nvSpPr>
          <p:cNvPr id="4" name="Espace réservé du contenu 3"/>
          <p:cNvSpPr>
            <a:spLocks noGrp="1"/>
          </p:cNvSpPr>
          <p:nvPr>
            <p:ph sz="half" idx="4294967295"/>
          </p:nvPr>
        </p:nvSpPr>
        <p:spPr>
          <a:xfrm>
            <a:off x="4838861" y="1941062"/>
            <a:ext cx="4114723" cy="3263900"/>
          </a:xfrm>
        </p:spPr>
        <p:txBody>
          <a:bodyPr>
            <a:normAutofit fontScale="70000" lnSpcReduction="20000"/>
          </a:bodyPr>
          <a:lstStyle/>
          <a:p>
            <a:pPr marL="0" indent="0" algn="just">
              <a:buNone/>
            </a:pPr>
            <a:r>
              <a:rPr lang="fr-FR" sz="2500" dirty="0"/>
              <a:t>« Il faut que ce qu'on appelle les gens du monde sachent qu'il y a de plus grandes idées et de plus grands sentiments dans les ateliers que dans les salons et c’est dans le peuple et dans la classe ouvrière surtout qu’est l’avenir du monde. »</a:t>
            </a:r>
          </a:p>
          <a:p>
            <a:pPr marL="0" indent="0" algn="just">
              <a:buNone/>
            </a:pPr>
            <a:endParaRPr lang="fr-FR" dirty="0"/>
          </a:p>
          <a:p>
            <a:pPr marL="0" indent="0" algn="just">
              <a:buNone/>
            </a:pPr>
            <a:r>
              <a:rPr lang="fr-FR" sz="2200" b="1" dirty="0"/>
              <a:t>De George Sand à </a:t>
            </a:r>
            <a:r>
              <a:rPr lang="fr-FR" sz="2200" b="1" dirty="0" err="1"/>
              <a:t>A.Perdiguier</a:t>
            </a:r>
            <a:r>
              <a:rPr lang="fr-FR" sz="2200" b="1" dirty="0"/>
              <a:t>, correspondance 20 août 1840 in </a:t>
            </a:r>
            <a:r>
              <a:rPr lang="fr-FR" sz="2200" b="1" u="sng" dirty="0"/>
              <a:t>Errements littéraires et historiques</a:t>
            </a:r>
            <a:r>
              <a:rPr lang="fr-FR" sz="2200" b="1" dirty="0"/>
              <a:t>, Pierre </a:t>
            </a:r>
            <a:r>
              <a:rPr lang="fr-FR" sz="2200" b="1" dirty="0" err="1"/>
              <a:t>Reboul</a:t>
            </a:r>
            <a:r>
              <a:rPr lang="fr-FR" sz="2200" b="1" dirty="0"/>
              <a:t>, Presses universitaires de Lille 1979, à propos de son ouvrage Le tour de France d’un compagnon.</a:t>
            </a:r>
          </a:p>
          <a:p>
            <a:endParaRPr lang="fr-FR" dirty="0"/>
          </a:p>
        </p:txBody>
      </p:sp>
      <p:pic>
        <p:nvPicPr>
          <p:cNvPr id="5" name="Image 4" descr="Agricol Perdiguier">
            <a:hlinkClick r:id="rId2" tooltip="&quot;Agricol Perdiguier&lt;br&gt;Fourni par Philippe Darriulat&#10;&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6199" y="137094"/>
            <a:ext cx="1266485" cy="1557746"/>
          </a:xfrm>
          <a:prstGeom prst="rect">
            <a:avLst/>
          </a:prstGeom>
          <a:noFill/>
          <a:ln>
            <a:noFill/>
          </a:ln>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190780"/>
            <a:ext cx="2653392" cy="990039"/>
          </a:xfrm>
          <a:prstGeom prst="rect">
            <a:avLst/>
          </a:prstGeom>
        </p:spPr>
      </p:pic>
    </p:spTree>
    <p:extLst>
      <p:ext uri="{BB962C8B-B14F-4D97-AF65-F5344CB8AC3E}">
        <p14:creationId xmlns:p14="http://schemas.microsoft.com/office/powerpoint/2010/main" val="37869734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ouverture de Agricol Perdiguier - Agricol Perdiguier dit Avignonnais la vertu"/>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700808"/>
            <a:ext cx="3887629" cy="5057775"/>
          </a:xfrm>
          <a:prstGeom prst="rect">
            <a:avLst/>
          </a:prstGeom>
          <a:noFill/>
          <a:ln>
            <a:noFill/>
          </a:ln>
        </p:spPr>
      </p:pic>
      <p:sp>
        <p:nvSpPr>
          <p:cNvPr id="3" name="ZoneTexte 2"/>
          <p:cNvSpPr txBox="1"/>
          <p:nvPr/>
        </p:nvSpPr>
        <p:spPr>
          <a:xfrm>
            <a:off x="2339752" y="404664"/>
            <a:ext cx="5904656" cy="646331"/>
          </a:xfrm>
          <a:prstGeom prst="rect">
            <a:avLst/>
          </a:prstGeom>
          <a:noFill/>
        </p:spPr>
        <p:txBody>
          <a:bodyPr wrap="square" rtlCol="0">
            <a:spAutoFit/>
          </a:bodyPr>
          <a:lstStyle/>
          <a:p>
            <a:r>
              <a:rPr lang="fr-FR" dirty="0" smtClean="0"/>
              <a:t>Décrire le tour de France d’un compagnon à partir des mémoires, du témoignage d’un compagnon</a:t>
            </a:r>
            <a:endParaRPr lang="fr-FR" dirty="0"/>
          </a:p>
        </p:txBody>
      </p:sp>
    </p:spTree>
    <p:extLst>
      <p:ext uri="{BB962C8B-B14F-4D97-AF65-F5344CB8AC3E}">
        <p14:creationId xmlns:p14="http://schemas.microsoft.com/office/powerpoint/2010/main" val="22617713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683568" y="1628800"/>
            <a:ext cx="7886700" cy="3638550"/>
          </a:xfrm>
        </p:spPr>
        <p:txBody>
          <a:bodyPr>
            <a:normAutofit fontScale="90000"/>
          </a:bodyPr>
          <a:lstStyle/>
          <a:p>
            <a:r>
              <a:rPr lang="fr-FR" sz="2025" b="1"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Le </a:t>
            </a:r>
            <a:r>
              <a:rPr lang="fr-FR" sz="2025" b="1" u="sng"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rPr>
              <a:t>Maitron</a:t>
            </a:r>
            <a:r>
              <a:rPr lang="fr-FR" sz="2025" b="1"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 biographies</a:t>
            </a:r>
            <a:r>
              <a:rPr lang="fr-FR" sz="2025" dirty="0">
                <a:latin typeface="Calibri" panose="020F0502020204030204" pitchFamily="34" charset="0"/>
                <a:ea typeface="Calibri" panose="020F0502020204030204" pitchFamily="34" charset="0"/>
                <a:cs typeface="Times New Roman" panose="02020603050405020304" pitchFamily="18" charset="0"/>
              </a:rPr>
              <a:t/>
            </a:r>
            <a:br>
              <a:rPr lang="fr-FR" sz="2025" dirty="0">
                <a:latin typeface="Calibri" panose="020F0502020204030204" pitchFamily="34" charset="0"/>
                <a:ea typeface="Calibri" panose="020F0502020204030204" pitchFamily="34" charset="0"/>
                <a:cs typeface="Times New Roman" panose="02020603050405020304" pitchFamily="18" charset="0"/>
              </a:rPr>
            </a:br>
            <a:r>
              <a:rPr lang="fr-FR" sz="2025"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PERDIGUIER </a:t>
            </a:r>
            <a:r>
              <a:rPr lang="fr-FR" sz="2025" b="1" kern="0" dirty="0" err="1">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Agricol</a:t>
            </a:r>
            <a:r>
              <a:rPr lang="fr-FR" sz="2025"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 dit Avignonnais-la-Vertu</a:t>
            </a:r>
            <a:br>
              <a:rPr lang="fr-FR" sz="2025"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br>
            <a:r>
              <a:rPr lang="fr-FR" sz="2025"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
            </a:r>
            <a:br>
              <a:rPr lang="fr-FR" sz="2025"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br>
            <a:r>
              <a:rPr lang="fr-FR" sz="2100" dirty="0"/>
              <a:t>http://maitron-en-ligne.univ-paris1.fr/spip.php?article136137, notice PERDIGUIER </a:t>
            </a:r>
            <a:r>
              <a:rPr lang="fr-FR" sz="2100" dirty="0" err="1"/>
              <a:t>Agricol</a:t>
            </a:r>
            <a:r>
              <a:rPr lang="fr-FR" sz="2100" dirty="0"/>
              <a:t>, dit Avignonnais-la-Vertu par revu et complété par Philippe </a:t>
            </a:r>
            <a:r>
              <a:rPr lang="fr-FR" sz="2100" dirty="0" err="1"/>
              <a:t>Darriulat</a:t>
            </a:r>
            <a:r>
              <a:rPr lang="fr-FR" sz="2100" dirty="0"/>
              <a:t>, version mise en ligne le 13 janvier 2011, dernière modification le 29 juin 2015.</a:t>
            </a:r>
            <a:br>
              <a:rPr lang="fr-FR" sz="2100" dirty="0"/>
            </a:br>
            <a:r>
              <a:rPr lang="fr-FR" sz="2100" dirty="0"/>
              <a:t>Par revu et complété par Philippe </a:t>
            </a:r>
            <a:r>
              <a:rPr lang="fr-FR" sz="2100" dirty="0" err="1"/>
              <a:t>Darriulat</a:t>
            </a:r>
            <a:r>
              <a:rPr lang="fr-FR" sz="2100" dirty="0"/>
              <a:t> </a:t>
            </a:r>
            <a:br>
              <a:rPr lang="fr-FR" sz="2100" dirty="0"/>
            </a:br>
            <a:r>
              <a:rPr lang="fr-FR" sz="2025"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
            </a:r>
            <a:br>
              <a:rPr lang="fr-FR" sz="2025"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br>
            <a:r>
              <a:rPr lang="fr-FR" sz="2025"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
            </a:r>
            <a:br>
              <a:rPr lang="fr-FR" sz="2025"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br>
            <a:r>
              <a:rPr lang="fr-FR" sz="2025" dirty="0">
                <a:latin typeface="Calibri" panose="020F0502020204030204" pitchFamily="34" charset="0"/>
                <a:ea typeface="Calibri" panose="020F0502020204030204" pitchFamily="34" charset="0"/>
                <a:cs typeface="Times New Roman" panose="02020603050405020304" pitchFamily="18" charset="0"/>
              </a:rPr>
              <a:t>Né le 13 frimaire an XIV (4 décembre 1805) à </a:t>
            </a:r>
            <a:r>
              <a:rPr lang="fr-FR" sz="2025" dirty="0" err="1">
                <a:latin typeface="Calibri" panose="020F0502020204030204" pitchFamily="34" charset="0"/>
                <a:ea typeface="Calibri" panose="020F0502020204030204" pitchFamily="34" charset="0"/>
                <a:cs typeface="Times New Roman" panose="02020603050405020304" pitchFamily="18" charset="0"/>
              </a:rPr>
              <a:t>Morières</a:t>
            </a:r>
            <a:r>
              <a:rPr lang="fr-FR" sz="2025" dirty="0">
                <a:latin typeface="Calibri" panose="020F0502020204030204" pitchFamily="34" charset="0"/>
                <a:ea typeface="Calibri" panose="020F0502020204030204" pitchFamily="34" charset="0"/>
                <a:cs typeface="Times New Roman" panose="02020603050405020304" pitchFamily="18" charset="0"/>
              </a:rPr>
              <a:t> près d’Avignon, mort à Paris le 26 mars 1875. Compagnon menuisier du Devoir de Liberté, représentant du peuple en 1848, réorganisateur du compagnonnage et chansonnier.</a:t>
            </a:r>
            <a:r>
              <a:rPr lang="fr-FR" dirty="0">
                <a:latin typeface="Calibri" panose="020F0502020204030204" pitchFamily="34" charset="0"/>
                <a:ea typeface="Calibri" panose="020F0502020204030204" pitchFamily="34" charset="0"/>
                <a:cs typeface="Times New Roman" panose="02020603050405020304" pitchFamily="18" charset="0"/>
              </a:rPr>
              <a:t/>
            </a:r>
            <a:br>
              <a:rPr lang="fr-FR" dirty="0">
                <a:latin typeface="Calibri" panose="020F0502020204030204" pitchFamily="34" charset="0"/>
                <a:ea typeface="Calibri" panose="020F0502020204030204" pitchFamily="34" charset="0"/>
                <a:cs typeface="Times New Roman" panose="02020603050405020304" pitchFamily="18" charset="0"/>
              </a:rPr>
            </a:br>
            <a:endParaRPr lang="fr-FR" dirty="0"/>
          </a:p>
        </p:txBody>
      </p:sp>
    </p:spTree>
    <p:extLst>
      <p:ext uri="{BB962C8B-B14F-4D97-AF65-F5344CB8AC3E}">
        <p14:creationId xmlns:p14="http://schemas.microsoft.com/office/powerpoint/2010/main" val="16598448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4294967295"/>
          </p:nvPr>
        </p:nvSpPr>
        <p:spPr>
          <a:xfrm>
            <a:off x="153585" y="44414"/>
            <a:ext cx="4318000" cy="6696953"/>
          </a:xfrm>
        </p:spPr>
        <p:txBody>
          <a:bodyPr>
            <a:noAutofit/>
          </a:bodyPr>
          <a:lstStyle/>
          <a:p>
            <a:pPr marL="0" indent="0" algn="just">
              <a:buNone/>
            </a:pPr>
            <a:r>
              <a:rPr lang="fr-FR" sz="700" dirty="0"/>
              <a:t>Fils d’un menuisier devenu capitaine dans les armées républicaines avant de regagner son village, </a:t>
            </a:r>
            <a:r>
              <a:rPr lang="fr-FR" sz="700" dirty="0" err="1"/>
              <a:t>Agricol</a:t>
            </a:r>
            <a:r>
              <a:rPr lang="fr-FR" sz="700" dirty="0"/>
              <a:t> Perdiguier fit son apprentissage dans un atelier d’Avignon après avoir quitté celui de son père. Il partit ensuite pour faire son </a:t>
            </a:r>
            <a:r>
              <a:rPr lang="fr-FR" sz="700" b="1" dirty="0"/>
              <a:t>Tour de France</a:t>
            </a:r>
            <a:r>
              <a:rPr lang="fr-FR" sz="700" dirty="0"/>
              <a:t> dans les rangs des compagnons du </a:t>
            </a:r>
            <a:r>
              <a:rPr lang="fr-FR" sz="700" b="1" dirty="0"/>
              <a:t>Devoir de Liberté</a:t>
            </a:r>
            <a:r>
              <a:rPr lang="fr-FR" sz="700" dirty="0"/>
              <a:t>, visitant successivement </a:t>
            </a:r>
            <a:r>
              <a:rPr lang="fr-FR" sz="700" b="1" dirty="0"/>
              <a:t>Marseille, Nîmes, Montpellier, Béziers, Toulouse, Bordeaux, Rochefort, Nantes, Chartres, Paris, Chalon-sur-Saône, Lyon</a:t>
            </a:r>
            <a:r>
              <a:rPr lang="fr-FR" sz="700" dirty="0"/>
              <a:t>. Son périple avait duré au total </a:t>
            </a:r>
            <a:r>
              <a:rPr lang="fr-FR" sz="700" b="1" dirty="0"/>
              <a:t>quatre ans et demi</a:t>
            </a:r>
            <a:r>
              <a:rPr lang="fr-FR" sz="700" dirty="0"/>
              <a:t>. Il avait eu dans l’intervalle la chance d’être déclaré inapte au service militaire en raison de sa mauvaise denture, échappant ainsi aux sept années de présence dans un régiment, qui étaient le sort des conscrits. Après quelques mois de halte dans l’atelier paternel, il reprit la route. Il désirait vivre plus activement qu’à </a:t>
            </a:r>
            <a:r>
              <a:rPr lang="fr-FR" sz="700" dirty="0" err="1"/>
              <a:t>Morières</a:t>
            </a:r>
            <a:r>
              <a:rPr lang="fr-FR" sz="700" dirty="0"/>
              <a:t>, s’instruire et déjà, semble-t-il, entreprendre un </a:t>
            </a:r>
            <a:r>
              <a:rPr lang="fr-FR" sz="700" b="1" dirty="0"/>
              <a:t>combat pour l’extinction des rivalités compagnonniques, dont il avait eu à souffrir sur le Tour de France</a:t>
            </a:r>
            <a:r>
              <a:rPr lang="fr-FR" sz="700" dirty="0"/>
              <a:t>.</a:t>
            </a:r>
          </a:p>
          <a:p>
            <a:pPr marL="0" indent="0" algn="just">
              <a:buNone/>
            </a:pPr>
            <a:r>
              <a:rPr lang="fr-FR" sz="700" dirty="0"/>
              <a:t>Perdiguier n’était assurément pas le premier à signaler les inconvénients et les abus des querelles parfois meurtrières qui dressaient les uns contre les autres les membres des Devoirs rivaux, bien qu’elles ne fussent pas plus graves ni plus fréquentes que ces altercations entre soldats d’armes différentes dans lesquelles on voyait une manifestation indispensable de l’esprit de corps. Au cours de son Tour de France, Perdiguier avait également pris goût aux aspects les plus techniques des groupements compagnonniques, qui en arrivaient souvent à faire des </a:t>
            </a:r>
            <a:r>
              <a:rPr lang="fr-FR" sz="700" b="1" dirty="0"/>
              <a:t>« compagnons finis » de véritables professeurs d’enseignement technique</a:t>
            </a:r>
            <a:r>
              <a:rPr lang="fr-FR" sz="700" dirty="0"/>
              <a:t>, capables de former leurs élèves, en leur apprenant aussi bien les doctrines de la société compagnonnique dont ils étaient membres que des éléments de géométrie dans l’espace, indépendamment des principales méthodes de travail utilisées dans leur métier.</a:t>
            </a:r>
          </a:p>
          <a:p>
            <a:pPr marL="0" indent="0" algn="just">
              <a:buNone/>
            </a:pPr>
            <a:r>
              <a:rPr lang="fr-FR" sz="700" dirty="0"/>
              <a:t>Perdiguier avait en outre </a:t>
            </a:r>
            <a:r>
              <a:rPr lang="fr-FR" sz="700" b="1" dirty="0"/>
              <a:t>un goût très vif pour la littérature</a:t>
            </a:r>
            <a:r>
              <a:rPr lang="fr-FR" sz="700" dirty="0"/>
              <a:t> ; il aimait aller </a:t>
            </a:r>
            <a:r>
              <a:rPr lang="fr-FR" sz="700" b="1" dirty="0"/>
              <a:t>au théâtre</a:t>
            </a:r>
            <a:r>
              <a:rPr lang="fr-FR" sz="700" dirty="0"/>
              <a:t>, composait sur des faits connus des </a:t>
            </a:r>
            <a:r>
              <a:rPr lang="fr-FR" sz="700" b="1" dirty="0"/>
              <a:t>chansons</a:t>
            </a:r>
            <a:r>
              <a:rPr lang="fr-FR" sz="700" dirty="0"/>
              <a:t> pour vulgariser ses idées et se fit le propagandiste de l’idée d’une réconciliation des divers Devoirs, qui laisserait à chacun son originalité doctrinale et ses habitudes propres de recrutement et d’organisation, mais qui mettrait fin aux querelles anciennes et permettrait une </a:t>
            </a:r>
            <a:r>
              <a:rPr lang="fr-FR" sz="700" b="1" dirty="0"/>
              <a:t>action concertée pour l’amélioration du sort des ouvriers, tant par l’action auprès des patrons que par les organismes de secours mutuels.</a:t>
            </a:r>
            <a:endParaRPr lang="fr-FR" sz="700" dirty="0"/>
          </a:p>
          <a:p>
            <a:pPr marL="0" indent="0" algn="just">
              <a:buNone/>
            </a:pPr>
            <a:r>
              <a:rPr lang="fr-FR" sz="700" dirty="0"/>
              <a:t>Perdiguier se trouvait à Paris au moment de la révolution de 1830, mais la crise économique qui sévissait alors dans les industries de luxe l’obligea à quitter la capitale en 1831 pour aller travailler quelques mois en Beauce chez un patron qui était un ancien compagnon et un professeur de trait à l’occasion. Il était de retour dans le faubourg Saint-Antoine au moment des troubles républicains de 1832 et participa à l’insurrection des 5 et 6 juin. Le souvenir des avanies dont avait eu à souffrir sa famille pendant les troubles de la Terreur blanche, en 1815 aurait suffi à orienter ses opinions, mais il était en outre dans le groupement de compagnons le plus libéral, ouvert à tous sans condition de religion, et ses lectures avaient fait de lui un admirateur du Cabet républicain des années 30, antérieures à l’Icarie. Perdiguier eut l’idée d’ajouter aux chansons traditionnelles des compagnons pour vulgariser leurs doctrines une méthode nouvelle, attestant d’ailleurs le niveau exceptionnellement élevé des membres des compagnonnages par rapport à l’ensemble de la population. Ainsi naquirent en 1834 et 1836, en deux parties, </a:t>
            </a:r>
            <a:r>
              <a:rPr lang="fr-FR" sz="700" i="1" dirty="0"/>
              <a:t>Devoir de Liberté : Chansons de compagnonnage et autres</a:t>
            </a:r>
            <a:r>
              <a:rPr lang="fr-FR" sz="700" dirty="0"/>
              <a:t>, puis en 1836 également </a:t>
            </a:r>
            <a:r>
              <a:rPr lang="fr-FR" sz="700" i="1" dirty="0"/>
              <a:t>Compagnonnage : la rencontre de deux frères, scène récente adressée aux compagnons de la France</a:t>
            </a:r>
            <a:r>
              <a:rPr lang="fr-FR" sz="700" dirty="0"/>
              <a:t>, brochure éducative comme les deux recueils poétiques précédents.</a:t>
            </a:r>
          </a:p>
          <a:p>
            <a:pPr marL="0" indent="0" algn="just">
              <a:buNone/>
            </a:pPr>
            <a:r>
              <a:rPr lang="fr-FR" sz="700" dirty="0"/>
              <a:t>Dès 1834, dans l’introduction de </a:t>
            </a:r>
            <a:r>
              <a:rPr lang="fr-FR" sz="700" i="1" dirty="0"/>
              <a:t>Chansons de compagnons</a:t>
            </a:r>
            <a:r>
              <a:rPr lang="fr-FR" sz="700" dirty="0"/>
              <a:t> et autres il explique clairement que </a:t>
            </a:r>
            <a:r>
              <a:rPr lang="fr-FR" sz="700" b="1" dirty="0"/>
              <a:t>son but est de favoriser, dans un souci d’unification du monde ouvrier</a:t>
            </a:r>
            <a:r>
              <a:rPr lang="fr-FR" sz="700" dirty="0"/>
              <a:t>, une chanson moderne proscrivant les hymnes haineux qui vouent aux gémonies les membres des devoirs concurrents. Dans ses </a:t>
            </a:r>
            <a:r>
              <a:rPr lang="fr-FR" sz="700" i="1" dirty="0"/>
              <a:t>Mémoires</a:t>
            </a:r>
            <a:r>
              <a:rPr lang="fr-FR" sz="700" dirty="0"/>
              <a:t> rédigés dans l’exil, </a:t>
            </a:r>
            <a:r>
              <a:rPr lang="fr-FR" sz="700" dirty="0" err="1"/>
              <a:t>Agricol</a:t>
            </a:r>
            <a:r>
              <a:rPr lang="fr-FR" sz="700" dirty="0"/>
              <a:t> Perdiguier raconte à plusieurs reprises </a:t>
            </a:r>
            <a:r>
              <a:rPr lang="fr-FR" sz="700" b="1" dirty="0"/>
              <a:t>des rixes</a:t>
            </a:r>
            <a:r>
              <a:rPr lang="fr-FR" sz="700" dirty="0"/>
              <a:t> entre compagnons préparées par des joutes chansonnière dans lesquelles chacun présente des couplets insultant ses rivaux. Réformer la chanson, dans cet état d’esprit, c’est préparer la réforme du compagnonnage en plaidant pour la fraternité ouvrière. À une exception près – </a:t>
            </a:r>
            <a:r>
              <a:rPr lang="fr-FR" sz="700" i="1" dirty="0"/>
              <a:t>Aux Armes de 1830</a:t>
            </a:r>
            <a:r>
              <a:rPr lang="fr-FR" sz="700" dirty="0"/>
              <a:t> qui se chante sur l’air de </a:t>
            </a:r>
            <a:r>
              <a:rPr lang="fr-FR" sz="700" i="1" dirty="0"/>
              <a:t>la Marseillaise</a:t>
            </a:r>
            <a:r>
              <a:rPr lang="fr-FR" sz="700" dirty="0"/>
              <a:t> - les textes que propose Perdiguier dans ces deux recueils de 1834 et 1836 ne sont pas directement politiques : on retrouve des chansons de table, des refrains patriotiques, des souvenirs de « vieux de la vieille » dans le style de </a:t>
            </a:r>
            <a:r>
              <a:rPr lang="fr-FR" sz="700" dirty="0">
                <a:hlinkClick r:id="rId2"/>
              </a:rPr>
              <a:t>Béranger</a:t>
            </a:r>
            <a:r>
              <a:rPr lang="fr-FR" sz="700" dirty="0"/>
              <a:t> – Souvenir d’une proclamation -, </a:t>
            </a:r>
            <a:r>
              <a:rPr lang="fr-FR" sz="700" b="1" dirty="0"/>
              <a:t>une majorité de refrains contant les travaux, les rites et les pérégrinations des compagnons, et enfin quelques refrains appelant à la réforme du compagnonnage et à la fraternité ouvrière (</a:t>
            </a:r>
            <a:r>
              <a:rPr lang="fr-FR" sz="700" i="1" dirty="0"/>
              <a:t>La Fraternité, L’Ancien compagnon</a:t>
            </a:r>
            <a:r>
              <a:rPr lang="fr-FR" sz="700" dirty="0"/>
              <a:t>). Pourtant les recueils d’</a:t>
            </a:r>
            <a:r>
              <a:rPr lang="fr-FR" sz="700" dirty="0" err="1"/>
              <a:t>Agricol</a:t>
            </a:r>
            <a:r>
              <a:rPr lang="fr-FR" sz="700" dirty="0"/>
              <a:t> Perdiguier ont un impact incontestablement politique parce qu’ils s’insèrent, et en grande partie initient, le mouvement de rénovation sociale qui se dessine alors. Pour lui, comme pour tous ceux qui participent au mouvement des </a:t>
            </a:r>
            <a:r>
              <a:rPr lang="fr-FR" sz="700" b="1" dirty="0"/>
              <a:t>poètes-ouvriers</a:t>
            </a:r>
            <a:r>
              <a:rPr lang="fr-FR" sz="700" dirty="0"/>
              <a:t> la chanson a avant tout un but d’édification morale. Une préoccupation que l’on retrouve dans son principal ouvrage publié en 1839.</a:t>
            </a:r>
          </a:p>
          <a:p>
            <a:pPr marL="0" indent="0" algn="just">
              <a:buNone/>
            </a:pPr>
            <a:endParaRPr lang="fr-FR" sz="700" dirty="0"/>
          </a:p>
        </p:txBody>
      </p:sp>
      <p:sp>
        <p:nvSpPr>
          <p:cNvPr id="5" name="Espace réservé du contenu 4"/>
          <p:cNvSpPr>
            <a:spLocks noGrp="1"/>
          </p:cNvSpPr>
          <p:nvPr>
            <p:ph sz="half" idx="4294967295"/>
          </p:nvPr>
        </p:nvSpPr>
        <p:spPr>
          <a:xfrm>
            <a:off x="4615915" y="157126"/>
            <a:ext cx="4527550" cy="6152193"/>
          </a:xfrm>
        </p:spPr>
        <p:txBody>
          <a:bodyPr>
            <a:normAutofit fontScale="25000" lnSpcReduction="20000"/>
          </a:bodyPr>
          <a:lstStyle/>
          <a:p>
            <a:pPr marL="0" indent="0" algn="just">
              <a:buNone/>
            </a:pPr>
            <a:r>
              <a:rPr lang="fr-FR" sz="2700" dirty="0"/>
              <a:t>Sa notoriété devint rapidement telle qu’elle lui valut des partisans enthousiastes, une vaste audience dans les compagnonnages, mais aussi l’hostilité de certains qui défendaient des positions consacrées, ou qui plus simplement, les compagnons étant des hommes comme les autres, se montraient jaloux de Perdiguier. Ses démêlés avec Bayonnais-le-Flambeau-du-Trait sont révélateurs des conditions dans lesquelles, dès leur manifestation au grand jour, les organisations ouvrières se trouvaient affaiblies par des questions de personne.</a:t>
            </a:r>
          </a:p>
          <a:p>
            <a:pPr marL="0" indent="0" algn="just">
              <a:buNone/>
            </a:pPr>
            <a:r>
              <a:rPr lang="fr-FR" sz="2700" dirty="0"/>
              <a:t>Les idées de Perdiguier étaient répandues par des amis bénévoles, quand il leur donna en 1839 une audience sensiblement plus étendue avec la publication du </a:t>
            </a:r>
            <a:r>
              <a:rPr lang="fr-FR" sz="2700" i="1" dirty="0"/>
              <a:t>Livre du Compagnonnage</a:t>
            </a:r>
            <a:r>
              <a:rPr lang="fr-FR" sz="2700" dirty="0"/>
              <a:t>.</a:t>
            </a:r>
          </a:p>
          <a:p>
            <a:pPr marL="0" indent="0" algn="just">
              <a:buNone/>
            </a:pPr>
            <a:r>
              <a:rPr lang="fr-FR" sz="2700" i="1" dirty="0"/>
              <a:t>Le Livre du Compagnonnage</a:t>
            </a:r>
            <a:r>
              <a:rPr lang="fr-FR" sz="2700" dirty="0"/>
              <a:t>, contenant des chansons de compagnons, un dialogue sur l’architecture, un raisonnement sur le trait, une notice sur le Compagnonnage, la rencontre de deux frères et un grand nombre de notes... était un vrai volume de 252 pages in-16, paru à Paris, vendu par l’auteur. Il venait à point nommé, la conjoncture économique et les circonstances politiques de 1839-1840 étant de nature à inquiéter les bons esprits au sujet des problèmes sociaux. </a:t>
            </a:r>
            <a:r>
              <a:rPr lang="fr-FR" sz="2700" i="1" dirty="0"/>
              <a:t>Le Livre du Compagnonnage</a:t>
            </a:r>
            <a:r>
              <a:rPr lang="fr-FR" sz="2700" dirty="0"/>
              <a:t> atteignit aisément les milieux intellectuels, et ceux des gouvernants et des administrateurs qui n’avaient pas fermé à jamais leur intelligence à la compréhension des problèmes nouveaux. Il apparut parfois comme la confirmation de cet espoir que depuis Saint-Simon une foule de penseurs et d’hommes d’action plaçaient dans l’émancipation des masses laborieuses. Perdiguier les montrait capables de s’éduquer sur le plan professionnel et annonçait qu’elles seraient en mesure de réformer leurs organisations dans ce qu’elles avaient de choquant pour la raison : violences aveugles, et croyances puériles dont Perdiguier conservait cependant celles qui touchaient aux origines bibliques des compagnonnages.</a:t>
            </a:r>
          </a:p>
          <a:p>
            <a:pPr marL="0" indent="0" algn="just">
              <a:buNone/>
            </a:pPr>
            <a:r>
              <a:rPr lang="fr-FR" sz="2700" dirty="0"/>
              <a:t>Mais la principale cause du succès dans le grand public du </a:t>
            </a:r>
            <a:r>
              <a:rPr lang="fr-FR" sz="2700" i="1" dirty="0"/>
              <a:t>Livre du Compagnonnage</a:t>
            </a:r>
            <a:r>
              <a:rPr lang="fr-FR" sz="2700" dirty="0"/>
              <a:t> fut qu’il révélait justement aux personnes étrangères au monde ouvrier ces pratiques curieuses des compagnons. Elles n’en avaient auparavant aucune idée. Le libraire </a:t>
            </a:r>
            <a:r>
              <a:rPr lang="fr-FR" sz="2700" dirty="0" err="1"/>
              <a:t>Pagnerre</a:t>
            </a:r>
            <a:r>
              <a:rPr lang="fr-FR" sz="2700" dirty="0"/>
              <a:t> fera en conséquence une seconde édition en 1841 et Perdiguier en donnera une troisième en 1857, qui soulignent le retentissement de 1839-1840.</a:t>
            </a:r>
          </a:p>
          <a:p>
            <a:pPr marL="0" indent="0" algn="just">
              <a:buNone/>
            </a:pPr>
            <a:r>
              <a:rPr lang="fr-FR" sz="2700" dirty="0"/>
              <a:t>Les hommes d’État, les écrivains ou les banquiers qui lisaient Perdiguier avaient plus ou moins entendu parler des organisations fondées sur une initiation ; ils avaient souvent appartenu eux-mêmes aux Chevaliers de la Foi, à la Congrégation, à la Charbonnerie ou à la franc-maçonnerie, qui avaient des signes de reconnaissance et un rituel compliqué et, pour certaines organisations, prétendaient aussi remonter très loin dans le passé ; la différence essentielle était que par le compagnonnage les ouvriers s’affirmaient capables d’avoir, tout comme les bourgeois et les aristocrates, les catholiques ou les non-catholiques, une organisation propre. Le succès rencontré par son livre décida Perdiguier à entreprendre un second Tour de France, moins pour se perfectionner sur le plan technique que pour organiser la propagande en faveur de ses idées ; il reprit la route en juillet 1840, passa par la Bourgogne, la vallée du Rhône, Toulon, Nîmes, Montpellier, Béziers, Bordeaux, Nantes et la vallée de la Loire, revenant au bout de deux mois seulement, en grande partie grâce à l’accélération des déplacements que lui avaient permis les bateaux à vapeur.</a:t>
            </a:r>
          </a:p>
          <a:p>
            <a:pPr marL="0" indent="0" algn="just">
              <a:buNone/>
            </a:pPr>
            <a:r>
              <a:rPr lang="fr-FR" sz="2700" dirty="0"/>
              <a:t>Son influence grandissait sans cesse et on peut en voir la preuve dans sa double élection dans la Seine et en Vaucluse lors de la désignation des membres de l’Assemblée constituante de 1848. Il avait alors pensé obtenir un succès décisif en faisant célébrer une fête de la réconciliation par les membres des divers Devoirs, mais les conditions économiques, les désillusions des ouvriers parisiens, l’émeute, et plus encore la répression des Journées de Juin allaient rendre bien aléatoires les succès de Perdiguier, que la maladie avait tenu au lit pendant plusieurs mois. Revenu à l’Assemblée, il ne put que combattre en vain les mesures de répression, et opposer son expérience personnelle de travailleur aux affirmations théoriques des économistes OU des politiciens réactionnaires comme Dupin ou Thiers. Élu à l’Assemblée législative, il défendit les mêmes points de vue, et fut naturellement emprisonné au moment du coup d’État du 2 décembre 1851, avant d’être expulsé de France. Il se réfugia à Bruxelles, ensuite à Anvers, puis à Genève, où il demeura jusqu’en décembre 1855. C’est là qu’il fit paraître l’ouvrage qui pour la postérité demeurera certainement son chef-d’œuvre : les </a:t>
            </a:r>
            <a:r>
              <a:rPr lang="fr-FR" sz="2700" i="1" dirty="0"/>
              <a:t>Mémoires d’un Compagnon</a:t>
            </a:r>
            <a:r>
              <a:rPr lang="fr-FR" sz="2700" dirty="0"/>
              <a:t>, en deux volumes datés de 1854-1855, chez l’éditeur Duchamp, réédité par les soins de M. Daniel Halévy en 1914 à Moulins (Allier), et à Paris, dans une intention politique non dissimulée, en 1943.</a:t>
            </a:r>
          </a:p>
          <a:p>
            <a:pPr marL="0" indent="0" algn="just">
              <a:buNone/>
            </a:pPr>
            <a:r>
              <a:rPr lang="fr-FR" sz="2700" dirty="0"/>
              <a:t>Revenu à Paris, où sa femme et ses filles avaient, durant son absence, vécu fort difficilement de l’exploitation d’une maison garnie dite Hôtel des Travailleurs, il installa une école de trait dans le XIIe arrondissement, au 38 de la rue Traversière-Saint-Antoine, aujourd’hui rue Traversière tout court. L’école battit de l’aile et Perdiguier y ajouta une librairie à l’usage des compagnons et, en général, des ouvriers du faubourg Saint-Antoine tout proche.</a:t>
            </a:r>
          </a:p>
          <a:p>
            <a:pPr marL="0" indent="0" algn="just">
              <a:buNone/>
            </a:pPr>
            <a:r>
              <a:rPr lang="fr-FR" sz="2700" dirty="0"/>
              <a:t>Mais les organisations du compagnonnage avaient été sérieusement ébranlées par les contrecoups des mesures policières, en juin 1848, puis en décembre 1851, et la surveillance de la police contribuait, encore plus que l’absence d’organisations compagnonniques dans des métiers en plein essor, nouveaux ou anciens, à la diminution de l’influence des compagnons. Homme de 1848, Perdiguier demeurait attaché à certaines idées des républicains de la vieille école robespierriste, mettant très haut l’idée de l’indivisibilité de la République, hostile au fédéralisme proudhonien, le fédéralisme étant associé pour un homme de Vaucluse aux collusions des Girondins avec les royalistes de la vallée du Rhône et de Toulon. Cette disposition psychologique explique au moins autant que l’âge et la santé fragile de Perdiguier l’opposition qu’il manifesta à la Commune de 1871 et au fédéralisme de certains de ses dirigeants. Il demeurait aussi un homme de la tradition républicaine démocratique par la méfiance constante qu’il ne cessa de témoigner au clergé, et par son appartenance à la franc-maçonnerie. En 1860, il publie des </a:t>
            </a:r>
            <a:r>
              <a:rPr lang="fr-FR" sz="2700" i="1" dirty="0"/>
              <a:t>Chansons nouvelles du Tour de France</a:t>
            </a:r>
            <a:r>
              <a:rPr lang="fr-FR" sz="2700" dirty="0"/>
              <a:t>, où il continue son combat pour l’unité ouvrière (</a:t>
            </a:r>
            <a:r>
              <a:rPr lang="fr-FR" sz="2700" i="1" dirty="0"/>
              <a:t>Les Chants d’avenir, N’ayons qu’un drapeau</a:t>
            </a:r>
            <a:r>
              <a:rPr lang="fr-FR" sz="2700" dirty="0"/>
              <a:t>).</a:t>
            </a:r>
          </a:p>
          <a:p>
            <a:pPr marL="0" indent="0">
              <a:buNone/>
            </a:pPr>
            <a:endParaRPr lang="fr-FR" dirty="0"/>
          </a:p>
        </p:txBody>
      </p:sp>
    </p:spTree>
    <p:extLst>
      <p:ext uri="{BB962C8B-B14F-4D97-AF65-F5344CB8AC3E}">
        <p14:creationId xmlns:p14="http://schemas.microsoft.com/office/powerpoint/2010/main" val="17306871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7584" y="1052736"/>
            <a:ext cx="7632848" cy="4524315"/>
          </a:xfrm>
          <a:prstGeom prst="rect">
            <a:avLst/>
          </a:prstGeom>
          <a:noFill/>
        </p:spPr>
        <p:txBody>
          <a:bodyPr wrap="square" rtlCol="0">
            <a:spAutoFit/>
          </a:bodyPr>
          <a:lstStyle/>
          <a:p>
            <a:r>
              <a:rPr lang="fr-FR" b="1" dirty="0"/>
              <a:t>MOREAU Pierre [MOREAU Florimond, </a:t>
            </a:r>
            <a:r>
              <a:rPr lang="fr-FR" b="1" i="1" dirty="0"/>
              <a:t>Pierre</a:t>
            </a:r>
            <a:r>
              <a:rPr lang="fr-FR" b="1" dirty="0"/>
              <a:t>], dit Tourangeau </a:t>
            </a:r>
          </a:p>
          <a:p>
            <a:r>
              <a:rPr lang="fr-FR" dirty="0"/>
              <a:t>Né le 14 janvier 1811 à Château-Renault (Indre-et-Loire), décédé le 24 Novembre 1872 à Château-Renault. Ouvrier puis artisan serrurier, marchand de nouveautés, adjoint au maire de Château-Renault en 1871. Réformateur du compagnonnage.</a:t>
            </a:r>
          </a:p>
          <a:p>
            <a:r>
              <a:rPr lang="fr-FR" dirty="0" smtClean="0"/>
              <a:t>Opposant </a:t>
            </a:r>
            <a:r>
              <a:rPr lang="fr-FR" dirty="0"/>
              <a:t>à </a:t>
            </a:r>
            <a:r>
              <a:rPr lang="fr-FR" dirty="0" err="1"/>
              <a:t>Agricol</a:t>
            </a:r>
            <a:r>
              <a:rPr lang="fr-FR" dirty="0"/>
              <a:t> Perdiguier</a:t>
            </a:r>
          </a:p>
          <a:p>
            <a:r>
              <a:rPr lang="fr-FR" dirty="0"/>
              <a:t> </a:t>
            </a:r>
            <a:r>
              <a:rPr lang="fr-FR" u="sng" dirty="0" smtClean="0">
                <a:hlinkClick r:id="rId2"/>
              </a:rPr>
              <a:t>http</a:t>
            </a:r>
            <a:r>
              <a:rPr lang="fr-FR" u="sng" dirty="0">
                <a:hlinkClick r:id="rId2"/>
              </a:rPr>
              <a:t>://</a:t>
            </a:r>
            <a:r>
              <a:rPr lang="fr-FR" u="sng" dirty="0" smtClean="0">
                <a:hlinkClick r:id="rId2"/>
              </a:rPr>
              <a:t>maitron-en-ligne.univ-paris1.fr/spip.php?article35235</a:t>
            </a:r>
            <a:endParaRPr lang="fr-FR" u="sng" dirty="0" smtClean="0"/>
          </a:p>
          <a:p>
            <a:endParaRPr lang="fr-FR" dirty="0"/>
          </a:p>
          <a:p>
            <a:r>
              <a:rPr lang="fr-FR" b="1" dirty="0"/>
              <a:t>ARNAUD Jean-Baptiste, Étienne, dit Libourne-le-Décidé </a:t>
            </a:r>
            <a:endParaRPr lang="fr-FR" dirty="0"/>
          </a:p>
          <a:p>
            <a:r>
              <a:rPr lang="fr-FR" dirty="0"/>
              <a:t>Compagnon boulanger du Devoir du Tour de France, Jean-Baptiste Arnaud fut initié aux mystères du compagnonnage en 1836. Partisan d’une réforme profonde du compagnonnage, il fut en rapport avec </a:t>
            </a:r>
            <a:r>
              <a:rPr lang="fr-FR" dirty="0" err="1"/>
              <a:t>Agricol</a:t>
            </a:r>
            <a:r>
              <a:rPr lang="fr-FR" dirty="0"/>
              <a:t> Perdiguier*, dont il fut proche, mais se trouva en désaccord avec lui, lorsque Perdiguier souhaitait l’union des compagnonnages.</a:t>
            </a:r>
          </a:p>
          <a:p>
            <a:r>
              <a:rPr lang="fr-FR" dirty="0"/>
              <a:t>  </a:t>
            </a:r>
          </a:p>
          <a:p>
            <a:r>
              <a:rPr lang="fr-FR" u="sng" dirty="0">
                <a:hlinkClick r:id="rId3"/>
              </a:rPr>
              <a:t>http://maitron-en-ligne.univ-paris1.fr/spip.php?article25286</a:t>
            </a:r>
            <a:endParaRPr lang="fr-FR" dirty="0"/>
          </a:p>
        </p:txBody>
      </p:sp>
    </p:spTree>
    <p:extLst>
      <p:ext uri="{BB962C8B-B14F-4D97-AF65-F5344CB8AC3E}">
        <p14:creationId xmlns:p14="http://schemas.microsoft.com/office/powerpoint/2010/main" val="526893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671496" y="260648"/>
            <a:ext cx="5911850" cy="965200"/>
          </a:xfrm>
        </p:spPr>
        <p:txBody>
          <a:bodyPr>
            <a:normAutofit fontScale="90000"/>
          </a:bodyPr>
          <a:lstStyle/>
          <a:p>
            <a:r>
              <a:rPr lang="fr-FR" dirty="0" smtClean="0"/>
              <a:t>VALEURS, SYMBOLES, RITES </a:t>
            </a:r>
            <a:endParaRPr lang="fr-FR" dirty="0"/>
          </a:p>
        </p:txBody>
      </p:sp>
      <p:sp>
        <p:nvSpPr>
          <p:cNvPr id="3" name="Espace réservé du texte 2"/>
          <p:cNvSpPr>
            <a:spLocks noGrp="1"/>
          </p:cNvSpPr>
          <p:nvPr>
            <p:ph type="body" sz="quarter" idx="4294967295"/>
          </p:nvPr>
        </p:nvSpPr>
        <p:spPr>
          <a:xfrm>
            <a:off x="0" y="1973263"/>
            <a:ext cx="3910013" cy="3852862"/>
          </a:xfrm>
        </p:spPr>
        <p:txBody>
          <a:bodyPr>
            <a:normAutofit fontScale="40000" lnSpcReduction="20000"/>
          </a:bodyPr>
          <a:lstStyle/>
          <a:p>
            <a:r>
              <a:rPr lang="fr-FR" u="sng" dirty="0" smtClean="0"/>
              <a:t>Les valeurs : </a:t>
            </a:r>
          </a:p>
          <a:p>
            <a:pPr lvl="1"/>
            <a:r>
              <a:rPr lang="fr-FR" dirty="0" smtClean="0"/>
              <a:t>Le métier et l’amour de son métier: transmettre,  fraternité de métier. </a:t>
            </a:r>
          </a:p>
          <a:p>
            <a:pPr lvl="1"/>
            <a:r>
              <a:rPr lang="fr-FR" dirty="0" smtClean="0"/>
              <a:t>Courage, ardeur, dévouement, fraternité, dignité.</a:t>
            </a:r>
          </a:p>
          <a:p>
            <a:r>
              <a:rPr lang="fr-FR" u="sng" dirty="0" smtClean="0"/>
              <a:t>Symboles : </a:t>
            </a:r>
          </a:p>
          <a:p>
            <a:pPr lvl="1"/>
            <a:r>
              <a:rPr lang="fr-FR" b="1" dirty="0" smtClean="0"/>
              <a:t>Le compas et l’équerre</a:t>
            </a:r>
            <a:r>
              <a:rPr lang="fr-FR" dirty="0" smtClean="0"/>
              <a:t>, </a:t>
            </a:r>
          </a:p>
          <a:p>
            <a:pPr lvl="1"/>
            <a:r>
              <a:rPr lang="fr-FR" b="1" dirty="0" smtClean="0"/>
              <a:t>La  canne</a:t>
            </a:r>
            <a:r>
              <a:rPr lang="fr-FR" dirty="0" smtClean="0"/>
              <a:t>, </a:t>
            </a:r>
          </a:p>
          <a:p>
            <a:pPr lvl="1" algn="just"/>
            <a:r>
              <a:rPr lang="fr-FR" b="1" dirty="0" smtClean="0"/>
              <a:t>Les couleurs </a:t>
            </a:r>
            <a:r>
              <a:rPr lang="fr-FR" dirty="0" smtClean="0"/>
              <a:t>( rubans de forme et de couleurs variables en fonction des métiers et des rites),</a:t>
            </a:r>
          </a:p>
          <a:p>
            <a:pPr lvl="1" algn="just"/>
            <a:r>
              <a:rPr lang="fr-FR" b="1" dirty="0" smtClean="0"/>
              <a:t>La gourde</a:t>
            </a:r>
            <a:r>
              <a:rPr lang="fr-FR" dirty="0" smtClean="0"/>
              <a:t>,</a:t>
            </a:r>
          </a:p>
          <a:p>
            <a:pPr lvl="1" algn="just"/>
            <a:r>
              <a:rPr lang="fr-FR" b="1" dirty="0" smtClean="0"/>
              <a:t>Le carré </a:t>
            </a:r>
            <a:r>
              <a:rPr lang="fr-FR" dirty="0" smtClean="0"/>
              <a:t>(le passeport du compagnon plié),</a:t>
            </a:r>
          </a:p>
          <a:p>
            <a:pPr lvl="1" algn="just"/>
            <a:r>
              <a:rPr lang="fr-FR" b="1" dirty="0" smtClean="0"/>
              <a:t>Les joints </a:t>
            </a:r>
            <a:r>
              <a:rPr lang="fr-FR" dirty="0" smtClean="0"/>
              <a:t>(« les boucles d’oreilles » des compagnons ): signe d’un engagement d’honneur.</a:t>
            </a:r>
          </a:p>
          <a:p>
            <a:pPr algn="just"/>
            <a:r>
              <a:rPr lang="fr-FR" u="sng" dirty="0" smtClean="0"/>
              <a:t>Les rites : </a:t>
            </a:r>
            <a:endParaRPr lang="fr-FR" u="sng" dirty="0"/>
          </a:p>
          <a:p>
            <a:pPr lvl="1" algn="just"/>
            <a:r>
              <a:rPr lang="fr-FR" b="1" dirty="0" smtClean="0"/>
              <a:t>Le chef d’</a:t>
            </a:r>
            <a:r>
              <a:rPr lang="fr-FR" b="1" dirty="0" err="1" smtClean="0"/>
              <a:t>oeuvre</a:t>
            </a:r>
            <a:r>
              <a:rPr lang="fr-FR" b="1" dirty="0" smtClean="0"/>
              <a:t> : </a:t>
            </a:r>
            <a:r>
              <a:rPr lang="fr-FR" dirty="0" smtClean="0"/>
              <a:t>appelé plutôt pièce de réception. Le terme chef d’œuvre est réservé au XIXe siècle.  </a:t>
            </a:r>
          </a:p>
          <a:p>
            <a:pPr lvl="1" algn="just"/>
            <a:r>
              <a:rPr lang="fr-FR" b="1" dirty="0" smtClean="0"/>
              <a:t>La réception : </a:t>
            </a:r>
            <a:r>
              <a:rPr lang="fr-FR" dirty="0" smtClean="0"/>
              <a:t>cérémonie le jour de la fête patronale.</a:t>
            </a:r>
          </a:p>
          <a:p>
            <a:pPr lvl="1" algn="just"/>
            <a:r>
              <a:rPr lang="fr-FR" dirty="0" smtClean="0">
                <a:sym typeface="Wingdings" panose="05000000000000000000" pitchFamily="2" charset="2"/>
              </a:rPr>
              <a:t> nom. (ex : Poitevin la fidélité…)</a:t>
            </a:r>
            <a:endParaRPr lang="fr-FR" dirty="0" smtClean="0"/>
          </a:p>
          <a:p>
            <a:pPr lvl="1" algn="just"/>
            <a:endParaRPr lang="fr-FR" dirty="0"/>
          </a:p>
        </p:txBody>
      </p:sp>
      <p:pic>
        <p:nvPicPr>
          <p:cNvPr id="4" name="Image 3">
            <a:extLst>
              <a:ext uri="{FF2B5EF4-FFF2-40B4-BE49-F238E27FC236}">
                <a16:creationId xmlns:a16="http://schemas.microsoft.com/office/drawing/2014/main" xmlns="" id="{8D6A5D19-4291-BA48-A68E-A1E80B9EB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596" y="880946"/>
            <a:ext cx="2271010" cy="390523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025" y="4762490"/>
            <a:ext cx="2825353" cy="120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cteur droit avec flèche 6"/>
          <p:cNvCxnSpPr/>
          <p:nvPr/>
        </p:nvCxnSpPr>
        <p:spPr>
          <a:xfrm flipH="1">
            <a:off x="4562796" y="3356992"/>
            <a:ext cx="1881412" cy="1088334"/>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5809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idx="4294967295"/>
          </p:nvPr>
        </p:nvSpPr>
        <p:spPr>
          <a:xfrm>
            <a:off x="34605" y="227416"/>
            <a:ext cx="4283968" cy="1754188"/>
          </a:xfrm>
        </p:spPr>
        <p:txBody>
          <a:bodyPr>
            <a:noAutofit/>
          </a:bodyPr>
          <a:lstStyle/>
          <a:p>
            <a:pPr algn="just"/>
            <a:r>
              <a:rPr lang="fr-FR" sz="2800" b="1" dirty="0" smtClean="0">
                <a:latin typeface="Times New Roman" panose="02020603050405020304" pitchFamily="18" charset="0"/>
                <a:ea typeface="Times New Roman" panose="02020603050405020304" pitchFamily="18" charset="0"/>
              </a:rPr>
              <a:t>Tableau de réception de compagnon. Anonyme © Musée </a:t>
            </a:r>
            <a:r>
              <a:rPr lang="fr-FR" sz="2800" b="1" dirty="0" err="1" smtClean="0">
                <a:latin typeface="Times New Roman" panose="02020603050405020304" pitchFamily="18" charset="0"/>
                <a:ea typeface="Times New Roman" panose="02020603050405020304" pitchFamily="18" charset="0"/>
              </a:rPr>
              <a:t>Gadagne</a:t>
            </a:r>
            <a:r>
              <a:rPr lang="fr-FR" sz="2800" b="1" dirty="0" smtClean="0">
                <a:latin typeface="Times New Roman" panose="02020603050405020304" pitchFamily="18" charset="0"/>
                <a:ea typeface="Times New Roman" panose="02020603050405020304" pitchFamily="18" charset="0"/>
              </a:rPr>
              <a:t> - Lyon (fonds Justin Godard)</a:t>
            </a:r>
            <a:endParaRPr lang="fr-FR" sz="2800" dirty="0"/>
          </a:p>
        </p:txBody>
      </p:sp>
      <p:sp>
        <p:nvSpPr>
          <p:cNvPr id="7" name="Espace réservé du texte 6"/>
          <p:cNvSpPr>
            <a:spLocks noGrp="1"/>
          </p:cNvSpPr>
          <p:nvPr>
            <p:ph type="body" sz="half" idx="4294967295"/>
          </p:nvPr>
        </p:nvSpPr>
        <p:spPr>
          <a:xfrm>
            <a:off x="-1" y="2348880"/>
            <a:ext cx="4644009" cy="2859088"/>
          </a:xfrm>
        </p:spPr>
        <p:txBody>
          <a:bodyPr>
            <a:normAutofit fontScale="85000" lnSpcReduction="20000"/>
          </a:bodyPr>
          <a:lstStyle/>
          <a:p>
            <a:pPr marL="0" indent="0">
              <a:buNone/>
            </a:pPr>
            <a:r>
              <a:rPr lang="fr-FR"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a:t>
            </a:r>
            <a:r>
              <a:rPr lang="fr-F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://www.histoire-image.org/fr/comment/reply/5408</a:t>
            </a:r>
            <a:r>
              <a:rPr lang="fr-FR" dirty="0">
                <a:latin typeface="Calibri" panose="020F0502020204030204" pitchFamily="34" charset="0"/>
                <a:ea typeface="Calibri" panose="020F0502020204030204" pitchFamily="34" charset="0"/>
                <a:cs typeface="Times New Roman" panose="02020603050405020304" pitchFamily="18" charset="0"/>
              </a:rPr>
              <a:t/>
            </a:r>
            <a:br>
              <a:rPr lang="fr-FR" dirty="0">
                <a:latin typeface="Calibri" panose="020F0502020204030204" pitchFamily="34" charset="0"/>
                <a:ea typeface="Calibri" panose="020F0502020204030204" pitchFamily="34" charset="0"/>
                <a:cs typeface="Times New Roman" panose="02020603050405020304" pitchFamily="18" charset="0"/>
              </a:rPr>
            </a:br>
            <a:r>
              <a:rPr lang="fr-F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https://www.histoire-image.org/fr/comment/reply/5408</a:t>
            </a:r>
            <a:r>
              <a:rPr lang="fr-FR" dirty="0">
                <a:latin typeface="Calibri" panose="020F0502020204030204" pitchFamily="34" charset="0"/>
                <a:ea typeface="Calibri" panose="020F0502020204030204" pitchFamily="34" charset="0"/>
                <a:cs typeface="Times New Roman" panose="02020603050405020304" pitchFamily="18" charset="0"/>
              </a:rPr>
              <a:t/>
            </a:r>
            <a:br>
              <a:rPr lang="fr-FR" dirty="0">
                <a:latin typeface="Calibri" panose="020F0502020204030204" pitchFamily="34" charset="0"/>
                <a:ea typeface="Calibri" panose="020F0502020204030204" pitchFamily="34" charset="0"/>
                <a:cs typeface="Times New Roman" panose="02020603050405020304" pitchFamily="18" charset="0"/>
              </a:rPr>
            </a:br>
            <a:r>
              <a:rPr lang="fr-FR"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IMPORTANT Visionner l’animation</a:t>
            </a:r>
            <a:endParaRPr lang="fr-FR" dirty="0"/>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227416"/>
            <a:ext cx="4211523" cy="5453844"/>
          </a:xfrm>
          <a:prstGeom prst="rect">
            <a:avLst/>
          </a:prstGeom>
        </p:spPr>
      </p:pic>
    </p:spTree>
    <p:extLst>
      <p:ext uri="{BB962C8B-B14F-4D97-AF65-F5344CB8AC3E}">
        <p14:creationId xmlns:p14="http://schemas.microsoft.com/office/powerpoint/2010/main" val="958403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971550" y="404664"/>
            <a:ext cx="7200900" cy="1485900"/>
          </a:xfrm>
        </p:spPr>
        <p:txBody>
          <a:bodyPr/>
          <a:lstStyle/>
          <a:p>
            <a:r>
              <a:rPr lang="fr-FR" dirty="0" smtClean="0"/>
              <a:t>Des chansons à étudier et à écouter</a:t>
            </a:r>
            <a:endParaRPr lang="fr-FR" dirty="0"/>
          </a:p>
        </p:txBody>
      </p:sp>
      <p:sp>
        <p:nvSpPr>
          <p:cNvPr id="3" name="Espace réservé du contenu 2"/>
          <p:cNvSpPr>
            <a:spLocks noGrp="1"/>
          </p:cNvSpPr>
          <p:nvPr>
            <p:ph sz="half" idx="4294967295"/>
          </p:nvPr>
        </p:nvSpPr>
        <p:spPr>
          <a:xfrm>
            <a:off x="323528" y="1700808"/>
            <a:ext cx="3335338" cy="3581400"/>
          </a:xfrm>
        </p:spPr>
        <p:txBody>
          <a:bodyPr>
            <a:normAutofit fontScale="25000" lnSpcReduction="20000"/>
          </a:bodyPr>
          <a:lstStyle/>
          <a:p>
            <a:pPr marL="0" indent="0">
              <a:buNone/>
            </a:pPr>
            <a:r>
              <a:rPr lang="fr-FR" sz="5600" b="1" i="1" dirty="0"/>
              <a:t>Chant de compagnons </a:t>
            </a:r>
            <a:r>
              <a:rPr lang="fr-FR" sz="5600" b="1" i="1" dirty="0" smtClean="0"/>
              <a:t>papetiers XVIIIème siècle</a:t>
            </a:r>
            <a:endParaRPr lang="fr-FR" sz="5600" dirty="0"/>
          </a:p>
          <a:p>
            <a:pPr marL="0" indent="0">
              <a:buNone/>
            </a:pPr>
            <a:r>
              <a:rPr lang="fr-FR" sz="5600" i="1" dirty="0"/>
              <a:t>Nous sommes quatre compagnons</a:t>
            </a:r>
            <a:br>
              <a:rPr lang="fr-FR" sz="5600" i="1" dirty="0"/>
            </a:br>
            <a:r>
              <a:rPr lang="fr-FR" sz="5600" i="1" dirty="0"/>
              <a:t>Qui s'en vont faire leur Tour de France.</a:t>
            </a:r>
            <a:br>
              <a:rPr lang="fr-FR" sz="5600" i="1" dirty="0"/>
            </a:br>
            <a:r>
              <a:rPr lang="fr-FR" sz="5600" i="1" dirty="0"/>
              <a:t>De Franche-Comté, de Normandie,</a:t>
            </a:r>
            <a:br>
              <a:rPr lang="fr-FR" sz="5600" i="1" dirty="0"/>
            </a:br>
            <a:r>
              <a:rPr lang="fr-FR" sz="5600" i="1" dirty="0"/>
              <a:t>De Bretagne et Lyon.</a:t>
            </a:r>
            <a:br>
              <a:rPr lang="fr-FR" sz="5600" i="1" dirty="0"/>
            </a:br>
            <a:r>
              <a:rPr lang="fr-FR" sz="5600" i="1" dirty="0"/>
              <a:t>N' savez-vous pas que l'ordinaire</a:t>
            </a:r>
            <a:br>
              <a:rPr lang="fr-FR" sz="5600" i="1" dirty="0"/>
            </a:br>
            <a:r>
              <a:rPr lang="fr-FR" sz="5600" i="1" dirty="0"/>
              <a:t>S'en va toujours à reculons.</a:t>
            </a:r>
            <a:br>
              <a:rPr lang="fr-FR" sz="5600" i="1" dirty="0"/>
            </a:br>
            <a:r>
              <a:rPr lang="fr-FR" sz="5600" i="1" dirty="0"/>
              <a:t/>
            </a:r>
            <a:br>
              <a:rPr lang="fr-FR" sz="5600" i="1" dirty="0"/>
            </a:br>
            <a:r>
              <a:rPr lang="fr-FR" sz="5600" i="1" dirty="0"/>
              <a:t>Il semble à tous ces maîtres-là</a:t>
            </a:r>
            <a:br>
              <a:rPr lang="fr-FR" sz="5600" i="1" dirty="0"/>
            </a:br>
            <a:r>
              <a:rPr lang="fr-FR" sz="5600" i="1" dirty="0"/>
              <a:t>Qu'il n'y ait pas d'ouvrage en France.</a:t>
            </a:r>
            <a:br>
              <a:rPr lang="fr-FR" sz="5600" i="1" dirty="0"/>
            </a:br>
            <a:r>
              <a:rPr lang="fr-FR" sz="5600" i="1" dirty="0"/>
              <a:t>Nous en irons dans la Provence</a:t>
            </a:r>
            <a:br>
              <a:rPr lang="fr-FR" sz="5600" i="1" dirty="0"/>
            </a:br>
            <a:r>
              <a:rPr lang="fr-FR" sz="5600" i="1" dirty="0"/>
              <a:t>Du côté de Sisteron.</a:t>
            </a:r>
            <a:br>
              <a:rPr lang="fr-FR" sz="5600" i="1" dirty="0"/>
            </a:br>
            <a:r>
              <a:rPr lang="fr-FR" sz="5600" i="1" dirty="0"/>
              <a:t>Nous en irons à Carcassonne</a:t>
            </a:r>
            <a:br>
              <a:rPr lang="fr-FR" sz="5600" i="1" dirty="0"/>
            </a:br>
            <a:r>
              <a:rPr lang="fr-FR" sz="5600" i="1" dirty="0"/>
              <a:t>Petite ville de grand renom.</a:t>
            </a:r>
            <a:br>
              <a:rPr lang="fr-FR" sz="5600" i="1" dirty="0"/>
            </a:br>
            <a:r>
              <a:rPr lang="fr-FR" sz="5600" i="1" dirty="0"/>
              <a:t/>
            </a:r>
            <a:br>
              <a:rPr lang="fr-FR" sz="5600" i="1" dirty="0"/>
            </a:br>
            <a:r>
              <a:rPr lang="fr-FR" sz="5600" i="1" dirty="0"/>
              <a:t>Il faudrait à ces maîtres-là</a:t>
            </a:r>
            <a:br>
              <a:rPr lang="fr-FR" sz="5600" i="1" dirty="0"/>
            </a:br>
            <a:r>
              <a:rPr lang="fr-FR" sz="5600" i="1" dirty="0"/>
              <a:t>Des ouvriers faits à leur guise,</a:t>
            </a:r>
            <a:br>
              <a:rPr lang="fr-FR" sz="5600" i="1" dirty="0"/>
            </a:br>
            <a:r>
              <a:rPr lang="fr-FR" sz="5600" i="1" dirty="0"/>
              <a:t>Travaillant le jour, la nuit.</a:t>
            </a:r>
            <a:br>
              <a:rPr lang="fr-FR" sz="5600" i="1" dirty="0"/>
            </a:br>
            <a:r>
              <a:rPr lang="fr-FR" sz="5600" i="1" dirty="0"/>
              <a:t>Qu'on leur demande quelques pistoles,</a:t>
            </a:r>
            <a:br>
              <a:rPr lang="fr-FR" sz="5600" i="1" dirty="0"/>
            </a:br>
            <a:r>
              <a:rPr lang="fr-FR" sz="5600" i="1" dirty="0"/>
              <a:t>Nous envoient la gendarmerie.</a:t>
            </a:r>
            <a:endParaRPr lang="fr-FR" sz="5600" dirty="0"/>
          </a:p>
          <a:p>
            <a:pPr marL="0" indent="0">
              <a:buNone/>
            </a:pPr>
            <a:r>
              <a:rPr lang="fr-FR" sz="5600" i="1" dirty="0"/>
              <a:t/>
            </a:r>
            <a:br>
              <a:rPr lang="fr-FR" sz="5600" i="1" dirty="0"/>
            </a:br>
            <a:r>
              <a:rPr lang="fr-FR" sz="5600" i="1" dirty="0"/>
              <a:t>(ordinaire = règlement des corps de métiers</a:t>
            </a:r>
            <a:br>
              <a:rPr lang="fr-FR" sz="5600" i="1" dirty="0"/>
            </a:br>
            <a:r>
              <a:rPr lang="fr-FR" sz="5600" i="1" dirty="0"/>
              <a:t>pistole = monnaie ancienne)</a:t>
            </a:r>
            <a:endParaRPr lang="fr-FR" sz="5600" dirty="0"/>
          </a:p>
          <a:p>
            <a:endParaRPr lang="fr-FR" dirty="0"/>
          </a:p>
        </p:txBody>
      </p:sp>
      <p:pic>
        <p:nvPicPr>
          <p:cNvPr id="5" name="Vidéo 5">
            <a:hlinkClick r:id="rId2"/>
          </p:cNvPr>
          <p:cNvPicPr>
            <a:picLocks noGrp="1"/>
          </p:cNvPicPr>
          <p:nvPr>
            <p:ph sz="half" idx="4294967295"/>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xmlns="" embeddedHtml="&lt;iframe id=&quot;ytplayer&quot; src=&quot;https://www.youtube.com/embed/dCfkOe6_zsA&quot; frameborder=&quot;0&quot; type=&quot;text/html&quot; width=&quot;816&quot; height=&quot;480&quot; /&gt;" h="480" w="816"/>
              </a:ext>
            </a:extLst>
          </a:blip>
          <a:stretch>
            <a:fillRect/>
          </a:stretch>
        </p:blipFill>
        <p:spPr>
          <a:xfrm>
            <a:off x="4572000" y="1988840"/>
            <a:ext cx="4176464" cy="3147814"/>
          </a:xfrm>
          <a:prstGeom prst="rect">
            <a:avLst/>
          </a:prstGeom>
        </p:spPr>
      </p:pic>
    </p:spTree>
    <p:extLst>
      <p:ext uri="{BB962C8B-B14F-4D97-AF65-F5344CB8AC3E}">
        <p14:creationId xmlns:p14="http://schemas.microsoft.com/office/powerpoint/2010/main" val="99353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259632" y="713509"/>
            <a:ext cx="7200900" cy="1485900"/>
          </a:xfrm>
        </p:spPr>
        <p:txBody>
          <a:bodyPr>
            <a:normAutofit fontScale="90000"/>
          </a:bodyPr>
          <a:lstStyle/>
          <a:p>
            <a:r>
              <a:rPr lang="fr-FR" dirty="0" smtClean="0">
                <a:latin typeface="Calibri" panose="020F0502020204030204" pitchFamily="34" charset="0"/>
                <a:ea typeface="Calibri" panose="020F0502020204030204" pitchFamily="34" charset="0"/>
                <a:cs typeface="Times New Roman" panose="02020603050405020304" pitchFamily="18" charset="0"/>
              </a:rPr>
              <a:t>CHANSON SATIRIQUE DES DÉVORANTS.</a:t>
            </a:r>
            <a:br>
              <a:rPr lang="fr-FR" dirty="0" smtClean="0">
                <a:latin typeface="Calibri" panose="020F0502020204030204" pitchFamily="34" charset="0"/>
                <a:ea typeface="Calibri" panose="020F0502020204030204" pitchFamily="34" charset="0"/>
                <a:cs typeface="Times New Roman" panose="02020603050405020304" pitchFamily="18" charset="0"/>
              </a:rPr>
            </a:br>
            <a:r>
              <a:rPr lang="fr-FR" sz="2325" b="1" dirty="0">
                <a:latin typeface="Calibri" panose="020F0502020204030204" pitchFamily="34" charset="0"/>
                <a:ea typeface="Calibri" panose="020F0502020204030204" pitchFamily="34" charset="0"/>
                <a:cs typeface="Times New Roman" panose="02020603050405020304" pitchFamily="18" charset="0"/>
              </a:rPr>
              <a:t>Le livre du compagnonnage. Tome 1 / par </a:t>
            </a:r>
            <a:r>
              <a:rPr lang="fr-FR" sz="2325" b="1" dirty="0" err="1">
                <a:latin typeface="Calibri" panose="020F0502020204030204" pitchFamily="34" charset="0"/>
                <a:ea typeface="Calibri" panose="020F0502020204030204" pitchFamily="34" charset="0"/>
                <a:cs typeface="Times New Roman" panose="02020603050405020304" pitchFamily="18" charset="0"/>
              </a:rPr>
              <a:t>Agricol</a:t>
            </a:r>
            <a:r>
              <a:rPr lang="fr-FR" sz="2325" b="1" dirty="0">
                <a:latin typeface="Calibri" panose="020F0502020204030204" pitchFamily="34" charset="0"/>
                <a:ea typeface="Calibri" panose="020F0502020204030204" pitchFamily="34" charset="0"/>
                <a:cs typeface="Times New Roman" panose="02020603050405020304" pitchFamily="18" charset="0"/>
              </a:rPr>
              <a:t> Perdiguier p77</a:t>
            </a:r>
            <a:r>
              <a:rPr lang="fr-FR" dirty="0">
                <a:latin typeface="Calibri" panose="020F0502020204030204" pitchFamily="34" charset="0"/>
                <a:ea typeface="Calibri" panose="020F0502020204030204" pitchFamily="34" charset="0"/>
                <a:cs typeface="Times New Roman" panose="02020603050405020304" pitchFamily="18" charset="0"/>
              </a:rPr>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smtClean="0">
                <a:latin typeface="Calibri" panose="020F0502020204030204" pitchFamily="34" charset="0"/>
                <a:ea typeface="Calibri" panose="020F0502020204030204" pitchFamily="34" charset="0"/>
                <a:cs typeface="Times New Roman" panose="02020603050405020304" pitchFamily="18" charset="0"/>
              </a:rPr>
              <a:t> </a:t>
            </a:r>
            <a:endParaRPr lang="fr-FR" dirty="0"/>
          </a:p>
        </p:txBody>
      </p:sp>
      <p:sp>
        <p:nvSpPr>
          <p:cNvPr id="3" name="Espace réservé du contenu 2"/>
          <p:cNvSpPr>
            <a:spLocks noGrp="1"/>
          </p:cNvSpPr>
          <p:nvPr>
            <p:ph sz="half" idx="4294967295"/>
          </p:nvPr>
        </p:nvSpPr>
        <p:spPr>
          <a:xfrm>
            <a:off x="395536" y="2313709"/>
            <a:ext cx="3335338" cy="3581400"/>
          </a:xfrm>
        </p:spPr>
        <p:txBody>
          <a:bodyPr>
            <a:normAutofit fontScale="47500" lnSpcReduction="20000"/>
          </a:bodyPr>
          <a:lstStyle/>
          <a:p>
            <a:pPr marL="0" indent="0">
              <a:buNone/>
            </a:pPr>
            <a:r>
              <a:rPr lang="fr-FR" dirty="0" smtClean="0">
                <a:latin typeface="Calibri" panose="020F0502020204030204" pitchFamily="34" charset="0"/>
                <a:ea typeface="Calibri" panose="020F0502020204030204" pitchFamily="34" charset="0"/>
                <a:cs typeface="Times New Roman" panose="02020603050405020304" pitchFamily="18" charset="0"/>
              </a:rPr>
              <a:t>Chers </a:t>
            </a:r>
            <a:r>
              <a:rPr lang="fr-FR" dirty="0">
                <a:latin typeface="Calibri" panose="020F0502020204030204" pitchFamily="34" charset="0"/>
                <a:ea typeface="Calibri" panose="020F0502020204030204" pitchFamily="34" charset="0"/>
                <a:cs typeface="Times New Roman" panose="02020603050405020304" pitchFamily="18" charset="0"/>
              </a:rPr>
              <a:t>Compagnons honnêtes,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Le printemps vient de naître;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Le Rouleur nous a dit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smtClean="0">
                <a:latin typeface="Calibri" panose="020F0502020204030204" pitchFamily="34" charset="0"/>
                <a:ea typeface="Calibri" panose="020F0502020204030204" pitchFamily="34" charset="0"/>
                <a:cs typeface="Times New Roman" panose="02020603050405020304" pitchFamily="18" charset="0"/>
              </a:rPr>
              <a:t>Qu'il </a:t>
            </a:r>
            <a:r>
              <a:rPr lang="fr-FR" dirty="0">
                <a:latin typeface="Calibri" panose="020F0502020204030204" pitchFamily="34" charset="0"/>
                <a:ea typeface="Calibri" panose="020F0502020204030204" pitchFamily="34" charset="0"/>
                <a:cs typeface="Times New Roman" panose="02020603050405020304" pitchFamily="18" charset="0"/>
              </a:rPr>
              <a:t>nous fallait partir,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J</a:t>
            </a:r>
            <a:r>
              <a:rPr lang="fr-FR" dirty="0" smtClean="0">
                <a:latin typeface="Calibri" panose="020F0502020204030204" pitchFamily="34" charset="0"/>
                <a:ea typeface="Calibri" panose="020F0502020204030204" pitchFamily="34" charset="0"/>
                <a:cs typeface="Times New Roman" panose="02020603050405020304" pitchFamily="18" charset="0"/>
              </a:rPr>
              <a:t>'entends </a:t>
            </a:r>
            <a:r>
              <a:rPr lang="fr-FR" dirty="0">
                <a:latin typeface="Calibri" panose="020F0502020204030204" pitchFamily="34" charset="0"/>
                <a:ea typeface="Calibri" panose="020F0502020204030204" pitchFamily="34" charset="0"/>
                <a:cs typeface="Times New Roman" panose="02020603050405020304" pitchFamily="18" charset="0"/>
              </a:rPr>
              <a:t>le bruit des cannes,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Le Rouleur marche à </a:t>
            </a:r>
            <a:r>
              <a:rPr lang="fr-FR" dirty="0" err="1">
                <a:latin typeface="Calibri" panose="020F0502020204030204" pitchFamily="34" charset="0"/>
                <a:ea typeface="Calibri" panose="020F0502020204030204" pitchFamily="34" charset="0"/>
                <a:cs typeface="Times New Roman" panose="02020603050405020304" pitchFamily="18" charset="0"/>
              </a:rPr>
              <a:t>giands</a:t>
            </a:r>
            <a:r>
              <a:rPr lang="fr-FR" dirty="0">
                <a:latin typeface="Calibri" panose="020F0502020204030204" pitchFamily="34" charset="0"/>
                <a:ea typeface="Calibri" panose="020F0502020204030204" pitchFamily="34" charset="0"/>
                <a:cs typeface="Times New Roman" panose="02020603050405020304" pitchFamily="18" charset="0"/>
              </a:rPr>
              <a:t> pas;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La conduite générale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Ne l'entendez-vous pas ? (bis.)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Que la terre est charmante!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L'on rit, l'on boit, l'on chante;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Que les arbres sont beaux,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Portant des fruits nouveaux !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Les rivières sont calmes.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Et les prés sont tout verts ;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Il y a bien de la différence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Du printemps à l'hiver, (bis.)</a:t>
            </a:r>
            <a:endParaRPr lang="fr-FR" dirty="0"/>
          </a:p>
        </p:txBody>
      </p:sp>
      <p:sp>
        <p:nvSpPr>
          <p:cNvPr id="4" name="Espace réservé du contenu 3"/>
          <p:cNvSpPr>
            <a:spLocks noGrp="1"/>
          </p:cNvSpPr>
          <p:nvPr>
            <p:ph sz="half" idx="4294967295"/>
          </p:nvPr>
        </p:nvSpPr>
        <p:spPr>
          <a:xfrm>
            <a:off x="5364088" y="2199409"/>
            <a:ext cx="3335337" cy="3581400"/>
          </a:xfrm>
        </p:spPr>
        <p:txBody>
          <a:bodyPr>
            <a:normAutofit fontScale="47500" lnSpcReduction="20000"/>
          </a:bodyPr>
          <a:lstStyle/>
          <a:p>
            <a:pPr marL="0" indent="0">
              <a:buNone/>
            </a:pPr>
            <a:r>
              <a:rPr lang="fr-FR" dirty="0">
                <a:latin typeface="Calibri" panose="020F0502020204030204" pitchFamily="34" charset="0"/>
                <a:ea typeface="Calibri" panose="020F0502020204030204" pitchFamily="34" charset="0"/>
                <a:cs typeface="Times New Roman" panose="02020603050405020304" pitchFamily="18" charset="0"/>
              </a:rPr>
              <a:t>Que diront ces fillettes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Là-haut dans leurs chambrettes?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Elles pleurent leurs amants,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Qui s'en vont battre aux champs.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Descendant sur le Rhône,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Sur ce coulant ruisseau,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S'en vont droit à Marseille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Enchaîner les Gavots. (bis.)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Gavot abominable,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Mille fois détestable,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Pour toi quelle pitié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De te voir enchaîné!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11 vaudrait mieux te rendre</a:t>
            </a:r>
          </a:p>
          <a:p>
            <a:endParaRPr lang="fr-FR" dirty="0"/>
          </a:p>
        </p:txBody>
      </p:sp>
    </p:spTree>
    <p:extLst>
      <p:ext uri="{BB962C8B-B14F-4D97-AF65-F5344CB8AC3E}">
        <p14:creationId xmlns:p14="http://schemas.microsoft.com/office/powerpoint/2010/main" val="26245211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259632" y="836712"/>
            <a:ext cx="6696075" cy="4873625"/>
          </a:xfrm>
        </p:spPr>
        <p:style>
          <a:lnRef idx="2">
            <a:schemeClr val="dk1"/>
          </a:lnRef>
          <a:fillRef idx="1">
            <a:schemeClr val="lt1"/>
          </a:fillRef>
          <a:effectRef idx="0">
            <a:schemeClr val="dk1"/>
          </a:effectRef>
          <a:fontRef idx="minor">
            <a:schemeClr val="dk1"/>
          </a:fontRef>
        </p:style>
        <p:txBody>
          <a:bodyPr numCol="2">
            <a:noAutofit/>
          </a:bodyPr>
          <a:lstStyle/>
          <a:p>
            <a:pPr marL="0" indent="0">
              <a:buNone/>
            </a:pPr>
            <a:r>
              <a:rPr lang="fr-FR" sz="1800" dirty="0"/>
              <a:t>Le soir venu, compas en main ,</a:t>
            </a:r>
          </a:p>
          <a:p>
            <a:pPr marL="0" indent="0">
              <a:buNone/>
            </a:pPr>
            <a:r>
              <a:rPr lang="fr-FR" sz="1800" dirty="0"/>
              <a:t>Tête penchée sur mon dessin</a:t>
            </a:r>
          </a:p>
          <a:p>
            <a:pPr marL="0" indent="0">
              <a:buNone/>
            </a:pPr>
            <a:r>
              <a:rPr lang="fr-FR" sz="1800" dirty="0"/>
              <a:t>J’ai élevé des traits carrés</a:t>
            </a:r>
          </a:p>
          <a:p>
            <a:pPr marL="0" indent="0">
              <a:buNone/>
            </a:pPr>
            <a:r>
              <a:rPr lang="fr-FR" sz="1800" dirty="0"/>
              <a:t>Oui, des traits carrés.</a:t>
            </a:r>
          </a:p>
          <a:p>
            <a:pPr marL="0" indent="0">
              <a:buNone/>
            </a:pPr>
            <a:endParaRPr lang="fr-FR" sz="1350" dirty="0"/>
          </a:p>
          <a:p>
            <a:pPr marL="0" indent="0">
              <a:buNone/>
            </a:pPr>
            <a:r>
              <a:rPr lang="fr-FR" sz="1800" dirty="0"/>
              <a:t>Le professeur m’a enseigné</a:t>
            </a:r>
          </a:p>
          <a:p>
            <a:pPr marL="0" indent="0">
              <a:buNone/>
            </a:pPr>
            <a:r>
              <a:rPr lang="fr-FR" sz="1800" dirty="0"/>
              <a:t>Le plan du pavillon carré</a:t>
            </a:r>
          </a:p>
          <a:p>
            <a:pPr marL="0" indent="0">
              <a:buNone/>
            </a:pPr>
            <a:r>
              <a:rPr lang="fr-FR" sz="1800" dirty="0"/>
              <a:t>L’engueulement de l’arêtier</a:t>
            </a:r>
          </a:p>
          <a:p>
            <a:pPr marL="0" indent="0">
              <a:buNone/>
            </a:pPr>
            <a:r>
              <a:rPr lang="fr-FR" sz="1800" dirty="0"/>
              <a:t>Oui, de l’arêtier.</a:t>
            </a:r>
          </a:p>
          <a:p>
            <a:pPr marL="0" indent="0">
              <a:buNone/>
            </a:pPr>
            <a:endParaRPr lang="fr-FR" sz="1350" dirty="0"/>
          </a:p>
          <a:p>
            <a:pPr marL="0" indent="0">
              <a:buNone/>
            </a:pPr>
            <a:r>
              <a:rPr lang="fr-FR" sz="1800" dirty="0"/>
              <a:t>La Saint Joseph n’étant pas loin</a:t>
            </a:r>
          </a:p>
          <a:p>
            <a:pPr marL="0" indent="0">
              <a:buNone/>
            </a:pPr>
            <a:r>
              <a:rPr lang="fr-FR" sz="1800" dirty="0"/>
              <a:t>J’ai donc taillé pour ce besoin</a:t>
            </a:r>
          </a:p>
          <a:p>
            <a:pPr marL="0" indent="0">
              <a:buNone/>
            </a:pPr>
            <a:r>
              <a:rPr lang="fr-FR" sz="1800" dirty="0"/>
              <a:t>Un chef d’œuvre bien balancé</a:t>
            </a:r>
          </a:p>
          <a:p>
            <a:pPr marL="0" indent="0">
              <a:buNone/>
            </a:pPr>
            <a:r>
              <a:rPr lang="fr-FR" sz="1800" dirty="0"/>
              <a:t>Oui, bien balancé. </a:t>
            </a:r>
          </a:p>
          <a:p>
            <a:pPr marL="0" indent="0">
              <a:buNone/>
            </a:pPr>
            <a:endParaRPr lang="fr-FR" sz="1800" dirty="0"/>
          </a:p>
          <a:p>
            <a:pPr marL="0" indent="0">
              <a:buNone/>
            </a:pPr>
            <a:r>
              <a:rPr lang="fr-FR" sz="1800" dirty="0"/>
              <a:t>Sur l’épure, sur le pavé, </a:t>
            </a:r>
          </a:p>
          <a:p>
            <a:pPr marL="0" indent="0">
              <a:buNone/>
            </a:pPr>
            <a:r>
              <a:rPr lang="fr-FR" sz="1800" dirty="0"/>
              <a:t>Les bois par bout j’ai dû ligner</a:t>
            </a:r>
          </a:p>
          <a:p>
            <a:pPr marL="0" indent="0">
              <a:buNone/>
            </a:pPr>
            <a:r>
              <a:rPr lang="fr-FR" sz="1800" dirty="0"/>
              <a:t>Contre-jauger pour les tracer</a:t>
            </a:r>
          </a:p>
          <a:p>
            <a:pPr marL="0" indent="0">
              <a:buNone/>
            </a:pPr>
            <a:r>
              <a:rPr lang="fr-FR" sz="1800" dirty="0"/>
              <a:t>Oui, pour les tracer. </a:t>
            </a:r>
          </a:p>
          <a:p>
            <a:pPr marL="0" indent="0">
              <a:buNone/>
            </a:pPr>
            <a:endParaRPr lang="fr-FR" sz="1350" dirty="0"/>
          </a:p>
          <a:p>
            <a:pPr marL="0" indent="0">
              <a:buNone/>
            </a:pPr>
            <a:r>
              <a:rPr lang="fr-FR" sz="1800" dirty="0"/>
              <a:t>C’est à cette belle occasion</a:t>
            </a:r>
          </a:p>
          <a:p>
            <a:pPr marL="0" indent="0">
              <a:buNone/>
            </a:pPr>
            <a:r>
              <a:rPr lang="fr-FR" sz="1800" dirty="0"/>
              <a:t>Qu’ils m’ont reçu dans la Maison</a:t>
            </a:r>
          </a:p>
          <a:p>
            <a:pPr marL="0" indent="0">
              <a:buNone/>
            </a:pPr>
            <a:r>
              <a:rPr lang="fr-FR" sz="1800" dirty="0"/>
              <a:t>Digne frère des compagnons</a:t>
            </a:r>
          </a:p>
          <a:p>
            <a:pPr marL="0" indent="0">
              <a:buNone/>
            </a:pPr>
            <a:r>
              <a:rPr lang="fr-FR" sz="1800" dirty="0"/>
              <a:t>Oui, des compagnons.</a:t>
            </a:r>
          </a:p>
          <a:p>
            <a:pPr marL="0" indent="0">
              <a:buNone/>
            </a:pPr>
            <a:endParaRPr lang="fr-FR" sz="1800" dirty="0"/>
          </a:p>
          <a:p>
            <a:pPr marL="0" indent="0">
              <a:buNone/>
            </a:pPr>
            <a:r>
              <a:rPr lang="fr-FR" sz="1800" u="sng" dirty="0"/>
              <a:t>Source : </a:t>
            </a:r>
            <a:r>
              <a:rPr lang="fr-FR" sz="1800" dirty="0"/>
              <a:t>Chanson de trois compagnons charpentiers du devoir. Cité par F. </a:t>
            </a:r>
            <a:r>
              <a:rPr lang="fr-FR" sz="1800" dirty="0" err="1"/>
              <a:t>Icher</a:t>
            </a:r>
            <a:r>
              <a:rPr lang="fr-FR" sz="1800" dirty="0"/>
              <a:t>, </a:t>
            </a:r>
            <a:r>
              <a:rPr lang="fr-FR" sz="1800" i="1" dirty="0"/>
              <a:t>les compagnons du Tour de France</a:t>
            </a:r>
            <a:r>
              <a:rPr lang="fr-FR" sz="1800" dirty="0"/>
              <a:t>, 2010, p.201.</a:t>
            </a:r>
          </a:p>
          <a:p>
            <a:pPr marL="0" indent="0">
              <a:buNone/>
            </a:pPr>
            <a:endParaRPr lang="fr-FR" sz="1800" dirty="0"/>
          </a:p>
        </p:txBody>
      </p:sp>
    </p:spTree>
    <p:extLst>
      <p:ext uri="{BB962C8B-B14F-4D97-AF65-F5344CB8AC3E}">
        <p14:creationId xmlns:p14="http://schemas.microsoft.com/office/powerpoint/2010/main" val="3852909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55976" y="404664"/>
            <a:ext cx="4536504" cy="6740307"/>
          </a:xfrm>
          <a:prstGeom prst="rect">
            <a:avLst/>
          </a:prstGeom>
          <a:noFill/>
        </p:spPr>
        <p:txBody>
          <a:bodyPr wrap="square" rtlCol="0">
            <a:spAutoFit/>
          </a:bodyPr>
          <a:lstStyle/>
          <a:p>
            <a:pPr algn="just"/>
            <a:r>
              <a:rPr lang="fr-FR" b="1" dirty="0"/>
              <a:t>Le compagnonnage</a:t>
            </a:r>
            <a:r>
              <a:rPr lang="fr-FR" dirty="0"/>
              <a:t>, c’est la fidélité aux exigences concrètes d’un métier, poussée jusqu’à ses dernières conséquences professionnelles, humaines, spirituelles. On ne peut comprendre cette dimension tant qu’on ne réduit le métier à une quelconque habileté manuelle</a:t>
            </a:r>
          </a:p>
          <a:p>
            <a:pPr algn="just"/>
            <a:r>
              <a:rPr lang="fr-FR" b="1" dirty="0" smtClean="0"/>
              <a:t>Métier</a:t>
            </a:r>
            <a:r>
              <a:rPr lang="fr-FR" dirty="0" smtClean="0"/>
              <a:t> : terme qui désigne toujours un type d’activité exigeant une certaine spécialisation : on ne peut généralement  pas être expert en plusieurs métiers. […] La qualité du métier suppose que l’ouvrier en maîtrise tous les éléments, toute la chaîne qui va de la matière brute à l’objet fini. Dans ces conditions, une vie de travail ne suffit pas pour venir à bout d’un métier. La recherche personnelle devient inséparable de celle accumulée et transmise par les générations. Avancer dans la connaissance d’un métier, c’est s’inscrire dans une chaîne de solidarité</a:t>
            </a:r>
          </a:p>
          <a:p>
            <a:pPr algn="just"/>
            <a:r>
              <a:rPr lang="fr-FR" b="1" dirty="0"/>
              <a:t>Bernard de </a:t>
            </a:r>
            <a:r>
              <a:rPr lang="fr-FR" b="1" dirty="0" err="1"/>
              <a:t>Castéra</a:t>
            </a:r>
            <a:r>
              <a:rPr lang="fr-FR" b="1" dirty="0"/>
              <a:t>, </a:t>
            </a:r>
            <a:r>
              <a:rPr lang="fr-FR" b="1" i="1" dirty="0"/>
              <a:t>le compagnonnage,</a:t>
            </a:r>
            <a:r>
              <a:rPr lang="fr-FR" b="1" dirty="0"/>
              <a:t> PUF, QSJ, 2018. </a:t>
            </a:r>
            <a:r>
              <a:rPr lang="fr-FR" b="1" dirty="0" smtClean="0"/>
              <a:t>P55-56-57</a:t>
            </a:r>
            <a:endParaRPr lang="fr-FR" b="1" dirty="0"/>
          </a:p>
          <a:p>
            <a:pPr algn="just"/>
            <a:endParaRPr lang="fr-FR" dirty="0" smtClean="0"/>
          </a:p>
          <a:p>
            <a:pPr algn="just"/>
            <a:endParaRPr lang="fr-FR" dirty="0"/>
          </a:p>
        </p:txBody>
      </p:sp>
      <p:sp>
        <p:nvSpPr>
          <p:cNvPr id="4" name="ZoneTexte 3"/>
          <p:cNvSpPr txBox="1"/>
          <p:nvPr/>
        </p:nvSpPr>
        <p:spPr>
          <a:xfrm>
            <a:off x="179512" y="1844824"/>
            <a:ext cx="3907986" cy="2862322"/>
          </a:xfrm>
          <a:prstGeom prst="rect">
            <a:avLst/>
          </a:prstGeom>
          <a:noFill/>
        </p:spPr>
        <p:txBody>
          <a:bodyPr wrap="square" rtlCol="0">
            <a:spAutoFit/>
          </a:bodyPr>
          <a:lstStyle/>
          <a:p>
            <a:pPr algn="just"/>
            <a:r>
              <a:rPr lang="fr-FR" b="1" dirty="0"/>
              <a:t>Le </a:t>
            </a:r>
            <a:r>
              <a:rPr lang="fr-FR" b="1" dirty="0" smtClean="0"/>
              <a:t>travail: </a:t>
            </a:r>
            <a:r>
              <a:rPr lang="fr-FR" dirty="0" smtClean="0"/>
              <a:t>Ensemble </a:t>
            </a:r>
            <a:r>
              <a:rPr lang="fr-FR" dirty="0"/>
              <a:t>des activités humaines organisées, coordonnées en vue de produire ce qui est </a:t>
            </a:r>
            <a:r>
              <a:rPr lang="fr-FR" dirty="0" smtClean="0"/>
              <a:t>utile. </a:t>
            </a:r>
            <a:r>
              <a:rPr lang="fr-FR" dirty="0"/>
              <a:t>Il se compose de </a:t>
            </a:r>
            <a:r>
              <a:rPr lang="fr-FR" dirty="0" smtClean="0"/>
              <a:t>trois </a:t>
            </a:r>
            <a:r>
              <a:rPr lang="fr-FR" dirty="0"/>
              <a:t>valeurs </a:t>
            </a:r>
            <a:r>
              <a:rPr lang="fr-FR" dirty="0" smtClean="0"/>
              <a:t> : la </a:t>
            </a:r>
            <a:r>
              <a:rPr lang="fr-FR" dirty="0"/>
              <a:t>valeur </a:t>
            </a:r>
            <a:r>
              <a:rPr lang="fr-FR" dirty="0" smtClean="0"/>
              <a:t>économique, </a:t>
            </a:r>
            <a:r>
              <a:rPr lang="fr-FR" dirty="0"/>
              <a:t>la valeur sociale </a:t>
            </a:r>
            <a:r>
              <a:rPr lang="fr-FR" dirty="0" smtClean="0"/>
              <a:t>et la </a:t>
            </a:r>
            <a:r>
              <a:rPr lang="fr-FR" dirty="0"/>
              <a:t>valeur morale. La valeur sociale permet à l’individu de participer à l’évolution de la société. La valeur morale </a:t>
            </a:r>
            <a:r>
              <a:rPr lang="fr-FR" dirty="0" smtClean="0"/>
              <a:t>permet </a:t>
            </a:r>
            <a:r>
              <a:rPr lang="fr-FR" dirty="0"/>
              <a:t>le développement personnel de l’individu. </a:t>
            </a:r>
          </a:p>
        </p:txBody>
      </p:sp>
    </p:spTree>
    <p:extLst>
      <p:ext uri="{BB962C8B-B14F-4D97-AF65-F5344CB8AC3E}">
        <p14:creationId xmlns:p14="http://schemas.microsoft.com/office/powerpoint/2010/main" val="2543503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08520" y="404664"/>
            <a:ext cx="8686725" cy="294605"/>
          </a:xfrm>
        </p:spPr>
        <p:txBody>
          <a:bodyPr>
            <a:normAutofit fontScale="90000"/>
          </a:bodyPr>
          <a:lstStyle/>
          <a:p>
            <a:r>
              <a:rPr lang="fr-FR" dirty="0"/>
              <a:t>« Le </a:t>
            </a:r>
            <a:r>
              <a:rPr lang="fr-FR" dirty="0" smtClean="0"/>
              <a:t>rêve d’</a:t>
            </a:r>
            <a:r>
              <a:rPr lang="fr-FR" dirty="0" err="1" smtClean="0"/>
              <a:t>Agricol</a:t>
            </a:r>
            <a:r>
              <a:rPr lang="fr-FR" dirty="0" smtClean="0"/>
              <a:t> » </a:t>
            </a:r>
            <a:endParaRPr lang="fr-FR" dirty="0"/>
          </a:p>
        </p:txBody>
      </p:sp>
      <p:sp>
        <p:nvSpPr>
          <p:cNvPr id="4" name="Espace réservé du texte 3"/>
          <p:cNvSpPr>
            <a:spLocks noGrp="1"/>
          </p:cNvSpPr>
          <p:nvPr>
            <p:ph type="body" sz="half" idx="4294967295"/>
          </p:nvPr>
        </p:nvSpPr>
        <p:spPr>
          <a:xfrm>
            <a:off x="467544" y="1124744"/>
            <a:ext cx="4248472" cy="5165080"/>
          </a:xfrm>
        </p:spPr>
        <p:txBody>
          <a:bodyPr>
            <a:normAutofit fontScale="25000" lnSpcReduction="20000"/>
          </a:bodyPr>
          <a:lstStyle/>
          <a:p>
            <a:pPr marL="0" indent="0" algn="just">
              <a:buNone/>
            </a:pPr>
            <a:r>
              <a:rPr lang="fr-FR" sz="4800" dirty="0"/>
              <a:t>18/05/2018</a:t>
            </a:r>
          </a:p>
          <a:p>
            <a:pPr marL="0" indent="0" algn="just">
              <a:buNone/>
            </a:pPr>
            <a:r>
              <a:rPr lang="fr-FR" sz="4800" u="sng" dirty="0">
                <a:hlinkClick r:id="rId2"/>
              </a:rPr>
              <a:t>https://www.plaisancedutouch.fr/actualites/le-reve-dagricol-installe-lentree-nord-de-plaisance</a:t>
            </a:r>
            <a:endParaRPr lang="fr-FR" sz="4800" dirty="0"/>
          </a:p>
          <a:p>
            <a:pPr marL="0" indent="0" algn="just">
              <a:buNone/>
            </a:pPr>
            <a:r>
              <a:rPr lang="fr-FR" sz="4800" dirty="0"/>
              <a:t>Dévoilée le 7 avril 2018, la maquette de la </a:t>
            </a:r>
            <a:r>
              <a:rPr lang="fr-FR" sz="4800" dirty="0" smtClean="0"/>
              <a:t>sculpture « </a:t>
            </a:r>
            <a:r>
              <a:rPr lang="fr-FR" sz="4800" dirty="0"/>
              <a:t>Le rêve d’</a:t>
            </a:r>
            <a:r>
              <a:rPr lang="fr-FR" sz="4800" dirty="0" err="1"/>
              <a:t>Agricol</a:t>
            </a:r>
            <a:r>
              <a:rPr lang="fr-FR" sz="4800" dirty="0"/>
              <a:t> », imaginée et conçue par les </a:t>
            </a:r>
            <a:r>
              <a:rPr lang="fr-FR" sz="4800" dirty="0" smtClean="0"/>
              <a:t>Compagnons </a:t>
            </a:r>
            <a:r>
              <a:rPr lang="fr-FR" sz="4800" dirty="0"/>
              <a:t>du Tour de France de l’Eco-Campus de Plaisance du </a:t>
            </a:r>
            <a:r>
              <a:rPr lang="fr-FR" sz="4800" dirty="0" err="1"/>
              <a:t>Touch</a:t>
            </a:r>
            <a:r>
              <a:rPr lang="fr-FR" sz="4800" dirty="0"/>
              <a:t> a pris place à l'entrée Nord de Plaisance.</a:t>
            </a:r>
            <a:br>
              <a:rPr lang="fr-FR" sz="4800" dirty="0"/>
            </a:br>
            <a:r>
              <a:rPr lang="fr-FR" sz="4800" dirty="0"/>
              <a:t>Confiée aux ferronniers d'art de l'association des forgerons ferronniers Audois, c’est dans leurs ateliers que de Lézignan-Corbières qu'ont été forgés et assemblés, entre le 18 et le 21 mai, les trois personnages emblématiques de la tradition compagnonnique : le roi Salomon, Maître Jacques et le père Soubise, qui sont représentés dans cette œuvre.</a:t>
            </a:r>
            <a:br>
              <a:rPr lang="fr-FR" sz="4800" dirty="0"/>
            </a:br>
            <a:r>
              <a:rPr lang="fr-FR" sz="4800" dirty="0"/>
              <a:t>Une fois achevée, la sculpture de 2 mètres de haut a été positionnée sur un piédestal d’entrecroises métalliques, décrivant une double étoile à 5 branches inversées de 8 mètres de haut.</a:t>
            </a:r>
            <a:br>
              <a:rPr lang="fr-FR" sz="4800" dirty="0"/>
            </a:br>
            <a:r>
              <a:rPr lang="fr-FR" sz="4800" dirty="0"/>
              <a:t>L’ensemble a pris place au centre du giratoire à l’intersection de la route de Pibrac et de la rue </a:t>
            </a:r>
            <a:r>
              <a:rPr lang="fr-FR" sz="4800" dirty="0" err="1"/>
              <a:t>Agricol</a:t>
            </a:r>
            <a:r>
              <a:rPr lang="fr-FR" sz="4800" dirty="0"/>
              <a:t> Perdiguier.</a:t>
            </a:r>
          </a:p>
          <a:p>
            <a:pPr marL="0" indent="0" algn="just">
              <a:buNone/>
            </a:pPr>
            <a:r>
              <a:rPr lang="fr-FR" sz="4800" dirty="0"/>
              <a:t>La sculpture a été financée et réalisée par les Compagnons du Tour de France. La commune a pris à sa charge la construction du socle béton du piédestal. Une subvention du fonds de dotation de Plaisance du </a:t>
            </a:r>
            <a:r>
              <a:rPr lang="fr-FR" sz="4800" dirty="0" err="1"/>
              <a:t>Touch</a:t>
            </a:r>
            <a:r>
              <a:rPr lang="fr-FR" sz="4800" dirty="0"/>
              <a:t> a permis l’acquisition d'une partie de la matière première utilisée par les ferronniers pour fabriquer l’œuvre</a:t>
            </a:r>
            <a:r>
              <a:rPr lang="fr-FR" sz="4800" dirty="0" smtClean="0"/>
              <a:t>.</a:t>
            </a:r>
          </a:p>
          <a:p>
            <a:pPr marL="0" indent="0" algn="just">
              <a:buNone/>
            </a:pPr>
            <a:endParaRPr lang="fr-FR" sz="4800" dirty="0"/>
          </a:p>
          <a:p>
            <a:pPr marL="0" indent="0" algn="just">
              <a:buNone/>
            </a:pPr>
            <a:r>
              <a:rPr lang="fr-FR" sz="4800" dirty="0"/>
              <a:t>Cliquez ici pour visionner </a:t>
            </a:r>
            <a:r>
              <a:rPr lang="fr-FR" sz="4800" u="sng" dirty="0">
                <a:hlinkClick r:id="rId3"/>
              </a:rPr>
              <a:t>la vidéo du dévoilement, le 7 avril dernier, de l’œuvre « Le rêve d’</a:t>
            </a:r>
            <a:r>
              <a:rPr lang="fr-FR" sz="4800" u="sng" dirty="0" err="1">
                <a:hlinkClick r:id="rId3"/>
              </a:rPr>
              <a:t>Agricol</a:t>
            </a:r>
            <a:r>
              <a:rPr lang="fr-FR" sz="4800" u="sng" dirty="0">
                <a:hlinkClick r:id="rId3"/>
              </a:rPr>
              <a:t> Perdiguier »</a:t>
            </a:r>
            <a:endParaRPr lang="fr-FR" sz="4800" dirty="0"/>
          </a:p>
          <a:p>
            <a:pPr marL="0" indent="0" algn="just">
              <a:buNone/>
            </a:pPr>
            <a:r>
              <a:rPr lang="fr-FR" sz="4800" b="1" dirty="0"/>
              <a:t>Le site officiel de la commune de Plaisance du </a:t>
            </a:r>
            <a:r>
              <a:rPr lang="fr-FR" sz="4800" b="1" dirty="0" err="1"/>
              <a:t>Touch</a:t>
            </a:r>
            <a:endParaRPr lang="fr-FR" sz="4800" b="1" dirty="0"/>
          </a:p>
          <a:p>
            <a:endParaRPr lang="fr-FR" dirty="0"/>
          </a:p>
        </p:txBody>
      </p:sp>
      <p:pic>
        <p:nvPicPr>
          <p:cNvPr id="5" name="Espace réservé du contenu 4" descr="https://www.plaisancedutouch.fr/sites/default/files/reve-dagricol.jpg"/>
          <p:cNvPicPr>
            <a:picLocks noGrp="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5364088" y="1397000"/>
            <a:ext cx="3322637" cy="4289425"/>
          </a:xfrm>
          <a:prstGeom prst="rect">
            <a:avLst/>
          </a:prstGeom>
          <a:noFill/>
          <a:ln>
            <a:noFill/>
          </a:ln>
        </p:spPr>
      </p:pic>
    </p:spTree>
    <p:extLst>
      <p:ext uri="{BB962C8B-B14F-4D97-AF65-F5344CB8AC3E}">
        <p14:creationId xmlns:p14="http://schemas.microsoft.com/office/powerpoint/2010/main" val="2723001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xfrm>
            <a:off x="1208668" y="147222"/>
            <a:ext cx="6963732" cy="5222799"/>
          </a:xfrm>
        </p:spPr>
      </p:pic>
      <p:sp>
        <p:nvSpPr>
          <p:cNvPr id="4" name="Espace réservé du texte 3"/>
          <p:cNvSpPr>
            <a:spLocks noGrp="1"/>
          </p:cNvSpPr>
          <p:nvPr>
            <p:ph type="body" sz="half" idx="2"/>
          </p:nvPr>
        </p:nvSpPr>
        <p:spPr>
          <a:xfrm>
            <a:off x="1979712" y="5877272"/>
            <a:ext cx="5486400" cy="804862"/>
          </a:xfrm>
        </p:spPr>
        <p:txBody>
          <a:bodyPr/>
          <a:lstStyle/>
          <a:p>
            <a:endParaRPr lang="fr-FR" dirty="0"/>
          </a:p>
        </p:txBody>
      </p:sp>
      <p:sp>
        <p:nvSpPr>
          <p:cNvPr id="6" name="Titre 5"/>
          <p:cNvSpPr>
            <a:spLocks noGrp="1"/>
          </p:cNvSpPr>
          <p:nvPr>
            <p:ph type="title"/>
          </p:nvPr>
        </p:nvSpPr>
        <p:spPr>
          <a:xfrm>
            <a:off x="1929764" y="5308186"/>
            <a:ext cx="5515000" cy="566738"/>
          </a:xfrm>
        </p:spPr>
        <p:txBody>
          <a:bodyPr>
            <a:normAutofit fontScale="90000"/>
          </a:bodyPr>
          <a:lstStyle/>
          <a:p>
            <a:r>
              <a:rPr lang="fr-FR" dirty="0" err="1" smtClean="0"/>
              <a:t>Flixecourt</a:t>
            </a:r>
            <a:r>
              <a:rPr lang="fr-FR" dirty="0" smtClean="0"/>
              <a:t>, photographie, Antoine PARTON, 17/05/2019</a:t>
            </a:r>
            <a:endParaRPr lang="fr-FR" dirty="0"/>
          </a:p>
        </p:txBody>
      </p:sp>
    </p:spTree>
    <p:extLst>
      <p:ext uri="{BB962C8B-B14F-4D97-AF65-F5344CB8AC3E}">
        <p14:creationId xmlns:p14="http://schemas.microsoft.com/office/powerpoint/2010/main" val="22127130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Espace réservé du contenu 7">
            <a:extLst>
              <a:ext uri="{FF2B5EF4-FFF2-40B4-BE49-F238E27FC236}">
                <a16:creationId xmlns:a16="http://schemas.microsoft.com/office/drawing/2014/main" xmlns="" id="{6A84E82D-E7E4-DB45-91A7-9009522FF810}"/>
              </a:ext>
            </a:extLst>
          </p:cNvPr>
          <p:cNvGraphicFramePr>
            <a:graphicFrameLocks noGrp="1"/>
          </p:cNvGraphicFramePr>
          <p:nvPr>
            <p:ph idx="4294967295"/>
            <p:extLst>
              <p:ext uri="{D42A27DB-BD31-4B8C-83A1-F6EECF244321}">
                <p14:modId xmlns:p14="http://schemas.microsoft.com/office/powerpoint/2010/main" val="3937196116"/>
              </p:ext>
            </p:extLst>
          </p:nvPr>
        </p:nvGraphicFramePr>
        <p:xfrm>
          <a:off x="1257786" y="1216330"/>
          <a:ext cx="7133730"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p:cNvSpPr txBox="1"/>
          <p:nvPr/>
        </p:nvSpPr>
        <p:spPr>
          <a:xfrm>
            <a:off x="2212521" y="3194663"/>
            <a:ext cx="4800600" cy="507831"/>
          </a:xfrm>
          <a:prstGeom prst="rect">
            <a:avLst/>
          </a:prstGeom>
          <a:solidFill>
            <a:schemeClr val="accent6">
              <a:lumMod val="60000"/>
              <a:lumOff val="40000"/>
            </a:schemeClr>
          </a:solidFill>
        </p:spPr>
        <p:txBody>
          <a:bodyPr wrap="square" rtlCol="0">
            <a:spAutoFit/>
          </a:bodyPr>
          <a:lstStyle/>
          <a:p>
            <a:pPr algn="ctr" defTabSz="342900">
              <a:defRPr/>
            </a:pPr>
            <a:r>
              <a:rPr lang="fr-FR" sz="1350" b="1" dirty="0">
                <a:solidFill>
                  <a:prstClr val="black"/>
                </a:solidFill>
                <a:latin typeface="Calibri"/>
              </a:rPr>
              <a:t>le Tour de France , un instrument de formation ; un voyage initiatique.</a:t>
            </a:r>
          </a:p>
        </p:txBody>
      </p:sp>
      <p:sp>
        <p:nvSpPr>
          <p:cNvPr id="3" name="ZoneTexte 2">
            <a:extLst>
              <a:ext uri="{FF2B5EF4-FFF2-40B4-BE49-F238E27FC236}">
                <a16:creationId xmlns:a16="http://schemas.microsoft.com/office/drawing/2014/main" xmlns="" id="{F255B9D1-396E-0341-86E2-37FE245F3412}"/>
              </a:ext>
            </a:extLst>
          </p:cNvPr>
          <p:cNvSpPr txBox="1"/>
          <p:nvPr/>
        </p:nvSpPr>
        <p:spPr>
          <a:xfrm>
            <a:off x="256337" y="43359"/>
            <a:ext cx="8712968" cy="954107"/>
          </a:xfrm>
          <a:prstGeom prst="rect">
            <a:avLst/>
          </a:prstGeom>
          <a:noFill/>
        </p:spPr>
        <p:txBody>
          <a:bodyPr wrap="square" rtlCol="0">
            <a:spAutoFit/>
          </a:bodyPr>
          <a:lstStyle/>
          <a:p>
            <a:pPr defTabSz="342900">
              <a:defRPr/>
            </a:pPr>
            <a:r>
              <a:rPr lang="fr-FR" sz="2800" b="1" u="sng" dirty="0">
                <a:solidFill>
                  <a:srgbClr val="FF0000"/>
                </a:solidFill>
                <a:latin typeface="Calibri"/>
              </a:rPr>
              <a:t>Aujourd’hui</a:t>
            </a:r>
            <a:r>
              <a:rPr lang="fr-FR" sz="2800" dirty="0">
                <a:solidFill>
                  <a:prstClr val="black"/>
                </a:solidFill>
                <a:latin typeface="Calibri"/>
              </a:rPr>
              <a:t>, il est question dans le parcours du compagnon de : </a:t>
            </a:r>
          </a:p>
        </p:txBody>
      </p:sp>
      <p:sp>
        <p:nvSpPr>
          <p:cNvPr id="5" name="Espace réservé du contenu 2">
            <a:extLst>
              <a:ext uri="{FF2B5EF4-FFF2-40B4-BE49-F238E27FC236}">
                <a16:creationId xmlns:a16="http://schemas.microsoft.com/office/drawing/2014/main" xmlns="" id="{48B27393-81E4-DA4E-AAC5-E812CA7059D6}"/>
              </a:ext>
            </a:extLst>
          </p:cNvPr>
          <p:cNvSpPr txBox="1">
            <a:spLocks/>
          </p:cNvSpPr>
          <p:nvPr/>
        </p:nvSpPr>
        <p:spPr>
          <a:xfrm>
            <a:off x="1277467" y="5948330"/>
            <a:ext cx="6402731" cy="721662"/>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fr-FR" sz="2100" dirty="0">
                <a:solidFill>
                  <a:srgbClr val="FF0000"/>
                </a:solidFill>
                <a:latin typeface="Calibri"/>
              </a:rPr>
              <a:t>Cette réalisation est </a:t>
            </a:r>
            <a:r>
              <a:rPr lang="fr-FR" sz="2100" b="1" dirty="0">
                <a:solidFill>
                  <a:srgbClr val="FF0000"/>
                </a:solidFill>
                <a:latin typeface="Calibri"/>
              </a:rPr>
              <a:t>une </a:t>
            </a:r>
            <a:r>
              <a:rPr lang="fr-FR" sz="2100" dirty="0">
                <a:solidFill>
                  <a:srgbClr val="FF0000"/>
                </a:solidFill>
                <a:latin typeface="Calibri"/>
              </a:rPr>
              <a:t>étape </a:t>
            </a:r>
            <a:r>
              <a:rPr lang="fr-FR" sz="2100" b="1" dirty="0">
                <a:solidFill>
                  <a:srgbClr val="FF0000"/>
                </a:solidFill>
                <a:latin typeface="Calibri"/>
              </a:rPr>
              <a:t>dans une vie de travail. </a:t>
            </a:r>
            <a:r>
              <a:rPr lang="fr-FR" sz="2100" dirty="0">
                <a:solidFill>
                  <a:srgbClr val="FF0000"/>
                </a:solidFill>
                <a:latin typeface="Calibri"/>
              </a:rPr>
              <a:t>L’objectif du compagnon : </a:t>
            </a:r>
            <a:r>
              <a:rPr lang="fr-FR" sz="2100" b="1" dirty="0">
                <a:solidFill>
                  <a:srgbClr val="FF0000"/>
                </a:solidFill>
                <a:latin typeface="Calibri"/>
              </a:rPr>
              <a:t>faire de sa vie une </a:t>
            </a:r>
            <a:r>
              <a:rPr lang="fr-FR" sz="2100" b="1" dirty="0" err="1">
                <a:solidFill>
                  <a:srgbClr val="FF0000"/>
                </a:solidFill>
                <a:latin typeface="Calibri"/>
              </a:rPr>
              <a:t>oeuvre</a:t>
            </a:r>
            <a:r>
              <a:rPr lang="fr-FR" sz="2100" b="1" dirty="0">
                <a:solidFill>
                  <a:srgbClr val="FF0000"/>
                </a:solidFill>
                <a:latin typeface="Calibri"/>
              </a:rPr>
              <a:t>, une vie de travail et d’étude</a:t>
            </a:r>
            <a:r>
              <a:rPr lang="fr-FR" sz="2100" dirty="0">
                <a:solidFill>
                  <a:srgbClr val="FF0000"/>
                </a:solidFill>
                <a:latin typeface="Calibri"/>
              </a:rPr>
              <a:t>. </a:t>
            </a:r>
          </a:p>
          <a:p>
            <a:pPr marL="171450" indent="-171450" defTabSz="685800">
              <a:spcBef>
                <a:spcPts val="750"/>
              </a:spcBef>
              <a:defRPr/>
            </a:pPr>
            <a:endParaRPr lang="fr-FR" sz="2100" dirty="0">
              <a:solidFill>
                <a:srgbClr val="FF0000"/>
              </a:solidFill>
              <a:latin typeface="Calibri"/>
            </a:endParaRPr>
          </a:p>
        </p:txBody>
      </p:sp>
    </p:spTree>
    <p:extLst>
      <p:ext uri="{BB962C8B-B14F-4D97-AF65-F5344CB8AC3E}">
        <p14:creationId xmlns:p14="http://schemas.microsoft.com/office/powerpoint/2010/main" val="36057929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8B22FFE-5C44-5042-A116-12715363959C}"/>
              </a:ext>
            </a:extLst>
          </p:cNvPr>
          <p:cNvSpPr>
            <a:spLocks noGrp="1"/>
          </p:cNvSpPr>
          <p:nvPr>
            <p:ph type="title" idx="4294967295"/>
          </p:nvPr>
        </p:nvSpPr>
        <p:spPr>
          <a:xfrm>
            <a:off x="0" y="620688"/>
            <a:ext cx="8604448" cy="1254150"/>
          </a:xfrm>
        </p:spPr>
        <p:txBody>
          <a:bodyPr>
            <a:normAutofit fontScale="90000"/>
          </a:bodyPr>
          <a:lstStyle/>
          <a:p>
            <a:r>
              <a:rPr lang="fr-FR" b="1" dirty="0"/>
              <a:t>Le « chef d’</a:t>
            </a:r>
            <a:r>
              <a:rPr lang="fr-FR" b="1" dirty="0" err="1"/>
              <a:t>oeuvre</a:t>
            </a:r>
            <a:r>
              <a:rPr lang="fr-FR" b="1" dirty="0"/>
              <a:t> », un rite de passage ou la reconnaissance par les pairs</a:t>
            </a:r>
          </a:p>
        </p:txBody>
      </p:sp>
      <p:pic>
        <p:nvPicPr>
          <p:cNvPr id="4" name="Espace réservé du contenu 3">
            <a:extLst>
              <a:ext uri="{FF2B5EF4-FFF2-40B4-BE49-F238E27FC236}">
                <a16:creationId xmlns:a16="http://schemas.microsoft.com/office/drawing/2014/main" xmlns="" id="{99639139-EDF3-074E-A0BE-4320DCBC4900}"/>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516216" y="2275856"/>
            <a:ext cx="1541462" cy="3092450"/>
          </a:xfrm>
          <a:prstGeom prst="rect">
            <a:avLst/>
          </a:prstGeom>
        </p:spPr>
      </p:pic>
      <p:sp>
        <p:nvSpPr>
          <p:cNvPr id="5" name="ZoneTexte 4">
            <a:extLst>
              <a:ext uri="{FF2B5EF4-FFF2-40B4-BE49-F238E27FC236}">
                <a16:creationId xmlns:a16="http://schemas.microsoft.com/office/drawing/2014/main" xmlns="" id="{5971F38A-C089-9D42-ABDC-99213E3FF1FB}"/>
              </a:ext>
            </a:extLst>
          </p:cNvPr>
          <p:cNvSpPr txBox="1"/>
          <p:nvPr/>
        </p:nvSpPr>
        <p:spPr>
          <a:xfrm>
            <a:off x="6660232" y="5472692"/>
            <a:ext cx="1542181" cy="992579"/>
          </a:xfrm>
          <a:prstGeom prst="rect">
            <a:avLst/>
          </a:prstGeom>
          <a:noFill/>
        </p:spPr>
        <p:txBody>
          <a:bodyPr wrap="square" rtlCol="0">
            <a:spAutoFit/>
          </a:bodyPr>
          <a:lstStyle/>
          <a:p>
            <a:pPr defTabSz="342900">
              <a:defRPr/>
            </a:pPr>
            <a:r>
              <a:rPr lang="fr-FR" sz="1050" b="1" dirty="0">
                <a:solidFill>
                  <a:prstClr val="black"/>
                </a:solidFill>
                <a:latin typeface="Calibri"/>
              </a:rPr>
              <a:t>Travail de réception d’un compagnon ferronnier</a:t>
            </a:r>
          </a:p>
          <a:p>
            <a:pPr defTabSz="342900">
              <a:defRPr/>
            </a:pPr>
            <a:r>
              <a:rPr lang="fr-FR" sz="900" u="sng" dirty="0">
                <a:solidFill>
                  <a:prstClr val="black"/>
                </a:solidFill>
                <a:latin typeface="Calibri"/>
              </a:rPr>
              <a:t>Source : </a:t>
            </a:r>
            <a:r>
              <a:rPr lang="fr-FR" sz="900" dirty="0">
                <a:solidFill>
                  <a:prstClr val="black"/>
                </a:solidFill>
                <a:latin typeface="Calibri"/>
              </a:rPr>
              <a:t>musée du compagnonnage de Toulouse. </a:t>
            </a:r>
          </a:p>
        </p:txBody>
      </p:sp>
      <p:pic>
        <p:nvPicPr>
          <p:cNvPr id="6" name="Image 5">
            <a:extLst>
              <a:ext uri="{FF2B5EF4-FFF2-40B4-BE49-F238E27FC236}">
                <a16:creationId xmlns:a16="http://schemas.microsoft.com/office/drawing/2014/main" xmlns="" id="{39572A44-3A92-6E49-A5DF-2CC70D0B11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22" y="2852633"/>
            <a:ext cx="1883633" cy="2511511"/>
          </a:xfrm>
          <a:prstGeom prst="rect">
            <a:avLst/>
          </a:prstGeom>
        </p:spPr>
      </p:pic>
      <p:sp>
        <p:nvSpPr>
          <p:cNvPr id="7" name="Rectangle 6">
            <a:extLst>
              <a:ext uri="{FF2B5EF4-FFF2-40B4-BE49-F238E27FC236}">
                <a16:creationId xmlns:a16="http://schemas.microsoft.com/office/drawing/2014/main" xmlns="" id="{A9096C26-F145-5C47-B96F-ECE71FD85D25}"/>
              </a:ext>
            </a:extLst>
          </p:cNvPr>
          <p:cNvSpPr/>
          <p:nvPr/>
        </p:nvSpPr>
        <p:spPr>
          <a:xfrm>
            <a:off x="683568" y="5472692"/>
            <a:ext cx="1883634" cy="807913"/>
          </a:xfrm>
          <a:prstGeom prst="rect">
            <a:avLst/>
          </a:prstGeom>
        </p:spPr>
        <p:txBody>
          <a:bodyPr wrap="square">
            <a:spAutoFit/>
          </a:bodyPr>
          <a:lstStyle/>
          <a:p>
            <a:pPr defTabSz="342900">
              <a:defRPr/>
            </a:pPr>
            <a:r>
              <a:rPr lang="fr-FR" sz="1050" b="1" dirty="0">
                <a:solidFill>
                  <a:prstClr val="black"/>
                </a:solidFill>
                <a:latin typeface="Calibri"/>
              </a:rPr>
              <a:t>Un compagnon au travail</a:t>
            </a:r>
          </a:p>
          <a:p>
            <a:pPr defTabSz="342900">
              <a:defRPr/>
            </a:pPr>
            <a:r>
              <a:rPr lang="fr-FR" sz="900" u="sng" dirty="0">
                <a:solidFill>
                  <a:prstClr val="black"/>
                </a:solidFill>
                <a:latin typeface="Calibri"/>
              </a:rPr>
              <a:t>Source: </a:t>
            </a:r>
            <a:r>
              <a:rPr lang="fr-FR" sz="900" dirty="0">
                <a:solidFill>
                  <a:prstClr val="black"/>
                </a:solidFill>
                <a:latin typeface="Calibri"/>
                <a:hlinkClick r:id="rId5"/>
              </a:rPr>
              <a:t>http://toulouse.compagnonsdutourdefrance.org/pages/etre-compagnon</a:t>
            </a:r>
            <a:r>
              <a:rPr lang="fr-FR" sz="900" dirty="0">
                <a:solidFill>
                  <a:prstClr val="black"/>
                </a:solidFill>
                <a:latin typeface="Calibri"/>
              </a:rPr>
              <a:t> </a:t>
            </a:r>
          </a:p>
        </p:txBody>
      </p:sp>
      <p:pic>
        <p:nvPicPr>
          <p:cNvPr id="10" name="Image 9">
            <a:extLst>
              <a:ext uri="{FF2B5EF4-FFF2-40B4-BE49-F238E27FC236}">
                <a16:creationId xmlns:a16="http://schemas.microsoft.com/office/drawing/2014/main" xmlns="" id="{9C98AB25-F597-D646-B294-16C8717B0B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1515" y="2636912"/>
            <a:ext cx="2511511" cy="2511511"/>
          </a:xfrm>
          <a:prstGeom prst="rect">
            <a:avLst/>
          </a:prstGeom>
        </p:spPr>
      </p:pic>
      <p:sp>
        <p:nvSpPr>
          <p:cNvPr id="12" name="ZoneTexte 11">
            <a:extLst>
              <a:ext uri="{FF2B5EF4-FFF2-40B4-BE49-F238E27FC236}">
                <a16:creationId xmlns:a16="http://schemas.microsoft.com/office/drawing/2014/main" xmlns="" id="{49EF2ABD-73C7-E742-9C1C-184BE9CC7652}"/>
              </a:ext>
            </a:extLst>
          </p:cNvPr>
          <p:cNvSpPr txBox="1"/>
          <p:nvPr/>
        </p:nvSpPr>
        <p:spPr>
          <a:xfrm>
            <a:off x="3091894" y="5286188"/>
            <a:ext cx="2579143" cy="969496"/>
          </a:xfrm>
          <a:prstGeom prst="rect">
            <a:avLst/>
          </a:prstGeom>
          <a:noFill/>
        </p:spPr>
        <p:txBody>
          <a:bodyPr wrap="square" rtlCol="0">
            <a:spAutoFit/>
          </a:bodyPr>
          <a:lstStyle/>
          <a:p>
            <a:pPr defTabSz="342900">
              <a:defRPr/>
            </a:pPr>
            <a:r>
              <a:rPr lang="fr-FR" sz="1050" b="1" dirty="0">
                <a:solidFill>
                  <a:prstClr val="black"/>
                </a:solidFill>
                <a:latin typeface="Calibri"/>
              </a:rPr>
              <a:t>Travail de réception d’un maçon des compagnons du Devoir</a:t>
            </a:r>
          </a:p>
          <a:p>
            <a:pPr defTabSz="342900">
              <a:defRPr/>
            </a:pPr>
            <a:r>
              <a:rPr lang="fr-FR" sz="900" dirty="0">
                <a:solidFill>
                  <a:prstClr val="black"/>
                </a:solidFill>
                <a:latin typeface="Calibri"/>
              </a:rPr>
              <a:t>Source : </a:t>
            </a:r>
            <a:r>
              <a:rPr lang="fr-FR" sz="900" dirty="0">
                <a:solidFill>
                  <a:prstClr val="black"/>
                </a:solidFill>
                <a:latin typeface="Calibri"/>
                <a:hlinkClick r:id="rId7"/>
              </a:rPr>
              <a:t>https://www.digischool.fr/metiers/compagnons-du-devoir/chef-oeuvre-compagnons-devoir-temoignage-art-faire-36303.html</a:t>
            </a:r>
            <a:r>
              <a:rPr lang="fr-FR" sz="900" dirty="0">
                <a:solidFill>
                  <a:prstClr val="black"/>
                </a:solidFill>
                <a:latin typeface="Calibri"/>
              </a:rPr>
              <a:t> </a:t>
            </a:r>
          </a:p>
        </p:txBody>
      </p:sp>
    </p:spTree>
    <p:extLst>
      <p:ext uri="{BB962C8B-B14F-4D97-AF65-F5344CB8AC3E}">
        <p14:creationId xmlns:p14="http://schemas.microsoft.com/office/powerpoint/2010/main" val="30150810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EE4850A5-D776-6A47-ABC1-04B9D7724D32}"/>
              </a:ext>
            </a:extLst>
          </p:cNvPr>
          <p:cNvSpPr>
            <a:spLocks noGrp="1"/>
          </p:cNvSpPr>
          <p:nvPr>
            <p:ph idx="4294967295"/>
          </p:nvPr>
        </p:nvSpPr>
        <p:spPr>
          <a:xfrm>
            <a:off x="1343813" y="6125847"/>
            <a:ext cx="5915025" cy="295275"/>
          </a:xfrm>
        </p:spPr>
        <p:txBody>
          <a:bodyPr>
            <a:normAutofit lnSpcReduction="10000"/>
          </a:bodyPr>
          <a:lstStyle/>
          <a:p>
            <a:pPr marL="0" indent="0" algn="ctr">
              <a:buNone/>
            </a:pPr>
            <a:r>
              <a:rPr lang="fr-FR" sz="1350" dirty="0">
                <a:hlinkClick r:id="rId3"/>
              </a:rPr>
              <a:t>http://www.compagnonnage.fr/index.php/travail-de-reception</a:t>
            </a:r>
            <a:r>
              <a:rPr lang="fr-FR" sz="1350" dirty="0"/>
              <a:t> </a:t>
            </a:r>
          </a:p>
        </p:txBody>
      </p:sp>
      <p:pic>
        <p:nvPicPr>
          <p:cNvPr id="4" name="Image 3">
            <a:extLst>
              <a:ext uri="{FF2B5EF4-FFF2-40B4-BE49-F238E27FC236}">
                <a16:creationId xmlns:a16="http://schemas.microsoft.com/office/drawing/2014/main" xmlns="" id="{79361BD9-19A4-B54A-974E-F0FEEF6BE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8201" y="980728"/>
            <a:ext cx="4060990" cy="3757769"/>
          </a:xfrm>
          <a:prstGeom prst="rect">
            <a:avLst/>
          </a:prstGeom>
        </p:spPr>
      </p:pic>
      <p:sp>
        <p:nvSpPr>
          <p:cNvPr id="5" name="ZoneTexte 4">
            <a:extLst>
              <a:ext uri="{FF2B5EF4-FFF2-40B4-BE49-F238E27FC236}">
                <a16:creationId xmlns:a16="http://schemas.microsoft.com/office/drawing/2014/main" xmlns="" id="{5D486C87-1C21-8F44-BBF0-D06A9F81EE5C}"/>
              </a:ext>
            </a:extLst>
          </p:cNvPr>
          <p:cNvSpPr txBox="1"/>
          <p:nvPr/>
        </p:nvSpPr>
        <p:spPr>
          <a:xfrm>
            <a:off x="746079" y="1037297"/>
            <a:ext cx="910538" cy="715581"/>
          </a:xfrm>
          <a:prstGeom prst="rect">
            <a:avLst/>
          </a:prstGeom>
          <a:solidFill>
            <a:schemeClr val="accent3"/>
          </a:solidFill>
        </p:spPr>
        <p:txBody>
          <a:bodyPr wrap="square" rtlCol="0">
            <a:spAutoFit/>
          </a:bodyPr>
          <a:lstStyle/>
          <a:p>
            <a:pPr defTabSz="342900">
              <a:defRPr/>
            </a:pPr>
            <a:r>
              <a:rPr lang="fr-FR" sz="1350" b="1" dirty="0">
                <a:solidFill>
                  <a:prstClr val="black"/>
                </a:solidFill>
                <a:latin typeface="Calibri"/>
              </a:rPr>
              <a:t>1200 heures de travail</a:t>
            </a:r>
          </a:p>
        </p:txBody>
      </p:sp>
      <p:sp>
        <p:nvSpPr>
          <p:cNvPr id="6" name="ZoneTexte 5">
            <a:extLst>
              <a:ext uri="{FF2B5EF4-FFF2-40B4-BE49-F238E27FC236}">
                <a16:creationId xmlns:a16="http://schemas.microsoft.com/office/drawing/2014/main" xmlns="" id="{00614B71-28EE-D44C-B28C-35D71DDB7A69}"/>
              </a:ext>
            </a:extLst>
          </p:cNvPr>
          <p:cNvSpPr txBox="1"/>
          <p:nvPr/>
        </p:nvSpPr>
        <p:spPr>
          <a:xfrm>
            <a:off x="2487183" y="4843897"/>
            <a:ext cx="3702008" cy="507831"/>
          </a:xfrm>
          <a:prstGeom prst="rect">
            <a:avLst/>
          </a:prstGeom>
          <a:noFill/>
        </p:spPr>
        <p:txBody>
          <a:bodyPr wrap="square" rtlCol="0">
            <a:spAutoFit/>
          </a:bodyPr>
          <a:lstStyle/>
          <a:p>
            <a:pPr algn="ctr" defTabSz="342900">
              <a:defRPr/>
            </a:pPr>
            <a:r>
              <a:rPr lang="fr-FR" sz="1350" b="1" dirty="0">
                <a:solidFill>
                  <a:prstClr val="black"/>
                </a:solidFill>
                <a:latin typeface="Calibri"/>
              </a:rPr>
              <a:t>Le travail de réception de Jimmy, Compagnon charpentier de la Cayenne itinérante.</a:t>
            </a:r>
          </a:p>
        </p:txBody>
      </p:sp>
      <p:sp>
        <p:nvSpPr>
          <p:cNvPr id="8" name="ZoneTexte 7">
            <a:extLst>
              <a:ext uri="{FF2B5EF4-FFF2-40B4-BE49-F238E27FC236}">
                <a16:creationId xmlns:a16="http://schemas.microsoft.com/office/drawing/2014/main" xmlns="" id="{E57E6438-7AB7-2E49-9DDE-E703A4253D7E}"/>
              </a:ext>
            </a:extLst>
          </p:cNvPr>
          <p:cNvSpPr txBox="1"/>
          <p:nvPr/>
        </p:nvSpPr>
        <p:spPr>
          <a:xfrm>
            <a:off x="6928754" y="969870"/>
            <a:ext cx="1675693" cy="715581"/>
          </a:xfrm>
          <a:prstGeom prst="rect">
            <a:avLst/>
          </a:prstGeom>
          <a:solidFill>
            <a:schemeClr val="accent4">
              <a:lumMod val="60000"/>
              <a:lumOff val="40000"/>
            </a:schemeClr>
          </a:solidFill>
        </p:spPr>
        <p:txBody>
          <a:bodyPr wrap="square" rtlCol="0">
            <a:spAutoFit/>
          </a:bodyPr>
          <a:lstStyle/>
          <a:p>
            <a:pPr defTabSz="342900">
              <a:defRPr/>
            </a:pPr>
            <a:r>
              <a:rPr lang="fr-FR" sz="1350" b="1" dirty="0">
                <a:solidFill>
                  <a:prstClr val="black"/>
                </a:solidFill>
                <a:latin typeface="Calibri"/>
              </a:rPr>
              <a:t>Une présentation du travail aux pairs lors de la fête patronale</a:t>
            </a:r>
          </a:p>
        </p:txBody>
      </p:sp>
      <p:sp>
        <p:nvSpPr>
          <p:cNvPr id="9" name="ZoneTexte 8">
            <a:extLst>
              <a:ext uri="{FF2B5EF4-FFF2-40B4-BE49-F238E27FC236}">
                <a16:creationId xmlns:a16="http://schemas.microsoft.com/office/drawing/2014/main" xmlns="" id="{1E128352-A10E-3A46-85FE-1CC13D00AD3D}"/>
              </a:ext>
            </a:extLst>
          </p:cNvPr>
          <p:cNvSpPr txBox="1"/>
          <p:nvPr/>
        </p:nvSpPr>
        <p:spPr>
          <a:xfrm>
            <a:off x="781714" y="2102422"/>
            <a:ext cx="910538" cy="923330"/>
          </a:xfrm>
          <a:prstGeom prst="rect">
            <a:avLst/>
          </a:prstGeom>
          <a:solidFill>
            <a:schemeClr val="accent1">
              <a:lumMod val="40000"/>
              <a:lumOff val="60000"/>
            </a:schemeClr>
          </a:solidFill>
        </p:spPr>
        <p:txBody>
          <a:bodyPr wrap="square" rtlCol="0">
            <a:spAutoFit/>
          </a:bodyPr>
          <a:lstStyle/>
          <a:p>
            <a:pPr defTabSz="342900">
              <a:defRPr/>
            </a:pPr>
            <a:r>
              <a:rPr lang="fr-FR" sz="1350" b="1" dirty="0">
                <a:solidFill>
                  <a:prstClr val="black"/>
                </a:solidFill>
                <a:latin typeface="Calibri"/>
              </a:rPr>
              <a:t>« Un travail de taille réduite »</a:t>
            </a:r>
          </a:p>
        </p:txBody>
      </p:sp>
      <p:sp>
        <p:nvSpPr>
          <p:cNvPr id="11" name="ZoneTexte 10">
            <a:extLst>
              <a:ext uri="{FF2B5EF4-FFF2-40B4-BE49-F238E27FC236}">
                <a16:creationId xmlns:a16="http://schemas.microsoft.com/office/drawing/2014/main" xmlns="" id="{32BF291F-B580-FD4D-86D7-BB1E6891EBF5}"/>
              </a:ext>
            </a:extLst>
          </p:cNvPr>
          <p:cNvSpPr txBox="1"/>
          <p:nvPr/>
        </p:nvSpPr>
        <p:spPr>
          <a:xfrm>
            <a:off x="6928754" y="2166302"/>
            <a:ext cx="1675693" cy="715581"/>
          </a:xfrm>
          <a:prstGeom prst="rect">
            <a:avLst/>
          </a:prstGeom>
          <a:solidFill>
            <a:schemeClr val="tx1">
              <a:lumMod val="50000"/>
              <a:lumOff val="50000"/>
            </a:schemeClr>
          </a:solidFill>
        </p:spPr>
        <p:txBody>
          <a:bodyPr wrap="square" rtlCol="0">
            <a:spAutoFit/>
          </a:bodyPr>
          <a:lstStyle/>
          <a:p>
            <a:pPr defTabSz="342900">
              <a:defRPr/>
            </a:pPr>
            <a:r>
              <a:rPr lang="fr-FR" sz="1350" b="1" dirty="0">
                <a:solidFill>
                  <a:prstClr val="black"/>
                </a:solidFill>
                <a:latin typeface="Calibri"/>
              </a:rPr>
              <a:t>L’épreuve de la critique (autoévaluation)</a:t>
            </a:r>
          </a:p>
        </p:txBody>
      </p:sp>
      <p:sp>
        <p:nvSpPr>
          <p:cNvPr id="12" name="ZoneTexte 11">
            <a:extLst>
              <a:ext uri="{FF2B5EF4-FFF2-40B4-BE49-F238E27FC236}">
                <a16:creationId xmlns:a16="http://schemas.microsoft.com/office/drawing/2014/main" xmlns="" id="{D30466E3-8743-A240-9B67-41250212353F}"/>
              </a:ext>
            </a:extLst>
          </p:cNvPr>
          <p:cNvSpPr txBox="1"/>
          <p:nvPr/>
        </p:nvSpPr>
        <p:spPr>
          <a:xfrm>
            <a:off x="6928754" y="3362734"/>
            <a:ext cx="1675693" cy="715581"/>
          </a:xfrm>
          <a:prstGeom prst="rect">
            <a:avLst/>
          </a:prstGeom>
          <a:solidFill>
            <a:srgbClr val="00B0F0"/>
          </a:solidFill>
        </p:spPr>
        <p:txBody>
          <a:bodyPr wrap="square" rtlCol="0">
            <a:spAutoFit/>
          </a:bodyPr>
          <a:lstStyle/>
          <a:p>
            <a:pPr defTabSz="342900">
              <a:defRPr/>
            </a:pPr>
            <a:r>
              <a:rPr lang="fr-FR" sz="1350" b="1" dirty="0">
                <a:solidFill>
                  <a:prstClr val="black"/>
                </a:solidFill>
                <a:latin typeface="Calibri"/>
              </a:rPr>
              <a:t>Le vote de l’assemblée des compagnons </a:t>
            </a:r>
          </a:p>
        </p:txBody>
      </p:sp>
      <p:pic>
        <p:nvPicPr>
          <p:cNvPr id="2" name="Image 1">
            <a:extLst>
              <a:ext uri="{FF2B5EF4-FFF2-40B4-BE49-F238E27FC236}">
                <a16:creationId xmlns:a16="http://schemas.microsoft.com/office/drawing/2014/main" xmlns="" id="{F0894F26-6046-5048-B99C-35D24916B1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231" y="3564096"/>
            <a:ext cx="1189590" cy="1056356"/>
          </a:xfrm>
          <a:prstGeom prst="rect">
            <a:avLst/>
          </a:prstGeom>
        </p:spPr>
      </p:pic>
      <p:sp>
        <p:nvSpPr>
          <p:cNvPr id="7" name="ZoneTexte 6">
            <a:extLst>
              <a:ext uri="{FF2B5EF4-FFF2-40B4-BE49-F238E27FC236}">
                <a16:creationId xmlns:a16="http://schemas.microsoft.com/office/drawing/2014/main" xmlns="" id="{4B096E77-414B-E247-B250-35ED39988531}"/>
              </a:ext>
            </a:extLst>
          </p:cNvPr>
          <p:cNvSpPr txBox="1"/>
          <p:nvPr/>
        </p:nvSpPr>
        <p:spPr>
          <a:xfrm>
            <a:off x="746079" y="3140228"/>
            <a:ext cx="1261114" cy="300082"/>
          </a:xfrm>
          <a:prstGeom prst="rect">
            <a:avLst/>
          </a:prstGeom>
          <a:solidFill>
            <a:schemeClr val="accent6">
              <a:lumMod val="40000"/>
              <a:lumOff val="60000"/>
            </a:schemeClr>
          </a:solidFill>
        </p:spPr>
        <p:txBody>
          <a:bodyPr wrap="none" rtlCol="0">
            <a:spAutoFit/>
          </a:bodyPr>
          <a:lstStyle/>
          <a:p>
            <a:pPr defTabSz="342900">
              <a:defRPr/>
            </a:pPr>
            <a:r>
              <a:rPr lang="fr-FR" sz="1350" b="1" dirty="0">
                <a:solidFill>
                  <a:prstClr val="black"/>
                </a:solidFill>
                <a:latin typeface="Calibri"/>
              </a:rPr>
              <a:t>Un savoir faire </a:t>
            </a:r>
          </a:p>
        </p:txBody>
      </p:sp>
      <p:pic>
        <p:nvPicPr>
          <p:cNvPr id="10" name="Image 9">
            <a:extLst>
              <a:ext uri="{FF2B5EF4-FFF2-40B4-BE49-F238E27FC236}">
                <a16:creationId xmlns:a16="http://schemas.microsoft.com/office/drawing/2014/main" xmlns="" id="{91EF5767-044B-A34F-B137-39CEFA7129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82518" y="4705576"/>
            <a:ext cx="1038659" cy="1035896"/>
          </a:xfrm>
          <a:prstGeom prst="rect">
            <a:avLst/>
          </a:prstGeom>
        </p:spPr>
      </p:pic>
      <p:sp>
        <p:nvSpPr>
          <p:cNvPr id="13" name="ZoneTexte 12">
            <a:extLst>
              <a:ext uri="{FF2B5EF4-FFF2-40B4-BE49-F238E27FC236}">
                <a16:creationId xmlns:a16="http://schemas.microsoft.com/office/drawing/2014/main" xmlns="" id="{26613115-C256-534B-BFFA-434736A65EC2}"/>
              </a:ext>
            </a:extLst>
          </p:cNvPr>
          <p:cNvSpPr txBox="1"/>
          <p:nvPr/>
        </p:nvSpPr>
        <p:spPr>
          <a:xfrm>
            <a:off x="6997414" y="4358357"/>
            <a:ext cx="1607033" cy="923330"/>
          </a:xfrm>
          <a:prstGeom prst="rect">
            <a:avLst/>
          </a:prstGeom>
          <a:solidFill>
            <a:schemeClr val="accent2">
              <a:lumMod val="60000"/>
              <a:lumOff val="40000"/>
            </a:schemeClr>
          </a:solidFill>
        </p:spPr>
        <p:txBody>
          <a:bodyPr wrap="square" rtlCol="0">
            <a:spAutoFit/>
          </a:bodyPr>
          <a:lstStyle/>
          <a:p>
            <a:pPr defTabSz="342900">
              <a:defRPr/>
            </a:pPr>
            <a:r>
              <a:rPr lang="fr-FR" sz="1350" dirty="0">
                <a:solidFill>
                  <a:prstClr val="black"/>
                </a:solidFill>
                <a:latin typeface="Calibri"/>
              </a:rPr>
              <a:t>Jimmy est dit </a:t>
            </a:r>
            <a:r>
              <a:rPr lang="fr-FR" sz="1350" b="1" dirty="0">
                <a:solidFill>
                  <a:prstClr val="black"/>
                </a:solidFill>
                <a:latin typeface="Calibri"/>
              </a:rPr>
              <a:t>compagnon reçu </a:t>
            </a:r>
            <a:r>
              <a:rPr lang="fr-FR" sz="1350" dirty="0">
                <a:solidFill>
                  <a:prstClr val="black"/>
                </a:solidFill>
                <a:latin typeface="Calibri"/>
              </a:rPr>
              <a:t>à l’issue de son parcours. </a:t>
            </a:r>
          </a:p>
        </p:txBody>
      </p:sp>
      <p:cxnSp>
        <p:nvCxnSpPr>
          <p:cNvPr id="16" name="Connecteur droit avec flèche 15">
            <a:extLst>
              <a:ext uri="{FF2B5EF4-FFF2-40B4-BE49-F238E27FC236}">
                <a16:creationId xmlns:a16="http://schemas.microsoft.com/office/drawing/2014/main" xmlns="" id="{544759B7-A4AE-434F-B8C5-9E97B958A1DA}"/>
              </a:ext>
            </a:extLst>
          </p:cNvPr>
          <p:cNvCxnSpPr>
            <a:cxnSpLocks/>
          </p:cNvCxnSpPr>
          <p:nvPr/>
        </p:nvCxnSpPr>
        <p:spPr>
          <a:xfrm>
            <a:off x="7647096" y="1685451"/>
            <a:ext cx="0" cy="467824"/>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xmlns="" id="{1906061A-F2BC-5648-BDCF-FA26BE70E778}"/>
              </a:ext>
            </a:extLst>
          </p:cNvPr>
          <p:cNvCxnSpPr>
            <a:cxnSpLocks/>
          </p:cNvCxnSpPr>
          <p:nvPr/>
        </p:nvCxnSpPr>
        <p:spPr>
          <a:xfrm>
            <a:off x="7647096" y="2881883"/>
            <a:ext cx="0" cy="467824"/>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xmlns="" id="{D34018A0-4CF6-5845-92F4-7BA36032F4C6}"/>
              </a:ext>
            </a:extLst>
          </p:cNvPr>
          <p:cNvCxnSpPr>
            <a:cxnSpLocks/>
          </p:cNvCxnSpPr>
          <p:nvPr/>
        </p:nvCxnSpPr>
        <p:spPr>
          <a:xfrm>
            <a:off x="7647096" y="4078315"/>
            <a:ext cx="0" cy="277251"/>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973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753D3FB-D120-8C43-BAA9-7F512DB5995F}"/>
              </a:ext>
            </a:extLst>
          </p:cNvPr>
          <p:cNvSpPr>
            <a:spLocks noGrp="1"/>
          </p:cNvSpPr>
          <p:nvPr>
            <p:ph type="title" idx="4294967295"/>
          </p:nvPr>
        </p:nvSpPr>
        <p:spPr>
          <a:xfrm>
            <a:off x="0" y="955675"/>
            <a:ext cx="5915025" cy="993775"/>
          </a:xfrm>
        </p:spPr>
        <p:txBody>
          <a:bodyPr/>
          <a:lstStyle/>
          <a:p>
            <a:pPr algn="ctr"/>
            <a:r>
              <a:rPr lang="fr-FR" b="1" dirty="0"/>
              <a:t>Des chefs d’</a:t>
            </a:r>
            <a:r>
              <a:rPr lang="fr-FR" b="1" dirty="0" err="1"/>
              <a:t>oeuvre</a:t>
            </a:r>
            <a:r>
              <a:rPr lang="fr-FR" b="1" dirty="0"/>
              <a:t> : </a:t>
            </a:r>
          </a:p>
        </p:txBody>
      </p:sp>
      <p:sp>
        <p:nvSpPr>
          <p:cNvPr id="4" name="ZoneTexte 3">
            <a:extLst>
              <a:ext uri="{FF2B5EF4-FFF2-40B4-BE49-F238E27FC236}">
                <a16:creationId xmlns:a16="http://schemas.microsoft.com/office/drawing/2014/main" xmlns="" id="{9FBCE270-BB12-BE4A-B3D2-92A47499B538}"/>
              </a:ext>
            </a:extLst>
          </p:cNvPr>
          <p:cNvSpPr txBox="1"/>
          <p:nvPr/>
        </p:nvSpPr>
        <p:spPr>
          <a:xfrm>
            <a:off x="1330669" y="1958334"/>
            <a:ext cx="6526685" cy="3323987"/>
          </a:xfrm>
          <a:prstGeom prst="rect">
            <a:avLst/>
          </a:prstGeom>
          <a:noFill/>
        </p:spPr>
        <p:txBody>
          <a:bodyPr wrap="square" rtlCol="0">
            <a:spAutoFit/>
          </a:bodyPr>
          <a:lstStyle/>
          <a:p>
            <a:pPr defTabSz="342900">
              <a:defRPr/>
            </a:pPr>
            <a:r>
              <a:rPr lang="fr-FR" sz="2100" dirty="0">
                <a:solidFill>
                  <a:prstClr val="black"/>
                </a:solidFill>
                <a:latin typeface="Calibri"/>
              </a:rPr>
              <a:t>Le terme de chef d’</a:t>
            </a:r>
            <a:r>
              <a:rPr lang="fr-FR" sz="2100" dirty="0" err="1">
                <a:solidFill>
                  <a:prstClr val="black"/>
                </a:solidFill>
                <a:latin typeface="Calibri"/>
              </a:rPr>
              <a:t>oeuvre</a:t>
            </a:r>
            <a:r>
              <a:rPr lang="fr-FR" sz="2100" dirty="0">
                <a:solidFill>
                  <a:prstClr val="black"/>
                </a:solidFill>
                <a:latin typeface="Calibri"/>
              </a:rPr>
              <a:t> est aujourd’hui réservé : </a:t>
            </a:r>
          </a:p>
          <a:p>
            <a:pPr marL="214313" indent="-214313" defTabSz="342900">
              <a:buFontTx/>
              <a:buChar char="-"/>
              <a:defRPr/>
            </a:pPr>
            <a:r>
              <a:rPr lang="fr-FR" sz="2100" dirty="0">
                <a:solidFill>
                  <a:prstClr val="black"/>
                </a:solidFill>
                <a:latin typeface="Calibri"/>
              </a:rPr>
              <a:t>aux réalisations du XIX</a:t>
            </a:r>
            <a:r>
              <a:rPr lang="fr-FR" sz="2100" baseline="30000" dirty="0">
                <a:solidFill>
                  <a:prstClr val="black"/>
                </a:solidFill>
                <a:latin typeface="Calibri"/>
              </a:rPr>
              <a:t>e</a:t>
            </a:r>
            <a:r>
              <a:rPr lang="fr-FR" sz="2100" dirty="0">
                <a:solidFill>
                  <a:prstClr val="black"/>
                </a:solidFill>
                <a:latin typeface="Calibri"/>
              </a:rPr>
              <a:t> siècle (souvent des chefs d’</a:t>
            </a:r>
            <a:r>
              <a:rPr lang="fr-FR" sz="2100" dirty="0" err="1">
                <a:solidFill>
                  <a:prstClr val="black"/>
                </a:solidFill>
                <a:latin typeface="Calibri"/>
              </a:rPr>
              <a:t>oeuvre</a:t>
            </a:r>
            <a:r>
              <a:rPr lang="fr-FR" sz="2100" dirty="0">
                <a:solidFill>
                  <a:prstClr val="black"/>
                </a:solidFill>
                <a:latin typeface="Calibri"/>
              </a:rPr>
              <a:t> de compétition et de défi entre sociétés de compagnons),</a:t>
            </a:r>
          </a:p>
          <a:p>
            <a:pPr marL="214313" indent="-214313" defTabSz="342900">
              <a:buFontTx/>
              <a:buChar char="-"/>
              <a:defRPr/>
            </a:pPr>
            <a:r>
              <a:rPr lang="fr-FR" sz="2100" dirty="0">
                <a:solidFill>
                  <a:prstClr val="black"/>
                </a:solidFill>
                <a:latin typeface="Calibri"/>
              </a:rPr>
              <a:t>aux réalisations témoignant d’une maîtrise technique exceptionnelle exposées lors des expositions professionnelles,</a:t>
            </a:r>
          </a:p>
          <a:p>
            <a:pPr marL="214313" indent="-214313" defTabSz="342900">
              <a:buFontTx/>
              <a:buChar char="-"/>
              <a:defRPr/>
            </a:pPr>
            <a:r>
              <a:rPr lang="fr-FR" sz="2100" dirty="0">
                <a:solidFill>
                  <a:prstClr val="black"/>
                </a:solidFill>
                <a:latin typeface="Calibri"/>
              </a:rPr>
              <a:t>aux réalisations pour remercier des bienfaiteurs, </a:t>
            </a:r>
          </a:p>
          <a:p>
            <a:pPr marL="214313" indent="-214313" defTabSz="342900">
              <a:buFontTx/>
              <a:buChar char="-"/>
              <a:defRPr/>
            </a:pPr>
            <a:r>
              <a:rPr lang="fr-FR" sz="2100" dirty="0">
                <a:solidFill>
                  <a:prstClr val="black"/>
                </a:solidFill>
                <a:latin typeface="Calibri"/>
              </a:rPr>
              <a:t>aux réalisations pour accéder au titre de Meilleur Ouvrier de France… </a:t>
            </a:r>
          </a:p>
        </p:txBody>
      </p:sp>
    </p:spTree>
    <p:extLst>
      <p:ext uri="{BB962C8B-B14F-4D97-AF65-F5344CB8AC3E}">
        <p14:creationId xmlns:p14="http://schemas.microsoft.com/office/powerpoint/2010/main" val="15464242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xmlns="" id="{A153B864-98C2-CE47-A432-159AEC9785FA}"/>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925688" y="548680"/>
            <a:ext cx="2974975" cy="4948238"/>
          </a:xfrm>
        </p:spPr>
      </p:pic>
      <p:sp>
        <p:nvSpPr>
          <p:cNvPr id="6" name="ZoneTexte 5">
            <a:extLst>
              <a:ext uri="{FF2B5EF4-FFF2-40B4-BE49-F238E27FC236}">
                <a16:creationId xmlns:a16="http://schemas.microsoft.com/office/drawing/2014/main" xmlns="" id="{4EB2F0F8-4279-5D48-A7B3-DC2D59EE9A8D}"/>
              </a:ext>
            </a:extLst>
          </p:cNvPr>
          <p:cNvSpPr txBox="1"/>
          <p:nvPr/>
        </p:nvSpPr>
        <p:spPr>
          <a:xfrm>
            <a:off x="4402869" y="876513"/>
            <a:ext cx="3503140" cy="4939814"/>
          </a:xfrm>
          <a:prstGeom prst="rect">
            <a:avLst/>
          </a:prstGeom>
          <a:noFill/>
        </p:spPr>
        <p:txBody>
          <a:bodyPr wrap="square" rtlCol="0">
            <a:spAutoFit/>
          </a:bodyPr>
          <a:lstStyle/>
          <a:p>
            <a:pPr marL="342900" indent="-342900" algn="just" defTabSz="342900">
              <a:buFontTx/>
              <a:buChar char="-"/>
              <a:defRPr/>
            </a:pPr>
            <a:r>
              <a:rPr lang="fr-FR" sz="1500" dirty="0">
                <a:solidFill>
                  <a:prstClr val="black"/>
                </a:solidFill>
                <a:latin typeface="Calibri"/>
              </a:rPr>
              <a:t>Un travail </a:t>
            </a:r>
            <a:r>
              <a:rPr lang="fr-FR" sz="1500" b="1" dirty="0">
                <a:solidFill>
                  <a:prstClr val="black"/>
                </a:solidFill>
                <a:latin typeface="Calibri"/>
              </a:rPr>
              <a:t>individuel</a:t>
            </a:r>
            <a:r>
              <a:rPr lang="fr-FR" sz="1500" dirty="0">
                <a:solidFill>
                  <a:prstClr val="black"/>
                </a:solidFill>
                <a:latin typeface="Calibri"/>
              </a:rPr>
              <a:t> qui s’inscrit dans un </a:t>
            </a:r>
            <a:r>
              <a:rPr lang="fr-FR" sz="1500" b="1" dirty="0">
                <a:solidFill>
                  <a:prstClr val="black"/>
                </a:solidFill>
                <a:latin typeface="Calibri"/>
              </a:rPr>
              <a:t>collectif</a:t>
            </a:r>
            <a:r>
              <a:rPr lang="fr-FR" sz="1500" dirty="0">
                <a:solidFill>
                  <a:prstClr val="black"/>
                </a:solidFill>
                <a:latin typeface="Calibri"/>
              </a:rPr>
              <a:t> (échange avec les pairs, apprentissage : sens du collectif).</a:t>
            </a:r>
          </a:p>
          <a:p>
            <a:pPr marL="342900" indent="-342900" algn="just" defTabSz="342900">
              <a:buFontTx/>
              <a:buChar char="-"/>
              <a:defRPr/>
            </a:pPr>
            <a:r>
              <a:rPr lang="fr-FR" sz="1500" dirty="0">
                <a:solidFill>
                  <a:prstClr val="black"/>
                </a:solidFill>
                <a:latin typeface="Calibri"/>
              </a:rPr>
              <a:t>Un véritable </a:t>
            </a:r>
            <a:r>
              <a:rPr lang="fr-FR" sz="1500" b="1" dirty="0">
                <a:solidFill>
                  <a:prstClr val="black"/>
                </a:solidFill>
                <a:latin typeface="Calibri"/>
              </a:rPr>
              <a:t>projet</a:t>
            </a:r>
            <a:r>
              <a:rPr lang="fr-FR" sz="1500" dirty="0">
                <a:solidFill>
                  <a:prstClr val="black"/>
                </a:solidFill>
                <a:latin typeface="Calibri"/>
              </a:rPr>
              <a:t> (de la conception à la réalisation).</a:t>
            </a:r>
          </a:p>
          <a:p>
            <a:pPr marL="342900" indent="-342900" algn="just" defTabSz="342900">
              <a:buFontTx/>
              <a:buChar char="-"/>
              <a:defRPr/>
            </a:pPr>
            <a:r>
              <a:rPr lang="fr-FR" sz="1500" dirty="0">
                <a:solidFill>
                  <a:prstClr val="black"/>
                </a:solidFill>
                <a:latin typeface="Calibri"/>
              </a:rPr>
              <a:t>Un travail manifestant des </a:t>
            </a:r>
            <a:r>
              <a:rPr lang="fr-FR" sz="1500" b="1" dirty="0">
                <a:solidFill>
                  <a:prstClr val="black"/>
                </a:solidFill>
                <a:latin typeface="Calibri"/>
              </a:rPr>
              <a:t>qualités techniques.</a:t>
            </a:r>
          </a:p>
          <a:p>
            <a:pPr marL="342900" indent="-342900" algn="just" defTabSz="342900">
              <a:buFontTx/>
              <a:buChar char="-"/>
              <a:defRPr/>
            </a:pPr>
            <a:r>
              <a:rPr lang="fr-FR" sz="1500" dirty="0">
                <a:solidFill>
                  <a:prstClr val="black"/>
                </a:solidFill>
                <a:latin typeface="Calibri"/>
              </a:rPr>
              <a:t>Une travail qui témoigne des </a:t>
            </a:r>
            <a:r>
              <a:rPr lang="fr-FR" sz="1500" b="1" dirty="0">
                <a:solidFill>
                  <a:prstClr val="black"/>
                </a:solidFill>
                <a:latin typeface="Calibri"/>
              </a:rPr>
              <a:t>qualités humaines </a:t>
            </a:r>
            <a:r>
              <a:rPr lang="fr-FR" sz="1500" dirty="0">
                <a:solidFill>
                  <a:prstClr val="black"/>
                </a:solidFill>
                <a:latin typeface="Calibri"/>
              </a:rPr>
              <a:t>: persévérance, goût du perfectionnement, discipline, fraternité à l’égard des autres compagnons, etc. </a:t>
            </a:r>
          </a:p>
          <a:p>
            <a:pPr algn="ctr" defTabSz="342900">
              <a:defRPr/>
            </a:pPr>
            <a:r>
              <a:rPr lang="fr-FR" sz="1500" dirty="0">
                <a:solidFill>
                  <a:prstClr val="black"/>
                </a:solidFill>
                <a:latin typeface="Calibri"/>
              </a:rPr>
              <a:t>« </a:t>
            </a:r>
            <a:r>
              <a:rPr lang="fr-FR" sz="1500" i="1" dirty="0">
                <a:solidFill>
                  <a:prstClr val="black"/>
                </a:solidFill>
                <a:latin typeface="Calibri"/>
              </a:rPr>
              <a:t>Le but de l’</a:t>
            </a:r>
            <a:r>
              <a:rPr lang="fr-FR" sz="1500" i="1" dirty="0" err="1">
                <a:solidFill>
                  <a:prstClr val="black"/>
                </a:solidFill>
                <a:latin typeface="Calibri"/>
              </a:rPr>
              <a:t>oeuvre</a:t>
            </a:r>
            <a:r>
              <a:rPr lang="fr-FR" sz="1500" i="1" dirty="0">
                <a:solidFill>
                  <a:prstClr val="black"/>
                </a:solidFill>
                <a:latin typeface="Calibri"/>
              </a:rPr>
              <a:t>, c’est la cathédrale intérieure</a:t>
            </a:r>
            <a:r>
              <a:rPr lang="fr-FR" sz="1500" dirty="0">
                <a:solidFill>
                  <a:prstClr val="black"/>
                </a:solidFill>
                <a:latin typeface="Calibri"/>
              </a:rPr>
              <a:t> » (B. de </a:t>
            </a:r>
            <a:r>
              <a:rPr lang="fr-FR" sz="1500" dirty="0" err="1">
                <a:solidFill>
                  <a:prstClr val="black"/>
                </a:solidFill>
                <a:latin typeface="Calibri"/>
              </a:rPr>
              <a:t>Castéra</a:t>
            </a:r>
            <a:r>
              <a:rPr lang="fr-FR" sz="1500" dirty="0">
                <a:solidFill>
                  <a:prstClr val="black"/>
                </a:solidFill>
                <a:latin typeface="Calibri"/>
              </a:rPr>
              <a:t>, </a:t>
            </a:r>
            <a:r>
              <a:rPr lang="fr-FR" sz="1500" i="1" dirty="0">
                <a:solidFill>
                  <a:prstClr val="black"/>
                </a:solidFill>
                <a:latin typeface="Calibri"/>
              </a:rPr>
              <a:t>le compagnonnage</a:t>
            </a:r>
            <a:r>
              <a:rPr lang="fr-FR" sz="1500" dirty="0">
                <a:solidFill>
                  <a:prstClr val="black"/>
                </a:solidFill>
                <a:latin typeface="Calibri"/>
              </a:rPr>
              <a:t>, QSJ, 2018, p.105) : </a:t>
            </a:r>
            <a:r>
              <a:rPr lang="fr-FR" sz="1500" b="1" u="sng" dirty="0">
                <a:solidFill>
                  <a:srgbClr val="FF0000"/>
                </a:solidFill>
                <a:latin typeface="Calibri"/>
              </a:rPr>
              <a:t>faire de sa vie une </a:t>
            </a:r>
            <a:r>
              <a:rPr lang="fr-FR" sz="1500" b="1" u="sng" dirty="0" err="1">
                <a:solidFill>
                  <a:srgbClr val="FF0000"/>
                </a:solidFill>
                <a:latin typeface="Calibri"/>
              </a:rPr>
              <a:t>oeuvre</a:t>
            </a:r>
            <a:r>
              <a:rPr lang="fr-FR" sz="1500" b="1" dirty="0">
                <a:solidFill>
                  <a:prstClr val="black"/>
                </a:solidFill>
                <a:latin typeface="Calibri"/>
              </a:rPr>
              <a:t>. </a:t>
            </a:r>
            <a:r>
              <a:rPr lang="fr-FR" sz="1500" dirty="0">
                <a:solidFill>
                  <a:prstClr val="black"/>
                </a:solidFill>
                <a:latin typeface="Calibri"/>
              </a:rPr>
              <a:t>Il y a donc une dimension </a:t>
            </a:r>
            <a:r>
              <a:rPr lang="fr-FR" sz="1500" b="1" dirty="0">
                <a:solidFill>
                  <a:prstClr val="black"/>
                </a:solidFill>
                <a:latin typeface="Calibri"/>
              </a:rPr>
              <a:t>symbolique et spirituelle.</a:t>
            </a:r>
          </a:p>
          <a:p>
            <a:pPr algn="ctr" defTabSz="342900">
              <a:defRPr/>
            </a:pPr>
            <a:endParaRPr lang="fr-FR" sz="1500" b="1" dirty="0">
              <a:solidFill>
                <a:prstClr val="black"/>
              </a:solidFill>
              <a:latin typeface="Calibri"/>
            </a:endParaRPr>
          </a:p>
          <a:p>
            <a:pPr algn="ctr" defTabSz="342900">
              <a:defRPr/>
            </a:pPr>
            <a:r>
              <a:rPr lang="fr-FR" sz="1500" b="1" dirty="0">
                <a:solidFill>
                  <a:prstClr val="black"/>
                </a:solidFill>
                <a:latin typeface="Calibri"/>
              </a:rPr>
              <a:t>Lorsque le compagnon prend des responsabilités au sein des compagnons : il est </a:t>
            </a:r>
            <a:r>
              <a:rPr lang="fr-FR" sz="1500" b="1" dirty="0">
                <a:solidFill>
                  <a:srgbClr val="FF0000"/>
                </a:solidFill>
                <a:latin typeface="Calibri"/>
              </a:rPr>
              <a:t>compagnon fini.</a:t>
            </a:r>
            <a:r>
              <a:rPr lang="fr-FR" sz="1500" b="1" dirty="0">
                <a:solidFill>
                  <a:prstClr val="black"/>
                </a:solidFill>
                <a:latin typeface="Calibri"/>
              </a:rPr>
              <a:t> </a:t>
            </a:r>
            <a:endParaRPr lang="fr-FR" sz="1500" dirty="0">
              <a:solidFill>
                <a:prstClr val="black"/>
              </a:solidFill>
              <a:latin typeface="Calibri"/>
            </a:endParaRPr>
          </a:p>
        </p:txBody>
      </p:sp>
      <p:cxnSp>
        <p:nvCxnSpPr>
          <p:cNvPr id="3" name="Connecteur droit avec flèche 2">
            <a:extLst>
              <a:ext uri="{FF2B5EF4-FFF2-40B4-BE49-F238E27FC236}">
                <a16:creationId xmlns:a16="http://schemas.microsoft.com/office/drawing/2014/main" xmlns="" id="{09B0FB7E-1F72-0148-BB38-6B79B8D9331D}"/>
              </a:ext>
            </a:extLst>
          </p:cNvPr>
          <p:cNvCxnSpPr/>
          <p:nvPr/>
        </p:nvCxnSpPr>
        <p:spPr>
          <a:xfrm flipH="1">
            <a:off x="4152645" y="2062034"/>
            <a:ext cx="528251" cy="0"/>
          </a:xfrm>
          <a:prstGeom prst="straightConnector1">
            <a:avLst/>
          </a:prstGeom>
          <a:ln w="1206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4685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943100" y="685800"/>
            <a:ext cx="7200900" cy="1485900"/>
          </a:xfrm>
        </p:spPr>
        <p:txBody>
          <a:bodyPr>
            <a:normAutofit/>
          </a:bodyPr>
          <a:lstStyle/>
          <a:p>
            <a:pPr algn="ctr"/>
            <a:r>
              <a:rPr lang="fr-FR" sz="4050" b="1" dirty="0">
                <a:effectLst>
                  <a:outerShdw blurRad="38100" dist="38100" dir="2700000" algn="tl">
                    <a:srgbClr val="000000">
                      <a:alpha val="43137"/>
                    </a:srgbClr>
                  </a:outerShdw>
                </a:effectLst>
              </a:rPr>
              <a:t>LES  SOURCES</a:t>
            </a:r>
          </a:p>
        </p:txBody>
      </p:sp>
      <p:pic>
        <p:nvPicPr>
          <p:cNvPr id="12290" name="Picture 2" descr="https://www.expertmemoire.com/wp-content/uploads/2016/04/bibliographie-memoi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764" y="2023110"/>
            <a:ext cx="6745485" cy="389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2637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95536" y="94809"/>
            <a:ext cx="7886700" cy="993775"/>
          </a:xfrm>
        </p:spPr>
        <p:txBody>
          <a:bodyPr/>
          <a:lstStyle/>
          <a:p>
            <a:pPr algn="ctr"/>
            <a:r>
              <a:rPr lang="fr-FR" dirty="0" smtClean="0"/>
              <a:t>Perdiguier et Sand</a:t>
            </a:r>
            <a:endParaRPr lang="fr-FR" dirty="0"/>
          </a:p>
        </p:txBody>
      </p:sp>
      <p:pic>
        <p:nvPicPr>
          <p:cNvPr id="6" name="Espace réservé du contenu 5"/>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683568" y="2156695"/>
            <a:ext cx="2736304" cy="4479173"/>
          </a:xfrm>
          <a:prstGeom prst="rect">
            <a:avLst/>
          </a:prstGeom>
        </p:spPr>
      </p:pic>
      <p:pic>
        <p:nvPicPr>
          <p:cNvPr id="7" name="Espace réservé du contenu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084533" y="2425964"/>
            <a:ext cx="5072057" cy="3379300"/>
          </a:xfrm>
        </p:spPr>
      </p:pic>
      <p:sp>
        <p:nvSpPr>
          <p:cNvPr id="8" name="Rectangle 7"/>
          <p:cNvSpPr/>
          <p:nvPr/>
        </p:nvSpPr>
        <p:spPr>
          <a:xfrm>
            <a:off x="5148064" y="6021288"/>
            <a:ext cx="3435492" cy="300082"/>
          </a:xfrm>
          <a:prstGeom prst="rect">
            <a:avLst/>
          </a:prstGeom>
        </p:spPr>
        <p:txBody>
          <a:bodyPr wrap="none">
            <a:spAutoFit/>
          </a:bodyPr>
          <a:lstStyle/>
          <a:p>
            <a:pPr defTabSz="685800">
              <a:defRPr/>
            </a:pPr>
            <a:r>
              <a:rPr lang="fr-FR" sz="1350" dirty="0">
                <a:solidFill>
                  <a:prstClr val="black"/>
                </a:solidFill>
                <a:latin typeface="Calibri" panose="020F0502020204030204"/>
                <a:hlinkClick r:id="rId4"/>
              </a:rPr>
              <a:t>Les Arts décoratifs - Musée des Arts Décoratifs</a:t>
            </a:r>
            <a:endParaRPr lang="fr-FR" sz="1350" dirty="0">
              <a:solidFill>
                <a:prstClr val="black"/>
              </a:solidFill>
              <a:latin typeface="Calibri" panose="020F0502020204030204"/>
            </a:endParaRPr>
          </a:p>
        </p:txBody>
      </p:sp>
      <p:sp>
        <p:nvSpPr>
          <p:cNvPr id="9" name="Rectangle 8"/>
          <p:cNvSpPr/>
          <p:nvPr/>
        </p:nvSpPr>
        <p:spPr>
          <a:xfrm>
            <a:off x="4515382" y="1142407"/>
            <a:ext cx="4229825" cy="1283557"/>
          </a:xfrm>
          <a:prstGeom prst="rect">
            <a:avLst/>
          </a:prstGeom>
        </p:spPr>
        <p:txBody>
          <a:bodyPr wrap="square">
            <a:spAutoFit/>
          </a:bodyPr>
          <a:lstStyle/>
          <a:p>
            <a:pPr defTabSz="685800">
              <a:lnSpc>
                <a:spcPct val="107000"/>
              </a:lnSpc>
              <a:spcBef>
                <a:spcPts val="900"/>
              </a:spcBef>
              <a:defRPr/>
            </a:pPr>
            <a:r>
              <a:rPr lang="fr-FR" sz="135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Le Compagnon du tour de France » (1840) George SAND</a:t>
            </a:r>
            <a:endParaRPr lang="fr-FR"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a:lnSpc>
                <a:spcPct val="107000"/>
              </a:lnSpc>
              <a:spcAft>
                <a:spcPts val="600"/>
              </a:spcAft>
              <a:defRPr/>
            </a:pPr>
            <a:r>
              <a:rPr lang="fr-FR" sz="825"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fr-FR" sz="900" u="sng"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5"/>
              </a:rPr>
              <a:t>https://ebooks-bnr.com/ebooks/pdf4/sand_compagnon_tour_de_france.pdf</a:t>
            </a:r>
            <a:endParaRPr lang="fr-FR"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defRPr/>
            </a:pPr>
            <a:r>
              <a:rPr lang="fr-FR" sz="900" u="sng"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6"/>
              </a:rPr>
              <a:t>https://gallica.bnf.fr/ark:/12148/bpt6k1027277/f7.double</a:t>
            </a:r>
            <a:endParaRPr lang="fr-FR"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defRPr/>
            </a:pPr>
            <a:r>
              <a:rPr lang="fr-FR" sz="900" u="sng"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7"/>
              </a:rPr>
              <a:t>https://leslivresdegeorgesandetmoi.wordpress.com/2011/12/10/samedi-sandien-26-le-compagnon-du-tour-de-france-1840/</a:t>
            </a:r>
            <a:endParaRPr lang="fr-FR" sz="82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47385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51520" y="81980"/>
            <a:ext cx="8892480" cy="1485900"/>
          </a:xfrm>
        </p:spPr>
        <p:txBody>
          <a:bodyPr/>
          <a:lstStyle/>
          <a:p>
            <a:pPr algn="ctr"/>
            <a:r>
              <a:rPr lang="fr-FR" dirty="0" smtClean="0"/>
              <a:t>En ligne sur le site de la </a:t>
            </a:r>
            <a:r>
              <a:rPr lang="fr-FR" dirty="0" err="1" smtClean="0"/>
              <a:t>Gallica</a:t>
            </a:r>
            <a:r>
              <a:rPr lang="fr-FR" dirty="0" smtClean="0"/>
              <a:t> BNF</a:t>
            </a:r>
            <a:endParaRPr lang="fr-FR" dirty="0"/>
          </a:p>
        </p:txBody>
      </p:sp>
      <p:pic>
        <p:nvPicPr>
          <p:cNvPr id="8" name="Espace réservé du contenu 7"/>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4697760" y="1700808"/>
            <a:ext cx="3131840" cy="4697759"/>
          </a:xfrm>
          <a:prstGeom prst="rect">
            <a:avLst/>
          </a:prstGeom>
        </p:spPr>
      </p:pic>
      <p:pic>
        <p:nvPicPr>
          <p:cNvPr id="10" name="Espace réservé du contenu 9"/>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323528" y="1700808"/>
            <a:ext cx="3528392" cy="4979976"/>
          </a:xfrm>
          <a:prstGeom prst="rect">
            <a:avLst/>
          </a:prstGeom>
        </p:spPr>
      </p:pic>
    </p:spTree>
    <p:extLst>
      <p:ext uri="{BB962C8B-B14F-4D97-AF65-F5344CB8AC3E}">
        <p14:creationId xmlns:p14="http://schemas.microsoft.com/office/powerpoint/2010/main" val="713239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187624" y="260648"/>
            <a:ext cx="7200900" cy="1485900"/>
          </a:xfrm>
        </p:spPr>
        <p:txBody>
          <a:bodyPr/>
          <a:lstStyle/>
          <a:p>
            <a:r>
              <a:rPr lang="fr-FR" dirty="0" smtClean="0"/>
              <a:t>Compagnons : un terme polysémique.</a:t>
            </a:r>
            <a:endParaRPr lang="fr-FR" dirty="0"/>
          </a:p>
        </p:txBody>
      </p:sp>
      <p:graphicFrame>
        <p:nvGraphicFramePr>
          <p:cNvPr id="4" name="Diagramme 3"/>
          <p:cNvGraphicFramePr/>
          <p:nvPr>
            <p:extLst/>
          </p:nvPr>
        </p:nvGraphicFramePr>
        <p:xfrm>
          <a:off x="2014537" y="2048839"/>
          <a:ext cx="5041447" cy="3360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16578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4788024" y="997538"/>
            <a:ext cx="3945493" cy="5383789"/>
          </a:xfrm>
        </p:spPr>
      </p:pic>
      <p:pic>
        <p:nvPicPr>
          <p:cNvPr id="5" name="Espace réservé du contenu 4" descr="Résultat de recherche d'images pour &quot;compagnonnage en picardie&quot;"/>
          <p:cNvPicPr>
            <a:picLocks noGrp="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965994"/>
            <a:ext cx="3456384" cy="4983286"/>
          </a:xfrm>
          <a:prstGeom prst="rect">
            <a:avLst/>
          </a:prstGeom>
          <a:noFill/>
          <a:ln>
            <a:noFill/>
          </a:ln>
        </p:spPr>
      </p:pic>
    </p:spTree>
    <p:extLst>
      <p:ext uri="{BB962C8B-B14F-4D97-AF65-F5344CB8AC3E}">
        <p14:creationId xmlns:p14="http://schemas.microsoft.com/office/powerpoint/2010/main" val="13124038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683568" y="0"/>
            <a:ext cx="7200900" cy="1052736"/>
          </a:xfrm>
        </p:spPr>
        <p:txBody>
          <a:bodyPr/>
          <a:lstStyle/>
          <a:p>
            <a:r>
              <a:rPr lang="fr-FR" dirty="0" smtClean="0"/>
              <a:t>Bibliographie</a:t>
            </a:r>
            <a:endParaRPr lang="fr-FR" dirty="0"/>
          </a:p>
        </p:txBody>
      </p:sp>
      <p:sp>
        <p:nvSpPr>
          <p:cNvPr id="3" name="Espace réservé du texte 2"/>
          <p:cNvSpPr>
            <a:spLocks noGrp="1"/>
          </p:cNvSpPr>
          <p:nvPr>
            <p:ph type="body" sz="quarter" idx="4294967295"/>
          </p:nvPr>
        </p:nvSpPr>
        <p:spPr>
          <a:xfrm>
            <a:off x="251520" y="1052736"/>
            <a:ext cx="8640960" cy="5472608"/>
          </a:xfrm>
        </p:spPr>
        <p:txBody>
          <a:bodyPr numCol="1">
            <a:normAutofit fontScale="40000" lnSpcReduction="20000"/>
          </a:bodyPr>
          <a:lstStyle/>
          <a:p>
            <a:pPr marL="0" indent="0" fontAlgn="base">
              <a:buNone/>
            </a:pPr>
            <a:r>
              <a:rPr lang="fr-FR" sz="3100" b="1" u="sng" dirty="0" smtClean="0"/>
              <a:t>Ouvrages d’historiens : </a:t>
            </a:r>
          </a:p>
          <a:p>
            <a:pPr marL="0" indent="0" algn="just" fontAlgn="base">
              <a:buNone/>
            </a:pPr>
            <a:r>
              <a:rPr lang="fr-FR" sz="3100" dirty="0" smtClean="0"/>
              <a:t>Laurent </a:t>
            </a:r>
            <a:r>
              <a:rPr lang="fr-FR" sz="3100" dirty="0" err="1"/>
              <a:t>Bastard</a:t>
            </a:r>
            <a:r>
              <a:rPr lang="fr-FR" sz="3100" dirty="0"/>
              <a:t> (2015). "L’image, miroir du compagnonnage au XIX</a:t>
            </a:r>
            <a:r>
              <a:rPr lang="fr-FR" sz="3100" baseline="30000" dirty="0"/>
              <a:t>e</a:t>
            </a:r>
            <a:r>
              <a:rPr lang="fr-FR" sz="3100" dirty="0"/>
              <a:t> siècle".  </a:t>
            </a:r>
            <a:r>
              <a:rPr lang="fr-FR" sz="3100" i="1" dirty="0"/>
              <a:t>Images du travail </a:t>
            </a:r>
            <a:r>
              <a:rPr lang="fr-FR" sz="3100" i="1" dirty="0" err="1"/>
              <a:t>Travail</a:t>
            </a:r>
            <a:r>
              <a:rPr lang="fr-FR" sz="3100" i="1" dirty="0"/>
              <a:t> des images - n°1. Quand les groupes professionnels se mettent en images | Dossier | Images du travail, Travail des images</a:t>
            </a:r>
            <a:r>
              <a:rPr lang="fr-FR" sz="3100" dirty="0"/>
              <a:t>. [En ligne] Publié en ligne le 15 décembre 2015. </a:t>
            </a:r>
          </a:p>
          <a:p>
            <a:pPr marL="0" indent="0" algn="just" fontAlgn="base">
              <a:buNone/>
            </a:pPr>
            <a:r>
              <a:rPr lang="fr-FR" sz="3100" dirty="0" smtClean="0"/>
              <a:t> </a:t>
            </a:r>
            <a:r>
              <a:rPr lang="fr-FR" sz="3100" dirty="0">
                <a:hlinkClick r:id="rId3"/>
              </a:rPr>
              <a:t>http://imagesdutravail.edel.univ-poitiers.fr/index.php?id=159</a:t>
            </a:r>
            <a:r>
              <a:rPr lang="fr-FR" sz="3100" dirty="0"/>
              <a:t> </a:t>
            </a:r>
          </a:p>
          <a:p>
            <a:pPr marL="0" indent="0" algn="just">
              <a:buNone/>
            </a:pPr>
            <a:r>
              <a:rPr lang="fr-FR" sz="3100" dirty="0"/>
              <a:t>Lucien </a:t>
            </a:r>
            <a:r>
              <a:rPr lang="fr-FR" sz="3100" dirty="0" err="1"/>
              <a:t>Bély</a:t>
            </a:r>
            <a:r>
              <a:rPr lang="fr-FR" sz="3100" dirty="0"/>
              <a:t>, </a:t>
            </a:r>
            <a:r>
              <a:rPr lang="fr-FR" sz="3100" i="1" dirty="0"/>
              <a:t>Dictionnaire de l’Ancien régime</a:t>
            </a:r>
            <a:r>
              <a:rPr lang="fr-FR" sz="3100" dirty="0"/>
              <a:t>, PUF, 2006 (article « corporations ou jurandes »).</a:t>
            </a:r>
          </a:p>
          <a:p>
            <a:pPr marL="0" indent="0" algn="just">
              <a:buNone/>
            </a:pPr>
            <a:r>
              <a:rPr lang="fr-FR" sz="3100" dirty="0"/>
              <a:t>Philippe </a:t>
            </a:r>
            <a:r>
              <a:rPr lang="fr-FR" sz="3100" dirty="0" err="1"/>
              <a:t>Bernardi</a:t>
            </a:r>
            <a:r>
              <a:rPr lang="fr-FR" sz="3100" dirty="0"/>
              <a:t>, </a:t>
            </a:r>
            <a:r>
              <a:rPr lang="fr-FR" sz="3100" i="1" dirty="0"/>
              <a:t>Bâtir au Moyen-Age </a:t>
            </a:r>
            <a:r>
              <a:rPr lang="fr-FR" sz="3100" dirty="0"/>
              <a:t>(XIII-milieu XVI</a:t>
            </a:r>
            <a:r>
              <a:rPr lang="fr-FR" sz="3100" baseline="30000" dirty="0"/>
              <a:t>e</a:t>
            </a:r>
            <a:r>
              <a:rPr lang="fr-FR" sz="3100" dirty="0"/>
              <a:t>), </a:t>
            </a:r>
            <a:r>
              <a:rPr lang="fr-FR" sz="3100" dirty="0" err="1"/>
              <a:t>Biblis</a:t>
            </a:r>
            <a:r>
              <a:rPr lang="fr-FR" sz="3100" dirty="0"/>
              <a:t>, 2011.</a:t>
            </a:r>
          </a:p>
          <a:p>
            <a:pPr marL="0" indent="0" algn="just">
              <a:buNone/>
            </a:pPr>
            <a:r>
              <a:rPr lang="fr-FR" sz="3100" dirty="0"/>
              <a:t>Bernard de </a:t>
            </a:r>
            <a:r>
              <a:rPr lang="fr-FR" sz="3100" dirty="0" err="1"/>
              <a:t>Castéra</a:t>
            </a:r>
            <a:r>
              <a:rPr lang="fr-FR" sz="3100" dirty="0"/>
              <a:t>, </a:t>
            </a:r>
            <a:r>
              <a:rPr lang="fr-FR" sz="3100" i="1" dirty="0"/>
              <a:t>le compagnonnage,</a:t>
            </a:r>
            <a:r>
              <a:rPr lang="fr-FR" sz="3100" dirty="0"/>
              <a:t> PUF, QSJ, 2018. </a:t>
            </a:r>
          </a:p>
          <a:p>
            <a:pPr marL="0" indent="0" algn="just">
              <a:buNone/>
            </a:pPr>
            <a:r>
              <a:rPr lang="fr-FR" sz="3100" dirty="0"/>
              <a:t>François </a:t>
            </a:r>
            <a:r>
              <a:rPr lang="fr-FR" sz="3100" dirty="0" err="1"/>
              <a:t>Icher</a:t>
            </a:r>
            <a:r>
              <a:rPr lang="fr-FR" sz="3100" dirty="0"/>
              <a:t>, </a:t>
            </a:r>
            <a:r>
              <a:rPr lang="fr-FR" sz="3100" i="1" dirty="0"/>
              <a:t>les compagnons du tour de France</a:t>
            </a:r>
            <a:r>
              <a:rPr lang="fr-FR" sz="3100" dirty="0"/>
              <a:t>, Éditions La Martinière, 2010</a:t>
            </a:r>
            <a:r>
              <a:rPr lang="fr-FR" sz="3100" dirty="0" smtClean="0"/>
              <a:t>.</a:t>
            </a:r>
          </a:p>
          <a:p>
            <a:pPr marL="0" indent="0" algn="just">
              <a:buNone/>
            </a:pPr>
            <a:r>
              <a:rPr lang="fr-FR" sz="3100" dirty="0" smtClean="0"/>
              <a:t>Cynthia </a:t>
            </a:r>
            <a:r>
              <a:rPr lang="fr-FR" sz="3100" dirty="0" err="1" smtClean="0"/>
              <a:t>Truant</a:t>
            </a:r>
            <a:r>
              <a:rPr lang="fr-FR" sz="3100" dirty="0" smtClean="0"/>
              <a:t>, « Rites, compagnonnages et politique en 1848 », </a:t>
            </a:r>
            <a:r>
              <a:rPr lang="fr-FR" sz="3100" i="1" dirty="0" smtClean="0"/>
              <a:t>Le Politique</a:t>
            </a:r>
            <a:r>
              <a:rPr lang="fr-FR" sz="3100" dirty="0" smtClean="0"/>
              <a:t>, 4, 1998.</a:t>
            </a:r>
          </a:p>
          <a:p>
            <a:pPr marL="0" indent="0" algn="just">
              <a:buNone/>
            </a:pPr>
            <a:r>
              <a:rPr lang="fr-FR" sz="3100" dirty="0" smtClean="0"/>
              <a:t>« Histoire </a:t>
            </a:r>
            <a:r>
              <a:rPr lang="fr-FR" sz="3100" dirty="0"/>
              <a:t>du monde du </a:t>
            </a:r>
            <a:r>
              <a:rPr lang="fr-FR" sz="3100" dirty="0" smtClean="0"/>
              <a:t>travail », </a:t>
            </a:r>
            <a:r>
              <a:rPr lang="fr-FR" sz="3100" i="1" dirty="0"/>
              <a:t>Historiens et géographes,</a:t>
            </a:r>
            <a:r>
              <a:rPr lang="fr-FR" sz="3100" dirty="0"/>
              <a:t> n° 438, mai-juin 2017.</a:t>
            </a:r>
          </a:p>
          <a:p>
            <a:pPr marL="0" indent="0">
              <a:buNone/>
            </a:pPr>
            <a:endParaRPr lang="fr-FR" sz="3100" b="1" u="sng" dirty="0" smtClean="0"/>
          </a:p>
          <a:p>
            <a:pPr marL="0" indent="0">
              <a:buNone/>
            </a:pPr>
            <a:r>
              <a:rPr lang="fr-FR" sz="3100" b="1" u="sng" dirty="0" smtClean="0"/>
              <a:t>Quelques </a:t>
            </a:r>
            <a:r>
              <a:rPr lang="fr-FR" sz="3100" b="1" u="sng" dirty="0"/>
              <a:t>sites </a:t>
            </a:r>
            <a:r>
              <a:rPr lang="fr-FR" sz="3100" b="1" i="1" u="sng" dirty="0"/>
              <a:t>Internet</a:t>
            </a:r>
            <a:r>
              <a:rPr lang="fr-FR" sz="3100" b="1" u="sng" dirty="0"/>
              <a:t> </a:t>
            </a:r>
            <a:r>
              <a:rPr lang="fr-FR" sz="3100" b="1" u="sng" dirty="0" smtClean="0"/>
              <a:t>: </a:t>
            </a:r>
          </a:p>
          <a:p>
            <a:pPr marL="0" indent="0" algn="just">
              <a:buNone/>
            </a:pPr>
            <a:r>
              <a:rPr lang="fr-FR" sz="3100" b="1" u="sng" dirty="0" smtClean="0"/>
              <a:t>Des </a:t>
            </a:r>
            <a:r>
              <a:rPr lang="fr-FR" sz="3100" b="1" u="sng" dirty="0"/>
              <a:t>associations de compagnons </a:t>
            </a:r>
            <a:r>
              <a:rPr lang="fr-FR" sz="3100" b="1" dirty="0"/>
              <a:t>: </a:t>
            </a:r>
            <a:endParaRPr lang="fr-FR" sz="3100" b="1" dirty="0" smtClean="0"/>
          </a:p>
          <a:p>
            <a:pPr marL="0" indent="0" algn="just">
              <a:buNone/>
            </a:pPr>
            <a:r>
              <a:rPr lang="fr-FR" sz="3100" dirty="0">
                <a:hlinkClick r:id="rId4"/>
              </a:rPr>
              <a:t>http://compagnonnage.info/blog/blogs/blog1.php/2016/12/02/baldelameredescompagnonstailleursdepierre-1861</a:t>
            </a:r>
            <a:r>
              <a:rPr lang="fr-FR" sz="3100" dirty="0"/>
              <a:t> </a:t>
            </a:r>
            <a:r>
              <a:rPr lang="fr-FR" sz="3100" dirty="0">
                <a:hlinkClick r:id="rId5"/>
              </a:rPr>
              <a:t>http://www.compagnonnage.fr/index.php</a:t>
            </a:r>
            <a:r>
              <a:rPr lang="fr-FR" sz="3100" dirty="0"/>
              <a:t> : le compagnonnage de la Cayenne itinérante,</a:t>
            </a:r>
          </a:p>
          <a:p>
            <a:pPr marL="0" indent="0" algn="just">
              <a:buNone/>
            </a:pPr>
            <a:r>
              <a:rPr lang="fr-FR" sz="3100" dirty="0">
                <a:hlinkClick r:id="rId6"/>
              </a:rPr>
              <a:t>http://lecompagnonnage.com/?Devenir-Compagnon</a:t>
            </a:r>
            <a:r>
              <a:rPr lang="fr-FR" sz="3100" dirty="0"/>
              <a:t> : le compagnonnage des compagnons du Tour de France et des devoirs unis. </a:t>
            </a:r>
          </a:p>
          <a:p>
            <a:pPr marL="0" indent="0" algn="just">
              <a:buNone/>
            </a:pPr>
            <a:r>
              <a:rPr lang="fr-FR" sz="3100" dirty="0">
                <a:hlinkClick r:id="rId7"/>
              </a:rPr>
              <a:t>https://www.compagnons-du-devoir.com</a:t>
            </a:r>
            <a:r>
              <a:rPr lang="fr-FR" sz="3100" dirty="0"/>
              <a:t> : les compagnons du devoir </a:t>
            </a:r>
          </a:p>
          <a:p>
            <a:pPr marL="0" indent="0" algn="just">
              <a:buNone/>
            </a:pPr>
            <a:r>
              <a:rPr lang="fr-FR" sz="3100" dirty="0">
                <a:hlinkClick r:id="rId8"/>
              </a:rPr>
              <a:t>http://compagnonsdutourdefrance.org</a:t>
            </a:r>
            <a:r>
              <a:rPr lang="fr-FR" sz="3100" dirty="0"/>
              <a:t> : la fédération compagnonnique des métiers du bâtiment </a:t>
            </a:r>
            <a:endParaRPr lang="fr-FR" sz="3100" dirty="0" smtClean="0"/>
          </a:p>
          <a:p>
            <a:pPr marL="0" indent="0" algn="just">
              <a:buNone/>
            </a:pPr>
            <a:r>
              <a:rPr lang="fr-FR" sz="3100" b="1" u="sng" dirty="0" smtClean="0"/>
              <a:t>Notice du dictionnaire du </a:t>
            </a:r>
            <a:r>
              <a:rPr lang="fr-FR" sz="3100" b="1" u="sng" dirty="0" err="1" smtClean="0"/>
              <a:t>Maitron</a:t>
            </a:r>
            <a:r>
              <a:rPr lang="fr-FR" sz="3100" b="1" u="sng" dirty="0" smtClean="0"/>
              <a:t>  : </a:t>
            </a:r>
          </a:p>
          <a:p>
            <a:pPr marL="67866" lvl="1" indent="0" algn="just" defTabSz="134541">
              <a:buNone/>
            </a:pPr>
            <a:r>
              <a:rPr lang="fr-FR" sz="3100" dirty="0">
                <a:hlinkClick r:id="rId9"/>
              </a:rPr>
              <a:t>http://</a:t>
            </a:r>
            <a:r>
              <a:rPr lang="fr-FR" sz="3100" dirty="0" smtClean="0">
                <a:hlinkClick r:id="rId9"/>
              </a:rPr>
              <a:t>maitron-en-ligne.univ-paris1.fr/spip.php?article136137</a:t>
            </a:r>
            <a:endParaRPr lang="fr-FR" sz="3100" dirty="0" smtClean="0"/>
          </a:p>
          <a:p>
            <a:pPr marL="67866" lvl="1" indent="0" algn="just" defTabSz="134541">
              <a:buNone/>
            </a:pPr>
            <a:r>
              <a:rPr lang="fr-FR" sz="3100" dirty="0" smtClean="0"/>
              <a:t>notice PERDIGUIER </a:t>
            </a:r>
            <a:r>
              <a:rPr lang="fr-FR" sz="3100" dirty="0" err="1" smtClean="0"/>
              <a:t>Agricol</a:t>
            </a:r>
            <a:r>
              <a:rPr lang="fr-FR" sz="3100" dirty="0" smtClean="0"/>
              <a:t>, dit Avignonnais-la-Vertu par revu et complété par Philippe </a:t>
            </a:r>
            <a:r>
              <a:rPr lang="fr-FR" sz="3100" dirty="0" err="1" smtClean="0"/>
              <a:t>Darriulat</a:t>
            </a:r>
            <a:r>
              <a:rPr lang="fr-FR" sz="3100" dirty="0" smtClean="0"/>
              <a:t>, version mise en ligne le 13 janvier 2011, dernière modification le 29 juin 2015.</a:t>
            </a:r>
          </a:p>
          <a:p>
            <a:pPr marL="67866" lvl="1" indent="0" algn="just" defTabSz="134541">
              <a:buNone/>
            </a:pPr>
            <a:r>
              <a:rPr lang="fr-FR" sz="3100" b="1" dirty="0" smtClean="0"/>
              <a:t>Musée </a:t>
            </a:r>
            <a:r>
              <a:rPr lang="fr-FR" sz="3100" b="1" dirty="0"/>
              <a:t>du compagnonnage : </a:t>
            </a:r>
          </a:p>
          <a:p>
            <a:pPr marL="67866" lvl="1" indent="0" algn="just" defTabSz="134541">
              <a:buNone/>
            </a:pPr>
            <a:r>
              <a:rPr lang="fr-FR" sz="3100" dirty="0">
                <a:hlinkClick r:id="rId10"/>
              </a:rPr>
              <a:t>http://www.museecompagnonnage.fr/le-compagnonnage/histoire</a:t>
            </a:r>
            <a:r>
              <a:rPr lang="fr-FR" sz="3100" dirty="0"/>
              <a:t> </a:t>
            </a:r>
            <a:endParaRPr lang="fr-FR" sz="3100" dirty="0" smtClean="0"/>
          </a:p>
          <a:p>
            <a:pPr marL="67866" lvl="1" indent="0" algn="just" defTabSz="134541">
              <a:buNone/>
            </a:pPr>
            <a:r>
              <a:rPr lang="fr-FR" sz="3200" b="1" dirty="0"/>
              <a:t>Maison de l’Outil et de la Pensée Ouvrière</a:t>
            </a:r>
          </a:p>
          <a:p>
            <a:pPr marL="67866" lvl="1" indent="0" algn="just" defTabSz="134541">
              <a:buNone/>
            </a:pPr>
            <a:r>
              <a:rPr lang="fr-FR" sz="3100" dirty="0">
                <a:hlinkClick r:id="rId11"/>
              </a:rPr>
              <a:t>http://mopo3.com</a:t>
            </a:r>
            <a:r>
              <a:rPr lang="fr-FR" sz="3100" dirty="0" smtClean="0">
                <a:hlinkClick r:id="rId11"/>
              </a:rPr>
              <a:t>/</a:t>
            </a:r>
            <a:endParaRPr lang="fr-FR" sz="3100" dirty="0" smtClean="0"/>
          </a:p>
          <a:p>
            <a:pPr marL="67866" lvl="1" indent="0" algn="just" defTabSz="134541">
              <a:buNone/>
            </a:pPr>
            <a:endParaRPr lang="fr-FR" sz="3100" dirty="0" smtClean="0"/>
          </a:p>
          <a:p>
            <a:pPr marL="67866" lvl="1" indent="0" algn="just" defTabSz="134541">
              <a:buNone/>
            </a:pPr>
            <a:endParaRPr lang="fr-FR" sz="3100" dirty="0"/>
          </a:p>
          <a:p>
            <a:pPr marL="67866" lvl="1" indent="0" algn="just" defTabSz="134541">
              <a:buNone/>
            </a:pPr>
            <a:endParaRPr lang="fr-FR" sz="3100" dirty="0"/>
          </a:p>
          <a:p>
            <a:pPr lvl="1">
              <a:buFontTx/>
              <a:buChar char="-"/>
            </a:pPr>
            <a:endParaRPr lang="fr-FR" dirty="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p:txBody>
      </p:sp>
    </p:spTree>
    <p:extLst>
      <p:ext uri="{BB962C8B-B14F-4D97-AF65-F5344CB8AC3E}">
        <p14:creationId xmlns:p14="http://schemas.microsoft.com/office/powerpoint/2010/main" val="22612910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59632" y="764704"/>
            <a:ext cx="6336704" cy="2031325"/>
          </a:xfrm>
          <a:prstGeom prst="rect">
            <a:avLst/>
          </a:prstGeom>
          <a:noFill/>
        </p:spPr>
        <p:txBody>
          <a:bodyPr wrap="square" rtlCol="0">
            <a:spAutoFit/>
          </a:bodyPr>
          <a:lstStyle/>
          <a:p>
            <a:pPr algn="just"/>
            <a:r>
              <a:rPr lang="fr-FR" b="1" dirty="0" smtClean="0"/>
              <a:t>Le chef d’œuvre </a:t>
            </a:r>
            <a:r>
              <a:rPr lang="fr-FR" dirty="0" smtClean="0"/>
              <a:t>est un hommage au métier et à ceux qui ont su en transmettre la tradition depuis des générations.[…] Il s’agit travail éminemment gratuit, qui ne vise pas à l’efficacité, mais au perfectionnement de l’ouvrier. Le but du chef d’œuvre c’est l’homme ; et le chef d’œuvre secret, c’est l’homme. C’est la cathédrale intérieure.</a:t>
            </a:r>
          </a:p>
          <a:p>
            <a:endParaRPr lang="fr-FR" dirty="0"/>
          </a:p>
        </p:txBody>
      </p:sp>
      <p:sp>
        <p:nvSpPr>
          <p:cNvPr id="3" name="ZoneTexte 2"/>
          <p:cNvSpPr txBox="1"/>
          <p:nvPr/>
        </p:nvSpPr>
        <p:spPr>
          <a:xfrm>
            <a:off x="1259632" y="3068960"/>
            <a:ext cx="6336704" cy="3693319"/>
          </a:xfrm>
          <a:prstGeom prst="rect">
            <a:avLst/>
          </a:prstGeom>
          <a:noFill/>
        </p:spPr>
        <p:txBody>
          <a:bodyPr wrap="square" rtlCol="0">
            <a:spAutoFit/>
          </a:bodyPr>
          <a:lstStyle/>
          <a:p>
            <a:pPr algn="just"/>
            <a:r>
              <a:rPr lang="fr-FR" dirty="0" smtClean="0"/>
              <a:t>Le terme de Devoir désigne tout le Compagnonnage, l’ensemble de son idéal et de ses pratiques.</a:t>
            </a:r>
          </a:p>
          <a:p>
            <a:pPr algn="just"/>
            <a:r>
              <a:rPr lang="fr-FR" b="1" dirty="0" smtClean="0"/>
              <a:t>Le Devoir</a:t>
            </a:r>
            <a:r>
              <a:rPr lang="fr-FR" dirty="0" smtClean="0"/>
              <a:t>, c’est la pratique d’un métier poussée jusqu’au bout de ses exigences techniques et humaines. </a:t>
            </a:r>
            <a:r>
              <a:rPr lang="fr-FR" b="1" dirty="0" smtClean="0"/>
              <a:t>La fraternité </a:t>
            </a:r>
            <a:r>
              <a:rPr lang="fr-FR" dirty="0" smtClean="0"/>
              <a:t>fait partie du Devoir parce qu’elle est exigence du réelle tout œuvre exige pour sa réalisation, le concours ordonné de plusieurs […] Le Devoir c’est bien plutôt l’appel à former une communauté de personnes qui a son sens et n’existe que dans la mesure où la personnalité profonde de chacun s’y révèle .</a:t>
            </a:r>
          </a:p>
          <a:p>
            <a:pPr algn="just"/>
            <a:endParaRPr lang="fr-FR" dirty="0"/>
          </a:p>
          <a:p>
            <a:pPr algn="just"/>
            <a:endParaRPr lang="fr-FR" dirty="0" smtClean="0"/>
          </a:p>
          <a:p>
            <a:pPr algn="just"/>
            <a:r>
              <a:rPr lang="fr-FR" b="1" dirty="0"/>
              <a:t>Bernard de </a:t>
            </a:r>
            <a:r>
              <a:rPr lang="fr-FR" b="1" dirty="0" err="1"/>
              <a:t>Castéra</a:t>
            </a:r>
            <a:r>
              <a:rPr lang="fr-FR" b="1" dirty="0"/>
              <a:t>, </a:t>
            </a:r>
            <a:r>
              <a:rPr lang="fr-FR" b="1" i="1" dirty="0"/>
              <a:t>le compagnonnage,</a:t>
            </a:r>
            <a:r>
              <a:rPr lang="fr-FR" b="1" dirty="0"/>
              <a:t> PUF, QSJ, 2018.</a:t>
            </a:r>
            <a:endParaRPr lang="fr-FR" dirty="0"/>
          </a:p>
          <a:p>
            <a:pPr algn="just"/>
            <a:endParaRPr lang="fr-FR" dirty="0"/>
          </a:p>
        </p:txBody>
      </p:sp>
    </p:spTree>
    <p:extLst>
      <p:ext uri="{BB962C8B-B14F-4D97-AF65-F5344CB8AC3E}">
        <p14:creationId xmlns:p14="http://schemas.microsoft.com/office/powerpoint/2010/main" val="38594246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type="pic" idx="4294967295"/>
          </p:nvPr>
        </p:nvPicPr>
        <p:blipFill>
          <a:blip r:embed="rId2" cstate="print">
            <a:extLst>
              <a:ext uri="{28A0092B-C50C-407E-A947-70E740481C1C}">
                <a14:useLocalDpi xmlns:a14="http://schemas.microsoft.com/office/drawing/2010/main" val="0"/>
              </a:ext>
            </a:extLst>
          </a:blip>
          <a:srcRect/>
          <a:stretch>
            <a:fillRect/>
          </a:stretch>
        </p:blipFill>
        <p:spPr>
          <a:xfrm>
            <a:off x="0" y="2209800"/>
            <a:ext cx="4629150" cy="3656013"/>
          </a:xfrm>
        </p:spPr>
      </p:pic>
      <p:sp>
        <p:nvSpPr>
          <p:cNvPr id="6" name="Espace réservé du texte 5"/>
          <p:cNvSpPr>
            <a:spLocks noGrp="1"/>
          </p:cNvSpPr>
          <p:nvPr>
            <p:ph type="body" sz="half" idx="4294967295"/>
          </p:nvPr>
        </p:nvSpPr>
        <p:spPr>
          <a:xfrm>
            <a:off x="5441950" y="2773363"/>
            <a:ext cx="3702050" cy="2857500"/>
          </a:xfrm>
        </p:spPr>
        <p:txBody>
          <a:bodyPr>
            <a:normAutofit fontScale="47500" lnSpcReduction="20000"/>
          </a:bodyPr>
          <a:lstStyle/>
          <a:p>
            <a:r>
              <a:rPr lang="fr-FR" dirty="0" smtClean="0"/>
              <a:t>Corporations et compagnonnage</a:t>
            </a:r>
          </a:p>
          <a:p>
            <a:r>
              <a:rPr lang="fr-FR" dirty="0" smtClean="0"/>
              <a:t>Les devoirs et compagnons</a:t>
            </a:r>
          </a:p>
          <a:p>
            <a:r>
              <a:rPr lang="fr-FR" dirty="0" smtClean="0"/>
              <a:t>Défense du monde ouvrier</a:t>
            </a:r>
          </a:p>
          <a:p>
            <a:r>
              <a:rPr lang="fr-FR" dirty="0" smtClean="0"/>
              <a:t>1804 Livret ouvrier et </a:t>
            </a:r>
            <a:r>
              <a:rPr lang="fr-FR" dirty="0" err="1" smtClean="0"/>
              <a:t>cayenne</a:t>
            </a:r>
            <a:endParaRPr lang="fr-FR" dirty="0" smtClean="0"/>
          </a:p>
          <a:p>
            <a:r>
              <a:rPr lang="fr-FR" dirty="0" smtClean="0"/>
              <a:t>Divisions et rivalités et perte de puissance</a:t>
            </a:r>
          </a:p>
          <a:p>
            <a:r>
              <a:rPr lang="fr-FR" dirty="0" smtClean="0"/>
              <a:t>Chefs-d'œuvre</a:t>
            </a:r>
          </a:p>
          <a:p>
            <a:r>
              <a:rPr lang="fr-FR" dirty="0" smtClean="0"/>
              <a:t>Rites et récits</a:t>
            </a:r>
          </a:p>
          <a:p>
            <a:r>
              <a:rPr lang="fr-FR" dirty="0" smtClean="0"/>
              <a:t>Tour de France</a:t>
            </a:r>
          </a:p>
          <a:p>
            <a:r>
              <a:rPr lang="fr-FR" b="1" dirty="0" smtClean="0"/>
              <a:t>Faire de sa vie une œuvre bâtir sa cathédrale intérieure</a:t>
            </a:r>
            <a:endParaRPr lang="fr-FR" b="1" dirty="0"/>
          </a:p>
        </p:txBody>
      </p:sp>
      <p:sp>
        <p:nvSpPr>
          <p:cNvPr id="7" name="ZoneTexte 6"/>
          <p:cNvSpPr txBox="1"/>
          <p:nvPr/>
        </p:nvSpPr>
        <p:spPr>
          <a:xfrm>
            <a:off x="4540345" y="1427809"/>
            <a:ext cx="4746237" cy="1061829"/>
          </a:xfrm>
          <a:prstGeom prst="rect">
            <a:avLst/>
          </a:prstGeom>
          <a:solidFill>
            <a:srgbClr val="92D050"/>
          </a:solidFill>
        </p:spPr>
        <p:txBody>
          <a:bodyPr wrap="square" rtlCol="0">
            <a:spAutoFit/>
          </a:bodyPr>
          <a:lstStyle/>
          <a:p>
            <a:pPr algn="ctr" defTabSz="685800">
              <a:defRPr/>
            </a:pPr>
            <a:r>
              <a:rPr lang="fr-FR" sz="2100" dirty="0">
                <a:solidFill>
                  <a:prstClr val="black"/>
                </a:solidFill>
                <a:latin typeface="Calibri" panose="020F0502020204030204"/>
              </a:rPr>
              <a:t>Le commentaire permet de dégager les notions à aborder et les démarches à adopter.</a:t>
            </a:r>
          </a:p>
        </p:txBody>
      </p:sp>
    </p:spTree>
    <p:extLst>
      <p:ext uri="{BB962C8B-B14F-4D97-AF65-F5344CB8AC3E}">
        <p14:creationId xmlns:p14="http://schemas.microsoft.com/office/powerpoint/2010/main" val="650281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35" y="2317024"/>
            <a:ext cx="5374736" cy="2344577"/>
          </a:xfrm>
          <a:prstGeom prst="rect">
            <a:avLst/>
          </a:prstGeom>
        </p:spPr>
      </p:pic>
      <p:sp>
        <p:nvSpPr>
          <p:cNvPr id="7" name="Rectangle 6"/>
          <p:cNvSpPr/>
          <p:nvPr/>
        </p:nvSpPr>
        <p:spPr>
          <a:xfrm>
            <a:off x="6373370" y="2341252"/>
            <a:ext cx="1697901" cy="4154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defTabSz="342900">
              <a:defRPr/>
            </a:pPr>
            <a:r>
              <a:rPr lang="fr-FR" sz="2100" dirty="0">
                <a:solidFill>
                  <a:srgbClr val="000000"/>
                </a:solidFill>
                <a:effectLst>
                  <a:outerShdw blurRad="38100" dist="38100" dir="2700000" algn="tl">
                    <a:srgbClr val="000000">
                      <a:alpha val="43137"/>
                    </a:srgbClr>
                  </a:outerShdw>
                </a:effectLst>
                <a:latin typeface="Century Schoolbook"/>
              </a:rPr>
              <a:t>Les repères </a:t>
            </a:r>
          </a:p>
        </p:txBody>
      </p:sp>
      <p:cxnSp>
        <p:nvCxnSpPr>
          <p:cNvPr id="9" name="Connecteur droit avec flèche 8"/>
          <p:cNvCxnSpPr/>
          <p:nvPr/>
        </p:nvCxnSpPr>
        <p:spPr>
          <a:xfrm flipH="1">
            <a:off x="5450971" y="2341253"/>
            <a:ext cx="853819" cy="392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664306" y="4269185"/>
            <a:ext cx="2230098" cy="4154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defTabSz="342900">
              <a:defRPr/>
            </a:pPr>
            <a:r>
              <a:rPr lang="fr-FR" sz="2100" dirty="0">
                <a:solidFill>
                  <a:srgbClr val="000000"/>
                </a:solidFill>
                <a:latin typeface="Century Schoolbook"/>
              </a:rPr>
              <a:t>Lien avec l’EMC</a:t>
            </a:r>
          </a:p>
        </p:txBody>
      </p:sp>
      <p:cxnSp>
        <p:nvCxnSpPr>
          <p:cNvPr id="11" name="Connecteur droit avec flèche 10"/>
          <p:cNvCxnSpPr/>
          <p:nvPr/>
        </p:nvCxnSpPr>
        <p:spPr>
          <a:xfrm flipH="1" flipV="1">
            <a:off x="5450971" y="4513482"/>
            <a:ext cx="995549" cy="7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6235" y="1227031"/>
            <a:ext cx="2949846" cy="4154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defTabSz="342900">
              <a:defRPr/>
            </a:pPr>
            <a:r>
              <a:rPr lang="fr-FR" sz="2100" dirty="0">
                <a:solidFill>
                  <a:srgbClr val="000000"/>
                </a:solidFill>
                <a:latin typeface="Century Schoolbook"/>
              </a:rPr>
              <a:t>Les notions à </a:t>
            </a:r>
            <a:r>
              <a:rPr lang="fr-FR" sz="2100" dirty="0">
                <a:ln>
                  <a:solidFill>
                    <a:srgbClr val="000000"/>
                  </a:solidFill>
                </a:ln>
                <a:solidFill>
                  <a:srgbClr val="000000"/>
                </a:solidFill>
                <a:latin typeface="Century Schoolbook"/>
              </a:rPr>
              <a:t>aborder</a:t>
            </a:r>
            <a:r>
              <a:rPr lang="fr-FR" sz="2100" dirty="0">
                <a:solidFill>
                  <a:srgbClr val="000000"/>
                </a:solidFill>
                <a:latin typeface="Century Schoolbook"/>
              </a:rPr>
              <a:t> </a:t>
            </a:r>
          </a:p>
        </p:txBody>
      </p:sp>
      <p:cxnSp>
        <p:nvCxnSpPr>
          <p:cNvPr id="14" name="Connecteur droit avec flèche 13"/>
          <p:cNvCxnSpPr/>
          <p:nvPr/>
        </p:nvCxnSpPr>
        <p:spPr>
          <a:xfrm>
            <a:off x="539552" y="1642529"/>
            <a:ext cx="2" cy="708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2763603" y="1852724"/>
            <a:ext cx="771138" cy="464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3635895" y="1434780"/>
            <a:ext cx="1815075" cy="400110"/>
          </a:xfrm>
          <a:prstGeom prst="rect">
            <a:avLst/>
          </a:prstGeom>
          <a:solidFill>
            <a:schemeClr val="accent6"/>
          </a:solidFill>
          <a:ln>
            <a:solidFill>
              <a:srgbClr val="002060"/>
            </a:solidFill>
          </a:ln>
        </p:spPr>
        <p:txBody>
          <a:bodyPr wrap="square" rtlCol="0">
            <a:spAutoFit/>
          </a:bodyPr>
          <a:lstStyle/>
          <a:p>
            <a:r>
              <a:rPr lang="fr-FR" sz="2000" b="1" dirty="0" smtClean="0">
                <a:latin typeface="Century" panose="02040604050505020304" pitchFamily="18" charset="0"/>
              </a:rPr>
              <a:t>Les capacités</a:t>
            </a:r>
            <a:endParaRPr lang="fr-FR" sz="2000" b="1" dirty="0">
              <a:latin typeface="Century" panose="02040604050505020304" pitchFamily="18" charset="0"/>
            </a:endParaRPr>
          </a:p>
        </p:txBody>
      </p:sp>
    </p:spTree>
    <p:extLst>
      <p:ext uri="{BB962C8B-B14F-4D97-AF65-F5344CB8AC3E}">
        <p14:creationId xmlns:p14="http://schemas.microsoft.com/office/powerpoint/2010/main" val="1421935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490" y="3051778"/>
            <a:ext cx="2117020" cy="754445"/>
          </a:xfrm>
          <a:prstGeom prst="rect">
            <a:avLst/>
          </a:prstGeom>
        </p:spPr>
      </p:pic>
      <p:cxnSp>
        <p:nvCxnSpPr>
          <p:cNvPr id="3" name="Connecteur droit avec flèche 2"/>
          <p:cNvCxnSpPr/>
          <p:nvPr/>
        </p:nvCxnSpPr>
        <p:spPr>
          <a:xfrm flipH="1">
            <a:off x="2106385" y="3690121"/>
            <a:ext cx="1407105" cy="900338"/>
          </a:xfrm>
          <a:prstGeom prst="straightConnector1">
            <a:avLst/>
          </a:prstGeom>
          <a:noFill/>
          <a:ln w="9525" cap="flat" cmpd="sng" algn="ctr">
            <a:solidFill>
              <a:srgbClr val="6F6F74"/>
            </a:solidFill>
            <a:prstDash val="solid"/>
            <a:tailEnd type="triangle"/>
          </a:ln>
          <a:effectLst/>
        </p:spPr>
      </p:cxnSp>
      <p:cxnSp>
        <p:nvCxnSpPr>
          <p:cNvPr id="5" name="Connecteur droit avec flèche 4"/>
          <p:cNvCxnSpPr/>
          <p:nvPr/>
        </p:nvCxnSpPr>
        <p:spPr>
          <a:xfrm flipV="1">
            <a:off x="4511583" y="1835208"/>
            <a:ext cx="0" cy="1229486"/>
          </a:xfrm>
          <a:prstGeom prst="straightConnector1">
            <a:avLst/>
          </a:prstGeom>
          <a:noFill/>
          <a:ln w="9525" cap="flat" cmpd="sng" algn="ctr">
            <a:solidFill>
              <a:srgbClr val="6F6F74"/>
            </a:solidFill>
            <a:prstDash val="solid"/>
            <a:tailEnd type="triangle"/>
          </a:ln>
          <a:effectLst/>
        </p:spPr>
      </p:cxnSp>
      <p:cxnSp>
        <p:nvCxnSpPr>
          <p:cNvPr id="7" name="Connecteur droit avec flèche 6"/>
          <p:cNvCxnSpPr/>
          <p:nvPr/>
        </p:nvCxnSpPr>
        <p:spPr>
          <a:xfrm flipV="1">
            <a:off x="5532119" y="2032907"/>
            <a:ext cx="957065" cy="1031787"/>
          </a:xfrm>
          <a:prstGeom prst="straightConnector1">
            <a:avLst/>
          </a:prstGeom>
          <a:noFill/>
          <a:ln w="9525" cap="flat" cmpd="sng" algn="ctr">
            <a:solidFill>
              <a:srgbClr val="6F6F74"/>
            </a:solidFill>
            <a:prstDash val="solid"/>
            <a:tailEnd type="triangle"/>
          </a:ln>
          <a:effectLst/>
        </p:spPr>
      </p:cxnSp>
      <p:cxnSp>
        <p:nvCxnSpPr>
          <p:cNvPr id="10" name="Connecteur droit avec flèche 9"/>
          <p:cNvCxnSpPr/>
          <p:nvPr/>
        </p:nvCxnSpPr>
        <p:spPr>
          <a:xfrm flipH="1">
            <a:off x="4503420" y="3676441"/>
            <a:ext cx="8164" cy="1070275"/>
          </a:xfrm>
          <a:prstGeom prst="straightConnector1">
            <a:avLst/>
          </a:prstGeom>
          <a:noFill/>
          <a:ln w="9525" cap="flat" cmpd="sng" algn="ctr">
            <a:solidFill>
              <a:srgbClr val="6F6F74"/>
            </a:solidFill>
            <a:prstDash val="solid"/>
            <a:tailEnd type="triangle"/>
          </a:ln>
          <a:effectLst/>
        </p:spPr>
      </p:cxnSp>
      <p:sp>
        <p:nvSpPr>
          <p:cNvPr id="13" name="ZoneTexte 12"/>
          <p:cNvSpPr txBox="1"/>
          <p:nvPr/>
        </p:nvSpPr>
        <p:spPr>
          <a:xfrm>
            <a:off x="146957" y="4261968"/>
            <a:ext cx="1734095" cy="507831"/>
          </a:xfrm>
          <a:prstGeom prst="rect">
            <a:avLst/>
          </a:prstGeom>
          <a:noFill/>
        </p:spPr>
        <p:txBody>
          <a:bodyPr wrap="square" rtlCol="0">
            <a:spAutoFit/>
          </a:bodyPr>
          <a:lstStyle/>
          <a:p>
            <a:pPr defTabSz="685800">
              <a:defRPr/>
            </a:pPr>
            <a:r>
              <a:rPr lang="fr-FR" sz="1350" dirty="0">
                <a:solidFill>
                  <a:prstClr val="black"/>
                </a:solidFill>
                <a:latin typeface="Calibri" panose="020F0502020204030204"/>
              </a:rPr>
              <a:t>Biographie d’</a:t>
            </a:r>
            <a:r>
              <a:rPr lang="fr-FR" sz="1350" dirty="0" err="1">
                <a:solidFill>
                  <a:prstClr val="black"/>
                </a:solidFill>
                <a:latin typeface="Calibri" panose="020F0502020204030204"/>
              </a:rPr>
              <a:t>Agricol</a:t>
            </a:r>
            <a:r>
              <a:rPr lang="fr-FR" sz="1350" dirty="0">
                <a:solidFill>
                  <a:prstClr val="black"/>
                </a:solidFill>
                <a:latin typeface="Calibri" panose="020F0502020204030204"/>
              </a:rPr>
              <a:t> Perdiguier et citations</a:t>
            </a:r>
          </a:p>
        </p:txBody>
      </p:sp>
      <p:sp>
        <p:nvSpPr>
          <p:cNvPr id="14" name="ZoneTexte 13"/>
          <p:cNvSpPr txBox="1"/>
          <p:nvPr/>
        </p:nvSpPr>
        <p:spPr>
          <a:xfrm>
            <a:off x="6489184" y="1291378"/>
            <a:ext cx="2036383" cy="715581"/>
          </a:xfrm>
          <a:prstGeom prst="rect">
            <a:avLst/>
          </a:prstGeom>
          <a:noFill/>
        </p:spPr>
        <p:txBody>
          <a:bodyPr wrap="square" rtlCol="0">
            <a:spAutoFit/>
          </a:bodyPr>
          <a:lstStyle/>
          <a:p>
            <a:pPr defTabSz="685800">
              <a:defRPr/>
            </a:pPr>
            <a:r>
              <a:rPr lang="fr-FR" sz="1350" u="sng" dirty="0">
                <a:solidFill>
                  <a:prstClr val="black"/>
                </a:solidFill>
                <a:latin typeface="Calibri" panose="020F0502020204030204"/>
              </a:rPr>
              <a:t>Le tour de France d’un compagnon</a:t>
            </a:r>
            <a:r>
              <a:rPr lang="fr-FR" sz="1350" dirty="0">
                <a:solidFill>
                  <a:prstClr val="black"/>
                </a:solidFill>
                <a:latin typeface="Calibri" panose="020F0502020204030204"/>
              </a:rPr>
              <a:t>, George Sand</a:t>
            </a:r>
          </a:p>
          <a:p>
            <a:pPr defTabSz="685800">
              <a:defRPr/>
            </a:pPr>
            <a:r>
              <a:rPr lang="fr-FR" sz="1350" dirty="0">
                <a:solidFill>
                  <a:prstClr val="black"/>
                </a:solidFill>
                <a:latin typeface="Calibri" panose="020F0502020204030204"/>
              </a:rPr>
              <a:t>Des extraits</a:t>
            </a:r>
          </a:p>
        </p:txBody>
      </p:sp>
      <p:sp>
        <p:nvSpPr>
          <p:cNvPr id="15" name="ZoneTexte 14"/>
          <p:cNvSpPr txBox="1"/>
          <p:nvPr/>
        </p:nvSpPr>
        <p:spPr>
          <a:xfrm>
            <a:off x="3832315" y="1271083"/>
            <a:ext cx="1342209" cy="507831"/>
          </a:xfrm>
          <a:prstGeom prst="rect">
            <a:avLst/>
          </a:prstGeom>
          <a:noFill/>
        </p:spPr>
        <p:txBody>
          <a:bodyPr wrap="square" rtlCol="0">
            <a:spAutoFit/>
          </a:bodyPr>
          <a:lstStyle/>
          <a:p>
            <a:pPr defTabSz="685800">
              <a:defRPr/>
            </a:pPr>
            <a:r>
              <a:rPr lang="fr-FR" sz="1350" dirty="0">
                <a:solidFill>
                  <a:prstClr val="black"/>
                </a:solidFill>
                <a:latin typeface="Calibri" panose="020F0502020204030204"/>
              </a:rPr>
              <a:t>Réception d’un chef d’</a:t>
            </a:r>
            <a:r>
              <a:rPr lang="fr-FR" sz="1350" dirty="0" err="1">
                <a:solidFill>
                  <a:prstClr val="black"/>
                </a:solidFill>
                <a:latin typeface="Calibri" panose="020F0502020204030204"/>
              </a:rPr>
              <a:t>oeuvre</a:t>
            </a:r>
            <a:endParaRPr lang="fr-FR" sz="1350" dirty="0">
              <a:solidFill>
                <a:prstClr val="black"/>
              </a:solidFill>
              <a:latin typeface="Calibri" panose="020F0502020204030204"/>
            </a:endParaRPr>
          </a:p>
        </p:txBody>
      </p:sp>
      <p:sp>
        <p:nvSpPr>
          <p:cNvPr id="16" name="ZoneTexte 15"/>
          <p:cNvSpPr txBox="1"/>
          <p:nvPr/>
        </p:nvSpPr>
        <p:spPr>
          <a:xfrm>
            <a:off x="3513490" y="4825093"/>
            <a:ext cx="2117020" cy="507831"/>
          </a:xfrm>
          <a:prstGeom prst="rect">
            <a:avLst/>
          </a:prstGeom>
          <a:noFill/>
        </p:spPr>
        <p:txBody>
          <a:bodyPr wrap="square" rtlCol="0">
            <a:spAutoFit/>
          </a:bodyPr>
          <a:lstStyle/>
          <a:p>
            <a:pPr defTabSz="685800">
              <a:defRPr/>
            </a:pPr>
            <a:r>
              <a:rPr lang="fr-FR" sz="1350" dirty="0">
                <a:solidFill>
                  <a:prstClr val="black"/>
                </a:solidFill>
                <a:latin typeface="Calibri" panose="020F0502020204030204"/>
              </a:rPr>
              <a:t>Des chansons fraternité, rivalités, culture</a:t>
            </a:r>
          </a:p>
        </p:txBody>
      </p:sp>
      <p:cxnSp>
        <p:nvCxnSpPr>
          <p:cNvPr id="18" name="Connecteur droit avec flèche 17"/>
          <p:cNvCxnSpPr/>
          <p:nvPr/>
        </p:nvCxnSpPr>
        <p:spPr>
          <a:xfrm flipH="1" flipV="1">
            <a:off x="2263140" y="1977119"/>
            <a:ext cx="1250350" cy="1115876"/>
          </a:xfrm>
          <a:prstGeom prst="straightConnector1">
            <a:avLst/>
          </a:prstGeom>
          <a:noFill/>
          <a:ln w="9525" cap="flat" cmpd="sng" algn="ctr">
            <a:solidFill>
              <a:srgbClr val="6F6F74"/>
            </a:solidFill>
            <a:prstDash val="solid"/>
            <a:tailEnd type="triangle"/>
          </a:ln>
          <a:effectLst/>
        </p:spPr>
      </p:cxnSp>
      <p:sp>
        <p:nvSpPr>
          <p:cNvPr id="22" name="ZoneTexte 21"/>
          <p:cNvSpPr txBox="1"/>
          <p:nvPr/>
        </p:nvSpPr>
        <p:spPr>
          <a:xfrm>
            <a:off x="254725" y="1291378"/>
            <a:ext cx="2008415" cy="507831"/>
          </a:xfrm>
          <a:prstGeom prst="rect">
            <a:avLst/>
          </a:prstGeom>
          <a:noFill/>
        </p:spPr>
        <p:txBody>
          <a:bodyPr wrap="square" rtlCol="0">
            <a:spAutoFit/>
          </a:bodyPr>
          <a:lstStyle/>
          <a:p>
            <a:pPr defTabSz="685800">
              <a:defRPr/>
            </a:pPr>
            <a:r>
              <a:rPr lang="fr-FR" sz="1350" dirty="0">
                <a:solidFill>
                  <a:prstClr val="black"/>
                </a:solidFill>
                <a:latin typeface="Calibri" panose="020F0502020204030204"/>
              </a:rPr>
              <a:t>Contexte historique économique et social</a:t>
            </a:r>
          </a:p>
        </p:txBody>
      </p:sp>
      <p:cxnSp>
        <p:nvCxnSpPr>
          <p:cNvPr id="23" name="Connecteur droit avec flèche 22"/>
          <p:cNvCxnSpPr/>
          <p:nvPr/>
        </p:nvCxnSpPr>
        <p:spPr>
          <a:xfrm>
            <a:off x="5584370" y="3676441"/>
            <a:ext cx="1763489" cy="1184002"/>
          </a:xfrm>
          <a:prstGeom prst="straightConnector1">
            <a:avLst/>
          </a:prstGeom>
          <a:noFill/>
          <a:ln w="9525" cap="flat" cmpd="sng" algn="ctr">
            <a:solidFill>
              <a:srgbClr val="6F6F74"/>
            </a:solidFill>
            <a:prstDash val="solid"/>
            <a:tailEnd type="triangle"/>
          </a:ln>
          <a:effectLst/>
        </p:spPr>
      </p:cxnSp>
      <p:sp>
        <p:nvSpPr>
          <p:cNvPr id="25" name="ZoneTexte 24"/>
          <p:cNvSpPr txBox="1"/>
          <p:nvPr/>
        </p:nvSpPr>
        <p:spPr>
          <a:xfrm>
            <a:off x="7507375" y="4952456"/>
            <a:ext cx="1417823" cy="507831"/>
          </a:xfrm>
          <a:prstGeom prst="rect">
            <a:avLst/>
          </a:prstGeom>
          <a:noFill/>
        </p:spPr>
        <p:txBody>
          <a:bodyPr wrap="square" rtlCol="0">
            <a:spAutoFit/>
          </a:bodyPr>
          <a:lstStyle/>
          <a:p>
            <a:pPr defTabSz="685800">
              <a:defRPr/>
            </a:pPr>
            <a:r>
              <a:rPr lang="fr-FR" sz="1350" dirty="0">
                <a:solidFill>
                  <a:prstClr val="black"/>
                </a:solidFill>
                <a:latin typeface="Calibri" panose="020F0502020204030204"/>
              </a:rPr>
              <a:t>Les compagnons aujourd’hui</a:t>
            </a:r>
          </a:p>
        </p:txBody>
      </p:sp>
    </p:spTree>
    <p:extLst>
      <p:ext uri="{BB962C8B-B14F-4D97-AF65-F5344CB8AC3E}">
        <p14:creationId xmlns:p14="http://schemas.microsoft.com/office/powerpoint/2010/main" val="29809912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2417</Words>
  <Application>Microsoft Office PowerPoint</Application>
  <PresentationFormat>Affichage à l'écran (4:3)</PresentationFormat>
  <Paragraphs>317</Paragraphs>
  <Slides>51</Slides>
  <Notes>14</Notes>
  <HiddenSlides>0</HiddenSlides>
  <MMClips>0</MMClips>
  <ScaleCrop>false</ScaleCrop>
  <HeadingPairs>
    <vt:vector size="4" baseType="variant">
      <vt:variant>
        <vt:lpstr>Thème</vt:lpstr>
      </vt:variant>
      <vt:variant>
        <vt:i4>1</vt:i4>
      </vt:variant>
      <vt:variant>
        <vt:lpstr>Titres des diapositives</vt:lpstr>
      </vt:variant>
      <vt:variant>
        <vt:i4>51</vt:i4>
      </vt:variant>
    </vt:vector>
  </HeadingPairs>
  <TitlesOfParts>
    <vt:vector size="52" baseType="lpstr">
      <vt:lpstr>Thème Office</vt:lpstr>
      <vt:lpstr> Histoire-Géographie EMC Nouveaux programmes 2°BAC PRO Thème 3  </vt:lpstr>
      <vt:lpstr>Je bâtis pour les hommes, je bâtis avec les hommes et, ce qui se voit moins, en faisant cela, je bâtis des hommes Emile-le-Normand Compagnon Passant serrurier du Devoir</vt:lpstr>
      <vt:lpstr>Présentation PowerPoint</vt:lpstr>
      <vt:lpstr>Présentation PowerPoint</vt:lpstr>
      <vt:lpstr>Compagnons : un terme polysémique.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XIXe siècle : APOGEE DU COMPAGNONNAGE</vt:lpstr>
      <vt:lpstr>Présentation PowerPoint</vt:lpstr>
      <vt:lpstr>Dans la seconde moitié du XIXe, les transformations économiques et sociales affaiblissent le compagnonnage </vt:lpstr>
      <vt:lpstr>Présentation PowerPoint</vt:lpstr>
      <vt:lpstr>Le livret ouvrier http://www.museecompagnonnage.fr/genealogie/presentation/ouvriers-voyageurs  </vt:lpstr>
      <vt:lpstr>Présentation PowerPoint</vt:lpstr>
      <vt:lpstr>Présentation PowerPoint</vt:lpstr>
      <vt:lpstr>Présentation PowerPoint</vt:lpstr>
      <vt:lpstr>Le livret donnait les noms, prénoms, domiciles, ainsi qu’une description physique et les qualifications Lorsque l’ouvrier souhaitait changer de commune, il devait faire viser son livret par le maire et notifier sa destination</vt:lpstr>
      <vt:lpstr>Pris sans livret, un ouvrier était considéré comme un vagabond, arrêté… et il pouvait être puni d’1 à 3 mois de prison (peu appliqué)</vt:lpstr>
      <vt:lpstr>Un page du livret rappelait bien aux ouvriers qu’ils n’avaient pas le droit de « coalition »(c’est à dire de grève ») Le patron pouvait aussi y consigner ses appréciations, signaler un ouvrier « indocile », privant ainsi l’ouvrier de chance de nouvelle embauche</vt:lpstr>
      <vt:lpstr> En effet, privé de droit d’association et de grève, les ouvriers pouvaient jouer de l’insuffisance de la main d’œuvre pour établir un rapport de force Les patrons qui souhaitaient garder une main d’œuvre plutôt rare étaient contraints d’améliorer les conditions de travail  Pour un ouvrier qualifié, recherché, cette liberté de mouvement pouvait l’aider à construire un rapport de force. C’était éminemment plus difficile avec le livret ouvrier. Napoléon voulait « domestiquer le nomadisme ouvrier »….</vt:lpstr>
      <vt:lpstr>D’une certaine façon, ce livret est un des premiers papiers d’identité obligatoire, visant uniquement la classe ouvrière C’est un instrument de contrôle social qui visait explicitement l’une des résistances ouvrières : le turn over</vt:lpstr>
      <vt:lpstr>Présentation PowerPoint</vt:lpstr>
      <vt:lpstr>Présentation PowerPoint</vt:lpstr>
      <vt:lpstr>Présentation PowerPoint</vt:lpstr>
      <vt:lpstr>Perdiguier et Sand</vt:lpstr>
      <vt:lpstr>Présentation PowerPoint</vt:lpstr>
      <vt:lpstr>Le Maitron, biographies PERDIGUIER Agricol, dit Avignonnais-la-Vertu  http://maitron-en-ligne.univ-paris1.fr/spip.php?article136137, notice PERDIGUIER Agricol, dit Avignonnais-la-Vertu par revu et complété par Philippe Darriulat, version mise en ligne le 13 janvier 2011, dernière modification le 29 juin 2015. Par revu et complété par Philippe Darriulat    Né le 13 frimaire an XIV (4 décembre 1805) à Morières près d’Avignon, mort à Paris le 26 mars 1875. Compagnon menuisier du Devoir de Liberté, représentant du peuple en 1848, réorganisateur du compagnonnage et chansonnier. </vt:lpstr>
      <vt:lpstr>Présentation PowerPoint</vt:lpstr>
      <vt:lpstr>Présentation PowerPoint</vt:lpstr>
      <vt:lpstr>VALEURS, SYMBOLES, RITES </vt:lpstr>
      <vt:lpstr>Tableau de réception de compagnon. Anonyme © Musée Gadagne - Lyon (fonds Justin Godard)</vt:lpstr>
      <vt:lpstr>Des chansons à étudier et à écouter</vt:lpstr>
      <vt:lpstr>CHANSON SATIRIQUE DES DÉVORANTS. Le livre du compagnonnage. Tome 1 / par Agricol Perdiguier p77  </vt:lpstr>
      <vt:lpstr>Présentation PowerPoint</vt:lpstr>
      <vt:lpstr>« Le rêve d’Agricol » </vt:lpstr>
      <vt:lpstr>Flixecourt, photographie, Antoine PARTON, 17/05/2019</vt:lpstr>
      <vt:lpstr>Présentation PowerPoint</vt:lpstr>
      <vt:lpstr>Le « chef d’oeuvre », un rite de passage ou la reconnaissance par les pairs</vt:lpstr>
      <vt:lpstr>Présentation PowerPoint</vt:lpstr>
      <vt:lpstr>Des chefs d’oeuvre : </vt:lpstr>
      <vt:lpstr>Présentation PowerPoint</vt:lpstr>
      <vt:lpstr>LES  SOURCES</vt:lpstr>
      <vt:lpstr>Perdiguier et Sand</vt:lpstr>
      <vt:lpstr>En ligne sur le site de la Gallica BNF</vt:lpstr>
      <vt:lpstr>Présentation PowerPoint</vt:lpstr>
      <vt:lpstr>Bibliographie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Histoire-Géographie EMC Nouveaux programmes CAP &amp; BAC PRO</dc:title>
  <dc:creator>Administrateur</dc:creator>
  <cp:lastModifiedBy>o</cp:lastModifiedBy>
  <cp:revision>31</cp:revision>
  <dcterms:created xsi:type="dcterms:W3CDTF">2019-06-21T13:13:09Z</dcterms:created>
  <dcterms:modified xsi:type="dcterms:W3CDTF">2019-07-15T12:38:05Z</dcterms:modified>
</cp:coreProperties>
</file>