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 id="2147483691" r:id="rId2"/>
    <p:sldMasterId id="2147483703" r:id="rId3"/>
    <p:sldMasterId id="2147483715" r:id="rId4"/>
    <p:sldMasterId id="2147483727" r:id="rId5"/>
    <p:sldMasterId id="2147483739" r:id="rId6"/>
    <p:sldMasterId id="2147483751" r:id="rId7"/>
    <p:sldMasterId id="2147483775" r:id="rId8"/>
    <p:sldMasterId id="2147483799" r:id="rId9"/>
    <p:sldMasterId id="2147483811" r:id="rId10"/>
  </p:sldMasterIdLst>
  <p:notesMasterIdLst>
    <p:notesMasterId r:id="rId68"/>
  </p:notesMasterIdLst>
  <p:sldIdLst>
    <p:sldId id="616" r:id="rId11"/>
    <p:sldId id="360" r:id="rId12"/>
    <p:sldId id="364" r:id="rId13"/>
    <p:sldId id="560" r:id="rId14"/>
    <p:sldId id="561" r:id="rId15"/>
    <p:sldId id="562" r:id="rId16"/>
    <p:sldId id="564" r:id="rId17"/>
    <p:sldId id="563" r:id="rId18"/>
    <p:sldId id="565" r:id="rId19"/>
    <p:sldId id="566" r:id="rId20"/>
    <p:sldId id="567" r:id="rId21"/>
    <p:sldId id="568" r:id="rId22"/>
    <p:sldId id="569" r:id="rId23"/>
    <p:sldId id="607" r:id="rId24"/>
    <p:sldId id="608" r:id="rId25"/>
    <p:sldId id="609" r:id="rId26"/>
    <p:sldId id="610" r:id="rId27"/>
    <p:sldId id="611" r:id="rId28"/>
    <p:sldId id="612" r:id="rId29"/>
    <p:sldId id="614" r:id="rId30"/>
    <p:sldId id="617" r:id="rId31"/>
    <p:sldId id="573" r:id="rId32"/>
    <p:sldId id="578" r:id="rId33"/>
    <p:sldId id="574" r:id="rId34"/>
    <p:sldId id="575" r:id="rId35"/>
    <p:sldId id="576" r:id="rId36"/>
    <p:sldId id="577" r:id="rId37"/>
    <p:sldId id="580" r:id="rId38"/>
    <p:sldId id="618" r:id="rId39"/>
    <p:sldId id="581" r:id="rId40"/>
    <p:sldId id="582" r:id="rId41"/>
    <p:sldId id="583" r:id="rId42"/>
    <p:sldId id="584" r:id="rId43"/>
    <p:sldId id="585" r:id="rId44"/>
    <p:sldId id="586"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15" r:id="rId65"/>
    <p:sldId id="620" r:id="rId66"/>
    <p:sldId id="62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76122" autoAdjust="0"/>
  </p:normalViewPr>
  <p:slideViewPr>
    <p:cSldViewPr snapToGrid="0">
      <p:cViewPr varScale="1">
        <p:scale>
          <a:sx n="53" d="100"/>
          <a:sy n="53" d="100"/>
        </p:scale>
        <p:origin x="1374" y="72"/>
      </p:cViewPr>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02993-EA31-4FD4-908A-C50F4C4BB25C}" type="datetimeFigureOut">
              <a:rPr lang="fr-FR" smtClean="0"/>
              <a:t>28/06/2019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88A5F-2185-4BF8-B86A-D2B9CAF97AF0}" type="slidenum">
              <a:rPr lang="fr-FR" smtClean="0"/>
              <a:t>‹N°›</a:t>
            </a:fld>
            <a:endParaRPr lang="fr-FR"/>
          </a:p>
        </p:txBody>
      </p:sp>
    </p:spTree>
    <p:extLst>
      <p:ext uri="{BB962C8B-B14F-4D97-AF65-F5344CB8AC3E}">
        <p14:creationId xmlns:p14="http://schemas.microsoft.com/office/powerpoint/2010/main" val="4395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avoir une approche d’ensemble ? Les révolutions de la fin du XVIIIe et du début du XIXe siècle n’ont pas été des événements isolés et indépendants. Aujourd’hui, les historiens reconnaissent le caractère commun et universel de certains principes et idéaux. </a:t>
            </a:r>
          </a:p>
          <a:p>
            <a:r>
              <a:rPr lang="fr-FR" dirty="0" smtClean="0"/>
              <a:t>Ils reconnaissent que l’on ne peut plus isoler la France du contexte international. La révolution française appartient à cette « ère des révolutions » (J-P </a:t>
            </a:r>
            <a:r>
              <a:rPr lang="fr-FR" dirty="0" err="1" smtClean="0"/>
              <a:t>Poussou</a:t>
            </a:r>
            <a:r>
              <a:rPr lang="fr-FR" dirty="0" smtClean="0"/>
              <a:t>), qui ont touché l’Europe et les Amériques dans les années 1770. </a:t>
            </a:r>
          </a:p>
          <a:p>
            <a:r>
              <a:rPr lang="fr-FR" dirty="0" smtClean="0"/>
              <a:t>Redécouverte des vertus explicatives de la Révolution atlantique dans une perspective d’histoire globale et connectée. Les historiens s’accordent sur le fait qu’il faut replacer la révolution française dans un cadre international même si le débat porte désormais sur la définition de ce cadre (est-il atlantique ? colonial ? européen ? global ?) </a:t>
            </a:r>
          </a:p>
          <a:p>
            <a:r>
              <a:rPr lang="fr-FR" b="1" dirty="0" smtClean="0"/>
              <a:t>Plutôt qu’une seule révolution atlantique, on parle des révolutions atlantiques</a:t>
            </a:r>
            <a:r>
              <a:rPr lang="fr-FR" dirty="0" smtClean="0"/>
              <a:t> : contexte de l’ébullition révolutionnaire du XVIIIe siècle : dans tout l’espace atlantique, des forces nouvelles issues des profondeurs de la société ont demandé à participer à la décision politique et manifesté qu’elles étaient aussi politisées (mouvements patriotes, transferts culturels par exemple). </a:t>
            </a:r>
          </a:p>
          <a:p>
            <a:r>
              <a:rPr lang="fr-FR" dirty="0" smtClean="0"/>
              <a:t>Le monde atlantique est considéré comme un espace d’étude et d’unité historique : d’où l’étude de la traite transatlantique, l’étude des sociétés coloniales via les réseaux de relations et étude des épisodes révolutionnaires dans les sociétés atlantiques. </a:t>
            </a:r>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2</a:t>
            </a:fld>
            <a:endParaRPr lang="fr-FR"/>
          </a:p>
        </p:txBody>
      </p:sp>
    </p:spTree>
    <p:extLst>
      <p:ext uri="{BB962C8B-B14F-4D97-AF65-F5344CB8AC3E}">
        <p14:creationId xmlns:p14="http://schemas.microsoft.com/office/powerpoint/2010/main" val="227556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Traduits en français dès 1783</a:t>
            </a:r>
            <a:r>
              <a:rPr lang="fr-FR" baseline="0" dirty="0" smtClean="0"/>
              <a:t> les textes des Constitutions des Treize Etats-Unis d’Amérique (précédées de déclarations de droits) seront l’objet de vives discussions menées par les constituants français entre 1789 et 1791. certains préfèrent le modèle virginien, d’autres celui du Massachussetts ou de la Pennsylvanie…. D’où l’importance des débats américains pour la France. Objectif : régénérer de fond en comble le pouvoir politique sans pour autant copier servilement les modèles outre-Atlantique.</a:t>
            </a:r>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33</a:t>
            </a:fld>
            <a:endParaRPr lang="fr-FR"/>
          </a:p>
        </p:txBody>
      </p:sp>
    </p:spTree>
    <p:extLst>
      <p:ext uri="{BB962C8B-B14F-4D97-AF65-F5344CB8AC3E}">
        <p14:creationId xmlns:p14="http://schemas.microsoft.com/office/powerpoint/2010/main" val="295016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400" dirty="0" smtClean="0"/>
              <a:t>La Révolution française bouleverse l’Europe et le monde : « </a:t>
            </a:r>
            <a:r>
              <a:rPr lang="fr-FR" sz="1400" dirty="0" smtClean="0">
                <a:solidFill>
                  <a:srgbClr val="FF0000"/>
                </a:solidFill>
              </a:rPr>
              <a:t>basculement mondial</a:t>
            </a:r>
            <a:r>
              <a:rPr lang="fr-FR" sz="1400" dirty="0" smtClean="0"/>
              <a:t> » (onde de choc) (Pierre-Yves Beaurepaire et Silvia </a:t>
            </a:r>
            <a:r>
              <a:rPr lang="fr-FR" sz="1400" dirty="0" err="1" smtClean="0"/>
              <a:t>Marzagalli</a:t>
            </a:r>
            <a:r>
              <a:rPr lang="fr-FR" sz="1400" dirty="0" smtClean="0"/>
              <a:t>). </a:t>
            </a:r>
            <a:r>
              <a:rPr lang="fr-FR" sz="1400" b="1" dirty="0" smtClean="0"/>
              <a:t>La Révolution française </a:t>
            </a:r>
            <a:r>
              <a:rPr lang="fr-FR" sz="1400" dirty="0" smtClean="0"/>
              <a:t>a agité politiquement et socialement l'ensemble du continent européen. Elle a agi sur les pays limitrophes : </a:t>
            </a:r>
            <a:r>
              <a:rPr lang="fr-FR" sz="1400" b="1" dirty="0" smtClean="0"/>
              <a:t>bouleversements territoriaux et institutionnels. </a:t>
            </a:r>
            <a:r>
              <a:rPr lang="fr-FR" sz="1400" dirty="0" smtClean="0"/>
              <a:t>La France a suscité espoirs et déceptions (cf. Pologne et Irlande se soulèvent mais ne reçoivent pas le soutien de la France). </a:t>
            </a:r>
          </a:p>
          <a:p>
            <a:pPr algn="just"/>
            <a:r>
              <a:rPr lang="fr-FR" sz="1400" dirty="0" smtClean="0"/>
              <a:t>On peut retenir 3 temps : </a:t>
            </a:r>
          </a:p>
          <a:p>
            <a:pPr lvl="1"/>
            <a:r>
              <a:rPr lang="fr-FR" sz="1400" dirty="0" smtClean="0"/>
              <a:t>Faire la Révolution en monarchie ( 1789-92) : L’impossible monarchie constitutionnelle.  </a:t>
            </a:r>
            <a:r>
              <a:rPr lang="fr-FR" sz="1400" i="1" dirty="0" smtClean="0">
                <a:solidFill>
                  <a:srgbClr val="FF0000"/>
                </a:solidFill>
              </a:rPr>
              <a:t>26 août 1789 : DDHC ; 10 août 1792 : chute de la monarchie.</a:t>
            </a:r>
          </a:p>
          <a:p>
            <a:pPr lvl="1"/>
            <a:r>
              <a:rPr lang="fr-FR" sz="1400" dirty="0" smtClean="0"/>
              <a:t>La République à l’épreuve (1792-1795), </a:t>
            </a:r>
          </a:p>
          <a:p>
            <a:pPr lvl="1"/>
            <a:r>
              <a:rPr lang="fr-FR" sz="1400" dirty="0" smtClean="0"/>
              <a:t>Le Directoire ou l’impossible apaisement (1795-1799)</a:t>
            </a:r>
          </a:p>
          <a:p>
            <a:pPr marL="7937" indent="0">
              <a:buNone/>
            </a:pPr>
            <a:r>
              <a:rPr lang="fr-FR" sz="1400" dirty="0" smtClean="0"/>
              <a:t>( Le programme ne propose pas l’étude du Consulat, période de personnalisation du pouvoir (1799-1804)  mais il est évoqué dans le cadre de l’étude de la Révolution de Saint Domingue : voir plus loin).</a:t>
            </a:r>
          </a:p>
          <a:p>
            <a:pPr marL="7937" indent="0">
              <a:buNone/>
            </a:pPr>
            <a:r>
              <a:rPr lang="fr-FR" sz="1400" b="1" u="sng" dirty="0" smtClean="0">
                <a:solidFill>
                  <a:srgbClr val="FF0000"/>
                </a:solidFill>
              </a:rPr>
              <a:t>L’axe d’étude : la Liberté.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00" dirty="0" smtClean="0"/>
              <a:t>Des acteurs : Brissot, Abbé Raynal, l’Abbé Grégoire, Mirabeau, Robespierre, Danton, Marat… </a:t>
            </a:r>
          </a:p>
          <a:p>
            <a:pPr marL="0" indent="0" algn="just">
              <a:buNone/>
            </a:pPr>
            <a:endParaRPr lang="fr-FR" sz="1000" b="1" dirty="0" smtClean="0"/>
          </a:p>
          <a:p>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34</a:t>
            </a:fld>
            <a:endParaRPr lang="fr-FR"/>
          </a:p>
        </p:txBody>
      </p:sp>
    </p:spTree>
    <p:extLst>
      <p:ext uri="{BB962C8B-B14F-4D97-AF65-F5344CB8AC3E}">
        <p14:creationId xmlns:p14="http://schemas.microsoft.com/office/powerpoint/2010/main" val="51985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Révolution longtemps oubliée qui a eu une importance capitale dans l’histoire de l’Amérique et de l’Afrique. Un épisode intégré à l’histoire de la révolution française (travaux d’Yves </a:t>
            </a:r>
            <a:r>
              <a:rPr lang="fr-FR" dirty="0" err="1" smtClean="0"/>
              <a:t>Bénot</a:t>
            </a:r>
            <a:r>
              <a:rPr lang="fr-FR" dirty="0" smtClean="0"/>
              <a:t>, et de Marcel </a:t>
            </a:r>
            <a:r>
              <a:rPr lang="fr-FR" dirty="0" err="1" smtClean="0"/>
              <a:t>Dorigny</a:t>
            </a:r>
            <a:r>
              <a:rPr lang="fr-FR" dirty="0" smtClean="0"/>
              <a:t>). </a:t>
            </a:r>
          </a:p>
          <a:p>
            <a:r>
              <a:rPr lang="fr-FR" sz="1200" b="1" dirty="0" smtClean="0"/>
              <a:t>Quelques acteurs : Jean-Baptiste Belley</a:t>
            </a:r>
            <a:r>
              <a:rPr lang="fr-FR" sz="1200" dirty="0" smtClean="0"/>
              <a:t>- Julien Raimond, </a:t>
            </a:r>
            <a:r>
              <a:rPr lang="fr-FR" sz="1200" b="1" dirty="0" smtClean="0"/>
              <a:t>Jean Jacques Dessalines</a:t>
            </a:r>
            <a:r>
              <a:rPr lang="fr-FR" sz="1200" dirty="0" smtClean="0"/>
              <a:t>, </a:t>
            </a:r>
            <a:r>
              <a:rPr lang="fr-FR" sz="1200" b="1" dirty="0" smtClean="0"/>
              <a:t>Toussaint Louverture</a:t>
            </a:r>
            <a:r>
              <a:rPr lang="fr-FR" sz="1200" dirty="0" smtClean="0"/>
              <a:t>, André Rigaud, Alexandre Pétion, Claude </a:t>
            </a:r>
            <a:r>
              <a:rPr lang="fr-FR" sz="1200" dirty="0" err="1" smtClean="0"/>
              <a:t>Milscent</a:t>
            </a:r>
            <a:r>
              <a:rPr lang="fr-FR" sz="1200" dirty="0" smtClean="0"/>
              <a:t>. </a:t>
            </a:r>
          </a:p>
          <a:p>
            <a:r>
              <a:rPr lang="fr-FR" sz="1200" b="1" u="sng" dirty="0" smtClean="0"/>
              <a:t>4 héroïnes de la Révolution : </a:t>
            </a:r>
            <a:r>
              <a:rPr lang="fr-FR" sz="1200" dirty="0" err="1" smtClean="0"/>
              <a:t>Sanité</a:t>
            </a:r>
            <a:r>
              <a:rPr lang="fr-FR" sz="1200" dirty="0" smtClean="0"/>
              <a:t> </a:t>
            </a:r>
            <a:r>
              <a:rPr lang="fr-FR" sz="1200" dirty="0" err="1" smtClean="0"/>
              <a:t>Belair</a:t>
            </a:r>
            <a:r>
              <a:rPr lang="fr-FR" sz="1200" dirty="0" smtClean="0"/>
              <a:t>, Catherine Flon, Cécile </a:t>
            </a:r>
            <a:r>
              <a:rPr lang="fr-FR" sz="1200" dirty="0" err="1" smtClean="0"/>
              <a:t>Fatiman</a:t>
            </a:r>
            <a:r>
              <a:rPr lang="fr-FR" sz="1200" dirty="0" smtClean="0"/>
              <a:t>, </a:t>
            </a:r>
            <a:r>
              <a:rPr lang="fr-FR" sz="1200" dirty="0" err="1" smtClean="0"/>
              <a:t>Dédée</a:t>
            </a:r>
            <a:r>
              <a:rPr lang="fr-FR" sz="1200" dirty="0" smtClean="0"/>
              <a:t> </a:t>
            </a:r>
            <a:r>
              <a:rPr lang="fr-FR" sz="1200" dirty="0" err="1" smtClean="0"/>
              <a:t>Bazile</a:t>
            </a:r>
            <a:r>
              <a:rPr lang="fr-FR" sz="1200" dirty="0" smtClean="0"/>
              <a:t>.</a:t>
            </a:r>
          </a:p>
          <a:p>
            <a:r>
              <a:rPr lang="fr-FR" sz="1200" b="1" dirty="0" smtClean="0"/>
              <a:t>Rochambeau participe à la lutte contre les esclaves révoltés en 1792 (il avait participé à la guerre d’indépendance des Etats-Unis) </a:t>
            </a:r>
          </a:p>
          <a:p>
            <a:pPr algn="just"/>
            <a:r>
              <a:rPr lang="fr-FR" sz="1200" dirty="0" smtClean="0">
                <a:solidFill>
                  <a:schemeClr val="tx1"/>
                </a:solidFill>
              </a:rPr>
              <a:t>La Révolution haïtienne aide à penser les limites de la Révolution française (difficile abolition de l’esclavage).</a:t>
            </a:r>
          </a:p>
          <a:p>
            <a:pPr algn="just"/>
            <a:r>
              <a:rPr lang="fr-FR" sz="1200" dirty="0" smtClean="0">
                <a:solidFill>
                  <a:schemeClr val="tx1"/>
                </a:solidFill>
              </a:rPr>
              <a:t>- Les événements de Saint-Domingue dépassent le cadre américain : ils sont relus en Allemagne et réinterprétés alors que la servitude concerne des paysans allemands attachés à la terre de leur seigneur.</a:t>
            </a:r>
          </a:p>
          <a:p>
            <a:pPr algn="just"/>
            <a:r>
              <a:rPr lang="fr-FR" sz="1200" dirty="0" smtClean="0">
                <a:solidFill>
                  <a:schemeClr val="tx1"/>
                </a:solidFill>
              </a:rPr>
              <a:t>- Aux États-Unis, l’arrivée des colons de Saint-Domingue chassés par les révoltés en 1793 fournit des arguments aux adversaires de l’abolition de l’esclavage. </a:t>
            </a:r>
          </a:p>
          <a:p>
            <a:endParaRPr lang="fr-FR" dirty="0" smtClean="0"/>
          </a:p>
          <a:p>
            <a:pPr algn="just"/>
            <a:r>
              <a:rPr lang="fr-FR" dirty="0" smtClean="0"/>
              <a:t>Les origines de cette révolte sont multiples. Les </a:t>
            </a:r>
            <a:r>
              <a:rPr lang="fr-FR" b="1" dirty="0" smtClean="0"/>
              <a:t>facteurs internes </a:t>
            </a:r>
            <a:r>
              <a:rPr lang="fr-FR" dirty="0" smtClean="0"/>
              <a:t>(contradictions de la société coloniale, volonté de révolte des esclaves) et les </a:t>
            </a:r>
            <a:r>
              <a:rPr lang="fr-FR" b="1" dirty="0" smtClean="0"/>
              <a:t>facteurs externes</a:t>
            </a:r>
            <a:r>
              <a:rPr lang="fr-FR" dirty="0" smtClean="0"/>
              <a:t> (influence des Lumières, de la Révolution française) se conjuguent. </a:t>
            </a:r>
          </a:p>
          <a:p>
            <a:pPr algn="just"/>
            <a:r>
              <a:rPr lang="fr-FR" b="1" u="sng" dirty="0" smtClean="0">
                <a:solidFill>
                  <a:srgbClr val="FF0000"/>
                </a:solidFill>
              </a:rPr>
              <a:t>Les facteurs internes : </a:t>
            </a:r>
            <a:r>
              <a:rPr lang="fr-FR" b="1" dirty="0" smtClean="0"/>
              <a:t>une situation explosive dans les Caraïbes en 1780 qui conduit à la  remise en cause du système colonial. </a:t>
            </a:r>
          </a:p>
          <a:p>
            <a:pPr algn="just"/>
            <a:r>
              <a:rPr lang="fr-FR" b="1" dirty="0" smtClean="0"/>
              <a:t>Une révolte à Saint-Domingue, la « Perle des Antilles » ;</a:t>
            </a:r>
            <a:r>
              <a:rPr lang="fr-FR" dirty="0" smtClean="0"/>
              <a:t> importance pour la France après 1763. Premier producteur mondial de sucre, de café. 406 000 esclaves sur 456 000 habitants dans l’île (90 % d’esclaves ; importance des Libres de Couleur </a:t>
            </a:r>
            <a:r>
              <a:rPr lang="fr-FR" dirty="0" smtClean="0">
                <a:sym typeface="Wingdings"/>
              </a:rPr>
              <a:t></a:t>
            </a:r>
            <a:r>
              <a:rPr lang="fr-FR" dirty="0" smtClean="0"/>
              <a:t> 28 000) ; alimentée en esclaves par la Traite négrière, les productions assurent une balance commerciale positive : richesse de Bordeaux, Nantes, du Havre (thème 1). </a:t>
            </a:r>
          </a:p>
          <a:p>
            <a:pPr algn="just"/>
            <a:r>
              <a:rPr lang="fr-FR" dirty="0" smtClean="0"/>
              <a:t>Traversée par des </a:t>
            </a:r>
            <a:r>
              <a:rPr lang="fr-FR" b="1" dirty="0" smtClean="0"/>
              <a:t>tensions entre colons et « libres</a:t>
            </a:r>
            <a:r>
              <a:rPr lang="fr-FR" b="1" baseline="0" dirty="0" smtClean="0"/>
              <a:t> de couleur »</a:t>
            </a:r>
            <a:r>
              <a:rPr lang="fr-FR" b="1" dirty="0" smtClean="0"/>
              <a:t> </a:t>
            </a:r>
            <a:r>
              <a:rPr lang="fr-FR" dirty="0" smtClean="0"/>
              <a:t>: contexte de </a:t>
            </a:r>
            <a:r>
              <a:rPr lang="fr-FR" b="1" dirty="0" smtClean="0"/>
              <a:t>guerre civile</a:t>
            </a:r>
            <a:r>
              <a:rPr lang="fr-FR" dirty="0" smtClean="0"/>
              <a:t>. </a:t>
            </a:r>
          </a:p>
          <a:p>
            <a:pPr algn="just"/>
            <a:r>
              <a:rPr lang="fr-FR" dirty="0" smtClean="0"/>
              <a:t>-les </a:t>
            </a:r>
            <a:r>
              <a:rPr lang="fr-FR" b="1" dirty="0" smtClean="0"/>
              <a:t>colons </a:t>
            </a:r>
            <a:r>
              <a:rPr lang="fr-FR" dirty="0" smtClean="0"/>
              <a:t>voulaient pouvoir commercer directement avec l’Amérique ; </a:t>
            </a:r>
          </a:p>
          <a:p>
            <a:pPr algn="just"/>
            <a:r>
              <a:rPr lang="fr-FR" dirty="0" smtClean="0"/>
              <a:t>- émergence de la catégorie des </a:t>
            </a:r>
            <a:r>
              <a:rPr lang="fr-FR" b="1" dirty="0" smtClean="0"/>
              <a:t>libres de couleur </a:t>
            </a:r>
            <a:r>
              <a:rPr lang="fr-FR" dirty="0" smtClean="0"/>
              <a:t>qui veulent pouvoir participer aux décisions, or depuis 1763, ils sont exclus des emplois publics ; certains sont plus riches que les Blancs. Certains ont participé à la guerre d’indépendance des Etats-Unis lors de la levée de troupe de volontaires parmi les gens de couleur libres en 1779 par l’amiral d’Estaing pour combattre aux côtés des Américains (</a:t>
            </a:r>
            <a:r>
              <a:rPr lang="fr-FR" b="1" dirty="0" smtClean="0"/>
              <a:t>Jean-Baptiste Belley, André Rigaud</a:t>
            </a:r>
            <a:r>
              <a:rPr lang="fr-FR" dirty="0" smtClean="0"/>
              <a:t>). </a:t>
            </a:r>
          </a:p>
          <a:p>
            <a:pPr algn="just"/>
            <a:r>
              <a:rPr lang="fr-FR" dirty="0" smtClean="0"/>
              <a:t>=== &gt; 1790 : les colons de Saint-Domingue se révoltent contre l’autorité locale de la métropole (veulent plus de liberté ; contestent le maintien de </a:t>
            </a:r>
            <a:r>
              <a:rPr lang="fr-FR" i="1" dirty="0" smtClean="0"/>
              <a:t>l’Exclusif colonial</a:t>
            </a:r>
            <a:r>
              <a:rPr lang="fr-FR" dirty="0" smtClean="0"/>
              <a:t>). Révolte de libres de couleur (Vincent </a:t>
            </a:r>
            <a:r>
              <a:rPr lang="fr-FR" dirty="0" err="1" smtClean="0"/>
              <a:t>Ogé</a:t>
            </a:r>
            <a:r>
              <a:rPr lang="fr-FR" dirty="0" smtClean="0"/>
              <a:t> et Jean-Baptiste </a:t>
            </a:r>
            <a:r>
              <a:rPr lang="fr-FR" dirty="0" err="1" smtClean="0"/>
              <a:t>Chavanne</a:t>
            </a:r>
            <a:r>
              <a:rPr lang="fr-FR" dirty="0" smtClean="0"/>
              <a:t>) pour pouvoir entrer dans les assemblées coloniales réservées aux Blancs. </a:t>
            </a:r>
            <a:r>
              <a:rPr lang="fr-FR" b="1" dirty="0" smtClean="0"/>
              <a:t>Guerre civile entre Blancs et Libres de couleur.</a:t>
            </a:r>
            <a:r>
              <a:rPr lang="fr-FR" i="1" dirty="0" smtClean="0"/>
              <a:t> </a:t>
            </a:r>
          </a:p>
          <a:p>
            <a:pPr marL="0" indent="0" algn="just"/>
            <a:r>
              <a:rPr lang="fr-FR" b="1" u="sng" dirty="0" smtClean="0">
                <a:solidFill>
                  <a:srgbClr val="FF0000"/>
                </a:solidFill>
              </a:rPr>
              <a:t>Les facteurs externes :  </a:t>
            </a:r>
            <a:r>
              <a:rPr lang="fr-FR" dirty="0" smtClean="0">
                <a:solidFill>
                  <a:srgbClr val="FF0000"/>
                </a:solidFill>
              </a:rPr>
              <a:t>(en lien avec la Révolution française) </a:t>
            </a:r>
          </a:p>
          <a:p>
            <a:pPr algn="just"/>
            <a:r>
              <a:rPr lang="fr-FR" dirty="0" smtClean="0"/>
              <a:t>1789 : la </a:t>
            </a:r>
            <a:r>
              <a:rPr lang="fr-FR" i="1" dirty="0" smtClean="0"/>
              <a:t>Déclaration des Droits de l’Homme et du Citoyen </a:t>
            </a:r>
            <a:r>
              <a:rPr lang="fr-FR" dirty="0" smtClean="0"/>
              <a:t>ne conduit pas à l’abolition de l’esclavage. (Barnave soutient le Club Massiac). Exclusion de la colonie de la Constitution du royaume : maintien de l’esclavage et du </a:t>
            </a:r>
            <a:r>
              <a:rPr lang="fr-FR" b="1" i="1" dirty="0" smtClean="0"/>
              <a:t>système de</a:t>
            </a:r>
            <a:r>
              <a:rPr lang="fr-FR" i="1" dirty="0" smtClean="0"/>
              <a:t> </a:t>
            </a:r>
            <a:r>
              <a:rPr lang="fr-FR" b="1" i="1" dirty="0" smtClean="0"/>
              <a:t>l’exclusif</a:t>
            </a:r>
            <a:r>
              <a:rPr lang="fr-FR" i="1" dirty="0" smtClean="0"/>
              <a:t> </a:t>
            </a:r>
            <a:r>
              <a:rPr lang="fr-FR" dirty="0" smtClean="0"/>
              <a:t>; propriétés des colons sont sous sauvegarde de la Révolution, les assemblées coloniales vont rédiger leur propre constitution) ; la </a:t>
            </a:r>
            <a:r>
              <a:rPr lang="fr-FR" b="1" i="1" dirty="0" smtClean="0"/>
              <a:t>Société des Amis des noirs</a:t>
            </a:r>
            <a:r>
              <a:rPr lang="fr-FR" dirty="0" smtClean="0"/>
              <a:t> et la gauche de l’Assemblée sont en minorité. Le débat colonial cristallise les oppositions entre Feuillants et Jacobins. </a:t>
            </a:r>
          </a:p>
          <a:p>
            <a:pPr indent="0" algn="just">
              <a:buNone/>
            </a:pPr>
            <a:r>
              <a:rPr lang="fr-FR" b="1" u="sng" dirty="0" smtClean="0">
                <a:solidFill>
                  <a:srgbClr val="FF0000"/>
                </a:solidFill>
              </a:rPr>
              <a:t>Les événements : la révolte de Saint-Domingue :  une révolte d’esclaves.</a:t>
            </a:r>
          </a:p>
          <a:p>
            <a:pPr algn="just"/>
            <a:r>
              <a:rPr lang="fr-FR" dirty="0" smtClean="0"/>
              <a:t>23 août 1791 : insurrection générale d’esclaves (2000) dans la plaine du nord de l’île au nom de la Liberté (20 ou 21 août : cérémonie du Bois-</a:t>
            </a:r>
            <a:r>
              <a:rPr lang="fr-FR" dirty="0" err="1" smtClean="0"/>
              <a:t>Caiman</a:t>
            </a:r>
            <a:r>
              <a:rPr lang="fr-FR" dirty="0" smtClean="0"/>
              <a:t>) : 2000 esclaves se révoltent =&gt; existence de rumeurs sur le refus des autorités locales d’appliquer des mesures décidées par Louis XVI pour accorder un jour de repos hebdomadaire.  </a:t>
            </a:r>
          </a:p>
          <a:p>
            <a:pPr lvl="1" algn="just"/>
            <a:r>
              <a:rPr lang="fr-FR" sz="1100" dirty="0" smtClean="0"/>
              <a:t>Plantations brûlées,</a:t>
            </a:r>
          </a:p>
          <a:p>
            <a:pPr lvl="1" algn="just"/>
            <a:r>
              <a:rPr lang="fr-FR" sz="1100" dirty="0" smtClean="0"/>
              <a:t>Les libres de couleur se révoltent contre les Blancs pour revendiquer l’égalité juridique,</a:t>
            </a:r>
          </a:p>
          <a:p>
            <a:pPr lvl="1" algn="just"/>
            <a:r>
              <a:rPr lang="fr-FR" sz="1100" dirty="0" smtClean="0"/>
              <a:t>Les esclaves insurgés sont réprimés par 12 000 gardes nationaux envoyés dans l’île ; l’assemblée législative joue la carte des Libres de couleur (octroi en avril 1792 des droits politiques aux Libres de couleur) par crainte de colonies pouvant jouer la carte contre-révolutionnaire : Brissot, et les Girondins ont fondé leur fortune sur le commerce colonial. </a:t>
            </a:r>
            <a:r>
              <a:rPr lang="fr-FR" sz="1100" b="1" dirty="0" smtClean="0"/>
              <a:t>Toussaint Louverture</a:t>
            </a:r>
            <a:r>
              <a:rPr lang="fr-FR" sz="1100" dirty="0" smtClean="0"/>
              <a:t> rejoint la révolte. </a:t>
            </a:r>
          </a:p>
          <a:p>
            <a:pPr algn="just"/>
            <a:r>
              <a:rPr lang="fr-FR" dirty="0" smtClean="0"/>
              <a:t>Dans l’île les Espagnols envahissent l’île et obtiennent le soutien d’esclaves révoltés moyennant la promesse de leur accorder la liberté. </a:t>
            </a:r>
            <a:endParaRPr lang="fr-FR" sz="1100" dirty="0" smtClean="0"/>
          </a:p>
          <a:p>
            <a:pPr lvl="1" algn="just"/>
            <a:r>
              <a:rPr lang="fr-FR" sz="1100" dirty="0" smtClean="0"/>
              <a:t>Février 1793 : guerre de la France contre l’Espagne et l’Angleterre qui occupent une partie de Saint Domingue. Ile prise dans une </a:t>
            </a:r>
            <a:r>
              <a:rPr lang="fr-FR" sz="1100" b="1" dirty="0" smtClean="0"/>
              <a:t>guerre civile généralisée</a:t>
            </a:r>
            <a:r>
              <a:rPr lang="fr-FR" sz="1100" dirty="0" smtClean="0"/>
              <a:t> (</a:t>
            </a:r>
            <a:r>
              <a:rPr lang="fr-FR" sz="1100" b="1" dirty="0" smtClean="0"/>
              <a:t>destruction du Port du Cap Français le 21 juin 1793,</a:t>
            </a:r>
            <a:r>
              <a:rPr lang="fr-FR" sz="1100" dirty="0" smtClean="0"/>
              <a:t> lors de la guerre entre planteurs et Libres de couleurs, auxquels se joignent les esclaves). </a:t>
            </a:r>
          </a:p>
          <a:p>
            <a:pPr lvl="1" algn="just"/>
            <a:r>
              <a:rPr lang="fr-FR" sz="1100" dirty="0" smtClean="0"/>
              <a:t>Envoi de </a:t>
            </a:r>
            <a:r>
              <a:rPr lang="fr-FR" sz="1100" b="1" dirty="0" err="1" smtClean="0"/>
              <a:t>Sonthonax</a:t>
            </a:r>
            <a:r>
              <a:rPr lang="fr-FR" sz="1100" b="1" dirty="0" smtClean="0"/>
              <a:t> et </a:t>
            </a:r>
            <a:r>
              <a:rPr lang="fr-FR" sz="1100" b="1" dirty="0" err="1" smtClean="0"/>
              <a:t>Polverel</a:t>
            </a:r>
            <a:r>
              <a:rPr lang="fr-FR" sz="1100" dirty="0" smtClean="0"/>
              <a:t> par l’Assemblée législative pour mater la révolte et établir les droits des libres de couleur. </a:t>
            </a:r>
            <a:r>
              <a:rPr lang="fr-FR" sz="1100" b="1" dirty="0" smtClean="0">
                <a:solidFill>
                  <a:srgbClr val="FF0000"/>
                </a:solidFill>
              </a:rPr>
              <a:t>Ils abolissent l’esclavage les 29 août 1793 (au nord) et 21 septembre 1793 (à l’ouest et au sud) de l’île</a:t>
            </a:r>
            <a:r>
              <a:rPr lang="fr-FR" sz="1100" b="1" dirty="0" smtClean="0"/>
              <a:t> </a:t>
            </a:r>
            <a:r>
              <a:rPr lang="fr-FR" sz="1100" dirty="0" smtClean="0"/>
              <a:t> </a:t>
            </a:r>
          </a:p>
          <a:p>
            <a:pPr lvl="1" algn="just"/>
            <a:r>
              <a:rPr lang="fr-FR" sz="1100" b="1" dirty="0" smtClean="0">
                <a:solidFill>
                  <a:srgbClr val="FF0000"/>
                </a:solidFill>
              </a:rPr>
              <a:t>4 février 1794 :</a:t>
            </a:r>
            <a:r>
              <a:rPr lang="fr-FR" sz="1100" dirty="0" smtClean="0">
                <a:solidFill>
                  <a:srgbClr val="FF0000"/>
                </a:solidFill>
              </a:rPr>
              <a:t> </a:t>
            </a:r>
            <a:r>
              <a:rPr lang="fr-FR" sz="1100" b="1" dirty="0" smtClean="0"/>
              <a:t>abolition de l’esclavage dans toutes les colonies</a:t>
            </a:r>
            <a:r>
              <a:rPr lang="fr-FR" sz="1100" dirty="0" smtClean="0"/>
              <a:t> : la DDHC prend toutes ses dimensions (mais pas appliqué car Martinique et partie de Saint Domingue occupée par Britanniques ; pas appliqué à la Réunion et à l’île Maurice où les commissaires de la République venus faire appliquer la loi sont expulsés en 1796). Uniquement appliqué à la Guadeloupe. Mise en place d’un système de travail forcé pour assurer la reprise de la production. </a:t>
            </a:r>
          </a:p>
          <a:p>
            <a:endParaRPr lang="fr-FR" sz="1100" dirty="0" smtClean="0"/>
          </a:p>
          <a:p>
            <a:pPr algn="just"/>
            <a:endParaRPr lang="fr-FR" dirty="0" smtClean="0"/>
          </a:p>
          <a:p>
            <a:endParaRPr lang="fr-FR" sz="1050" dirty="0" smtClean="0"/>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35</a:t>
            </a:fld>
            <a:endParaRPr lang="fr-FR"/>
          </a:p>
        </p:txBody>
      </p:sp>
    </p:spTree>
    <p:extLst>
      <p:ext uri="{BB962C8B-B14F-4D97-AF65-F5344CB8AC3E}">
        <p14:creationId xmlns:p14="http://schemas.microsoft.com/office/powerpoint/2010/main" val="298821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Peu de Français qui ont combattu en Amérique ont épousé les idéaux révolutionnaires. Certains ont même choisi de lutter contre la Révolution (ex :  François Charrette de la </a:t>
            </a:r>
            <a:r>
              <a:rPr lang="fr-FR" dirty="0" err="1" smtClean="0"/>
              <a:t>Contrie</a:t>
            </a:r>
            <a:r>
              <a:rPr lang="fr-FR" dirty="0" smtClean="0"/>
              <a:t> à la tête de l’armée vendéenne en mars 1793).</a:t>
            </a:r>
          </a:p>
          <a:p>
            <a:endParaRPr lang="fr-FR" dirty="0" smtClean="0"/>
          </a:p>
          <a:p>
            <a:r>
              <a:rPr lang="fr-FR" dirty="0" smtClean="0"/>
              <a:t>Des combattants français sont partis combattre au côté des insurgés : Lafayette mais aussi Jean-Baptiste Donatien de </a:t>
            </a:r>
            <a:r>
              <a:rPr lang="fr-FR" dirty="0" err="1" smtClean="0"/>
              <a:t>Vimeur</a:t>
            </a:r>
            <a:r>
              <a:rPr lang="fr-FR" dirty="0" smtClean="0"/>
              <a:t>, comte de Rochambeau (à la tête de 6000 hommes pour aider les colons américains : Rochambeau a participé aux côtés de Washington à la bataille de Yorktown en octobre 1781).  En retour Thomas Jefferson est venu en France…                                                                                  </a:t>
            </a:r>
          </a:p>
          <a:p>
            <a:r>
              <a:rPr lang="fr-FR" dirty="0" smtClean="0"/>
              <a:t>Paris est en 1787-1788 « une nébuleuse de révolutionnaires venus de toute l’Europe mais aussi d’Amérique ». Accueil de nombreux réfugiés politiques en France. </a:t>
            </a:r>
          </a:p>
          <a:p>
            <a:r>
              <a:rPr lang="fr-FR" dirty="0" smtClean="0"/>
              <a:t>Le général Dumas originaire de Saint-Domingue sert dans l’armée  française de 1793 à 1801</a:t>
            </a:r>
            <a:r>
              <a:rPr lang="fr-FR" baseline="0" dirty="0" smtClean="0"/>
              <a:t> </a:t>
            </a:r>
            <a:r>
              <a:rPr lang="fr-FR" dirty="0" smtClean="0"/>
              <a:t>(père d’Alexandre Dumas). </a:t>
            </a:r>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36</a:t>
            </a:fld>
            <a:endParaRPr lang="fr-FR"/>
          </a:p>
        </p:txBody>
      </p:sp>
    </p:spTree>
    <p:extLst>
      <p:ext uri="{BB962C8B-B14F-4D97-AF65-F5344CB8AC3E}">
        <p14:creationId xmlns:p14="http://schemas.microsoft.com/office/powerpoint/2010/main" val="387455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44</a:t>
            </a:fld>
            <a:endParaRPr lang="fr-FR"/>
          </a:p>
        </p:txBody>
      </p:sp>
    </p:spTree>
    <p:extLst>
      <p:ext uri="{BB962C8B-B14F-4D97-AF65-F5344CB8AC3E}">
        <p14:creationId xmlns:p14="http://schemas.microsoft.com/office/powerpoint/2010/main" val="382394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Plusieurs textes concernés :</a:t>
            </a:r>
          </a:p>
          <a:p>
            <a:pPr lvl="1"/>
            <a:r>
              <a:rPr lang="fr-FR" dirty="0" smtClean="0"/>
              <a:t>Déclaration d’indépendance des États-Unis d’Amérique</a:t>
            </a:r>
          </a:p>
          <a:p>
            <a:pPr lvl="1"/>
            <a:r>
              <a:rPr lang="fr-FR" dirty="0" smtClean="0"/>
              <a:t>Constitution des États-Unis d’Amérique</a:t>
            </a:r>
          </a:p>
          <a:p>
            <a:pPr lvl="1"/>
            <a:r>
              <a:rPr lang="fr-FR" dirty="0" smtClean="0"/>
              <a:t>Déclaration des Droits de l’homme et du citoyen</a:t>
            </a:r>
          </a:p>
          <a:p>
            <a:r>
              <a:rPr lang="fr-FR" dirty="0" smtClean="0"/>
              <a:t>Etape 1 : Etude collective d’un des textes </a:t>
            </a:r>
          </a:p>
          <a:p>
            <a:r>
              <a:rPr lang="fr-FR" dirty="0" smtClean="0"/>
              <a:t>Etape 2 : Autre texte : Etude par les élèves d’un autre texte en autonomie avec relevé des similitudes et divergences.</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46</a:t>
            </a:fld>
            <a:endParaRPr lang="fr-FR"/>
          </a:p>
        </p:txBody>
      </p:sp>
    </p:spTree>
    <p:extLst>
      <p:ext uri="{BB962C8B-B14F-4D97-AF65-F5344CB8AC3E}">
        <p14:creationId xmlns:p14="http://schemas.microsoft.com/office/powerpoint/2010/main" val="376230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51</a:t>
            </a:fld>
            <a:endParaRPr lang="fr-FR"/>
          </a:p>
        </p:txBody>
      </p:sp>
    </p:spTree>
    <p:extLst>
      <p:ext uri="{BB962C8B-B14F-4D97-AF65-F5344CB8AC3E}">
        <p14:creationId xmlns:p14="http://schemas.microsoft.com/office/powerpoint/2010/main" val="92654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 milieu de la marge, le mot "LIBERTE" surmonté d'un bonnet phrygien, au centre d'une auréole rayonnante entourée d'une couronne de lauriers.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effectLst/>
            </a:endParaRPr>
          </a:p>
          <a:p>
            <a:r>
              <a:rPr lang="fr-FR" dirty="0" smtClean="0"/>
              <a:t>Quel a été le rôle de La Fayette durant les Révolutions américaine et Française ?</a:t>
            </a:r>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52</a:t>
            </a:fld>
            <a:endParaRPr lang="fr-FR"/>
          </a:p>
        </p:txBody>
      </p:sp>
    </p:spTree>
    <p:extLst>
      <p:ext uri="{BB962C8B-B14F-4D97-AF65-F5344CB8AC3E}">
        <p14:creationId xmlns:p14="http://schemas.microsoft.com/office/powerpoint/2010/main" val="116210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effectLst/>
              </a:rPr>
              <a:t>Une articulation histoire-géographie autour des mondialisations :</a:t>
            </a:r>
          </a:p>
          <a:p>
            <a:pPr lvl="1"/>
            <a:r>
              <a:rPr lang="fr-FR" b="0" dirty="0" smtClean="0">
                <a:effectLst/>
              </a:rPr>
              <a:t>La première mondialisation XV-XVIIIe en histoire</a:t>
            </a:r>
          </a:p>
          <a:p>
            <a:pPr lvl="1"/>
            <a:r>
              <a:rPr lang="fr-FR" b="0" dirty="0" smtClean="0">
                <a:effectLst/>
              </a:rPr>
              <a:t>La mondialisation actuelle en géographie</a:t>
            </a:r>
          </a:p>
          <a:p>
            <a:pPr lvl="1"/>
            <a:r>
              <a:rPr lang="fr-FR" b="0" dirty="0" smtClean="0">
                <a:effectLst/>
              </a:rPr>
              <a:t>Difficulté : Quel lien faire entre Révolution et mondialisation ?</a:t>
            </a:r>
          </a:p>
          <a:p>
            <a:endParaRPr lang="fr-FR" b="0" dirty="0">
              <a:effectLst/>
            </a:endParaRPr>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3</a:t>
            </a:fld>
            <a:endParaRPr lang="fr-FR"/>
          </a:p>
        </p:txBody>
      </p:sp>
    </p:spTree>
    <p:extLst>
      <p:ext uri="{BB962C8B-B14F-4D97-AF65-F5344CB8AC3E}">
        <p14:creationId xmlns:p14="http://schemas.microsoft.com/office/powerpoint/2010/main" val="104560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monde atlantique est parcouru de circulations d’hommes et d’idées : « Des circulations qui parcourent, </a:t>
            </a:r>
            <a:r>
              <a:rPr lang="fr-FR" b="1" dirty="0" smtClean="0"/>
              <a:t>déstabilisent et réorganisent </a:t>
            </a:r>
            <a:r>
              <a:rPr lang="fr-FR" dirty="0" smtClean="0"/>
              <a:t>l’espace européen et américain  ». Ces circulations sont intenses. Il est donc important d’intégrer l’idée d’échanges (humains, intellectuels, économiques) dans l’étude des Révolutions.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4</a:t>
            </a:fld>
            <a:endParaRPr lang="fr-FR"/>
          </a:p>
        </p:txBody>
      </p:sp>
    </p:spTree>
    <p:extLst>
      <p:ext uri="{BB962C8B-B14F-4D97-AF65-F5344CB8AC3E}">
        <p14:creationId xmlns:p14="http://schemas.microsoft.com/office/powerpoint/2010/main" val="131633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Titre du second thème : donne l’espace à étudier, précise les bornes chronologiques 1760 – 1804</a:t>
            </a:r>
          </a:p>
          <a:p>
            <a:pPr algn="just"/>
            <a:r>
              <a:rPr lang="fr-FR" dirty="0" smtClean="0"/>
              <a:t>1760 : Prise de Québec ?</a:t>
            </a:r>
            <a:r>
              <a:rPr lang="fr-FR" sz="1600" dirty="0" smtClean="0">
                <a:solidFill>
                  <a:srgbClr val="FF0000"/>
                </a:solidFill>
              </a:rPr>
              <a:t> Canada est le premier théâtre des opérations dans la guerre de Sept ans. Guerre en </a:t>
            </a:r>
            <a:r>
              <a:rPr lang="fr-FR" sz="1600" b="1" dirty="0" smtClean="0">
                <a:solidFill>
                  <a:srgbClr val="FF0000"/>
                </a:solidFill>
              </a:rPr>
              <a:t>plusieurs phases </a:t>
            </a:r>
            <a:r>
              <a:rPr lang="fr-FR" sz="1600" dirty="0" smtClean="0">
                <a:solidFill>
                  <a:srgbClr val="FF0000"/>
                </a:solidFill>
              </a:rPr>
              <a:t>et </a:t>
            </a:r>
            <a:r>
              <a:rPr lang="fr-FR" sz="1600" b="1" dirty="0" smtClean="0">
                <a:solidFill>
                  <a:srgbClr val="FF0000"/>
                </a:solidFill>
              </a:rPr>
              <a:t>plusieurs théâtres d’opération  </a:t>
            </a:r>
            <a:r>
              <a:rPr lang="fr-FR" sz="1600" dirty="0" smtClean="0">
                <a:solidFill>
                  <a:srgbClr val="FF0000"/>
                </a:solidFill>
              </a:rPr>
              <a:t>en // : </a:t>
            </a:r>
          </a:p>
          <a:p>
            <a:pPr lvl="1" algn="just"/>
            <a:r>
              <a:rPr lang="fr-FR" sz="1600" b="0" dirty="0" smtClean="0"/>
              <a:t>Le</a:t>
            </a:r>
            <a:r>
              <a:rPr lang="fr-FR" sz="1600" b="1" dirty="0" smtClean="0"/>
              <a:t> Canada</a:t>
            </a:r>
            <a:r>
              <a:rPr lang="fr-FR" sz="1600" dirty="0" smtClean="0"/>
              <a:t> est le premier de ces théâtres de 1758-1760. </a:t>
            </a:r>
          </a:p>
          <a:p>
            <a:pPr lvl="1" algn="just"/>
            <a:r>
              <a:rPr lang="fr-FR" sz="1600" dirty="0" smtClean="0"/>
              <a:t>Il est précisé</a:t>
            </a:r>
            <a:r>
              <a:rPr lang="fr-FR" sz="1600" baseline="0" dirty="0" smtClean="0"/>
              <a:t> dans le commentaire « à partir des années 1760 ». On peut donc démarrer en 1763 avec la signature du Traité de Paris qui met fin à la guerre de Sept Ans entre la Couronne britannique et le royaume de France.</a:t>
            </a:r>
            <a:endParaRPr lang="fr-FR" dirty="0" smtClean="0"/>
          </a:p>
          <a:p>
            <a:r>
              <a:rPr lang="fr-FR" dirty="0" smtClean="0"/>
              <a:t>1804 : 1er janvier 1804 : Dessalines proclame l’indépendance de l’île de Saint-Domingue : c’est la </a:t>
            </a:r>
            <a:r>
              <a:rPr lang="fr-FR" b="1" dirty="0" smtClean="0"/>
              <a:t>naissance d’Haïti </a:t>
            </a:r>
            <a:r>
              <a:rPr lang="fr-FR" dirty="0" smtClean="0"/>
              <a:t>(nom amérindien de l’île). Les colons sont expropriés et doivent quitter l’île en raison des violences. L’est de l’île est reprise par les Espagnols. </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commentaire montre les éléments</a:t>
            </a:r>
            <a:r>
              <a:rPr lang="fr-FR" baseline="0" dirty="0" smtClean="0"/>
              <a:t> communs : aspiration à la </a:t>
            </a:r>
            <a:r>
              <a:rPr lang="fr-FR" b="1" baseline="0" dirty="0" smtClean="0"/>
              <a:t>LIBERTE</a:t>
            </a:r>
            <a:r>
              <a:rPr lang="fr-FR" baseline="0" dirty="0" smtClean="0"/>
              <a:t> et </a:t>
            </a:r>
            <a:r>
              <a:rPr lang="fr-FR" b="1" baseline="0" dirty="0" smtClean="0"/>
              <a:t>influence de la philosophie des Lumières</a:t>
            </a:r>
            <a:r>
              <a:rPr lang="fr-FR"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Chaque paragraphe qui ne correspond pas forcément à un découpage en séances précise les incontournables : les trois révolutions suivantes sont à étudier : la Révolution américaine, la Révolution française et la Révolution de Saint-Domingue</a:t>
            </a:r>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5</a:t>
            </a:fld>
            <a:endParaRPr lang="fr-FR"/>
          </a:p>
        </p:txBody>
      </p:sp>
    </p:spTree>
    <p:extLst>
      <p:ext uri="{BB962C8B-B14F-4D97-AF65-F5344CB8AC3E}">
        <p14:creationId xmlns:p14="http://schemas.microsoft.com/office/powerpoint/2010/main" val="235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aspirations à la Liberté : </a:t>
            </a:r>
            <a:r>
              <a:rPr lang="fr-FR" dirty="0" smtClean="0"/>
              <a:t>des libertés à la Liberté. (Daniel Roche, « une révolution totale »). </a:t>
            </a:r>
          </a:p>
          <a:p>
            <a:r>
              <a:rPr lang="fr-FR" dirty="0" smtClean="0"/>
              <a:t>1751-1772 : Encyclopédie de Diderot et d’Alembert. </a:t>
            </a:r>
            <a:r>
              <a:rPr lang="fr-FR" b="1" dirty="0" smtClean="0"/>
              <a:t>Influence de la Philosophie des Lumières. </a:t>
            </a:r>
          </a:p>
          <a:p>
            <a:r>
              <a:rPr lang="fr-FR" dirty="0" smtClean="0"/>
              <a:t>Les Lumières se présentent comme une véritable audace de la pensée : émancipation de l’homme par la connaissance. Grande diversité de pensées : pas d’unité au sein des Lumières mais </a:t>
            </a:r>
            <a:r>
              <a:rPr lang="fr-FR" b="1" dirty="0" smtClean="0"/>
              <a:t>la liberté </a:t>
            </a:r>
            <a:r>
              <a:rPr lang="fr-FR" dirty="0" smtClean="0"/>
              <a:t>constitue l’élément fondamental de la réflexion politique des Lumières. On passe des Libertés à la Liberté : les hommes libres et égaux en droits, la liberté de penser, la liberté d’écrire, la liberté d’informer, les libertés économiques (Adam Smith)…</a:t>
            </a:r>
          </a:p>
          <a:p>
            <a:r>
              <a:rPr lang="fr-FR" dirty="0" smtClean="0"/>
              <a:t>== &gt; </a:t>
            </a:r>
            <a:r>
              <a:rPr lang="fr-FR" b="1" dirty="0" smtClean="0"/>
              <a:t>La Liberté constitue notre fil conducteur dans l’étude des trois révolutions.</a:t>
            </a:r>
          </a:p>
          <a:p>
            <a:r>
              <a:rPr lang="fr-FR" dirty="0" smtClean="0"/>
              <a:t>Comment est mis en pratique le principe de Liberté dans les Révolutions : de quelle liberté s’agit-il ? Quelles en sont les conditions ? </a:t>
            </a:r>
          </a:p>
          <a:p>
            <a:r>
              <a:rPr lang="fr-FR" dirty="0" smtClean="0"/>
              <a:t>Dans ce combat, une part d’ombre : pas de liberté pour les ennemis de la liberté. Des « catégorie »s humaines</a:t>
            </a:r>
            <a:r>
              <a:rPr lang="fr-FR" baseline="0" dirty="0" smtClean="0"/>
              <a:t> sont oubliées : les Indiens, les esclaves, les femmes…</a:t>
            </a:r>
            <a:r>
              <a:rPr lang="fr-FR" dirty="0" smtClean="0"/>
              <a:t> (Cf. Jefferson défenseur de la liberté possédait 200 esclaves).</a:t>
            </a:r>
            <a:r>
              <a:rPr lang="fr-FR" baseline="0" dirty="0" smtClean="0"/>
              <a:t> </a:t>
            </a:r>
          </a:p>
          <a:p>
            <a:r>
              <a:rPr lang="fr-FR" baseline="0" dirty="0" smtClean="0"/>
              <a:t>On retrouve de</a:t>
            </a:r>
            <a:r>
              <a:rPr lang="fr-FR" dirty="0" smtClean="0"/>
              <a:t>s points communs dans les formes d’organisation, dans les symboles, dans les rites : comités de correspondance, comités de salut public, Liberté, serment, arbres de la Liberté, aspiration à avoir une constitution écrite fondée sur les Droits de l’homme…</a:t>
            </a:r>
          </a:p>
          <a:p>
            <a:r>
              <a:rPr lang="fr-FR" dirty="0" smtClean="0"/>
              <a:t>En outre, le thème de la liberté est en lien avec</a:t>
            </a:r>
            <a:r>
              <a:rPr lang="fr-FR" baseline="0" dirty="0" smtClean="0"/>
              <a:t> le programme d’EMC</a:t>
            </a:r>
            <a:endParaRPr lang="fr-FR" dirty="0" smtClean="0"/>
          </a:p>
          <a:p>
            <a:r>
              <a:rPr lang="fr-FR" b="1" dirty="0" smtClean="0"/>
              <a:t>L’influence des Lumières </a:t>
            </a:r>
          </a:p>
          <a:p>
            <a:r>
              <a:rPr lang="fr-FR" dirty="0" smtClean="0"/>
              <a:t>Les patriotes américains, pas forcément indépendantistes au départ, ont puisé</a:t>
            </a:r>
            <a:r>
              <a:rPr lang="fr-FR" baseline="0" dirty="0" smtClean="0"/>
              <a:t> leurs idées </a:t>
            </a:r>
            <a:r>
              <a:rPr lang="fr-FR" dirty="0" smtClean="0"/>
              <a:t>dans les écrits de Locke, de Quesnay, de Smith, de Hume (les Lumières écossaises) et françaises (Montesquieu). L’Anglais Thomas Paine publie « Le sens commun » en 1776 : cet pamphlet appelle à l’indépendance des colonies, dénonce la tyrannie du roi George III et proclame « En Amérique, la loi est souveraine ». </a:t>
            </a:r>
          </a:p>
          <a:p>
            <a:endParaRPr lang="fr-FR" dirty="0" smtClean="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6</a:t>
            </a:fld>
            <a:endParaRPr lang="fr-FR"/>
          </a:p>
        </p:txBody>
      </p:sp>
    </p:spTree>
    <p:extLst>
      <p:ext uri="{BB962C8B-B14F-4D97-AF65-F5344CB8AC3E}">
        <p14:creationId xmlns:p14="http://schemas.microsoft.com/office/powerpoint/2010/main" val="323966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a:t>
            </a:r>
            <a:r>
              <a:rPr lang="fr-FR" u="sng" dirty="0" smtClean="0"/>
              <a:t>fil directeur : </a:t>
            </a:r>
            <a:r>
              <a:rPr lang="fr-FR" b="1" dirty="0" smtClean="0">
                <a:solidFill>
                  <a:srgbClr val="FF0000"/>
                </a:solidFill>
              </a:rPr>
              <a:t>la conquête de la Liberté</a:t>
            </a:r>
            <a:r>
              <a:rPr lang="fr-FR" b="1" dirty="0" smtClean="0"/>
              <a:t>.</a:t>
            </a:r>
          </a:p>
          <a:p>
            <a:r>
              <a:rPr lang="fr-FR" dirty="0" smtClean="0"/>
              <a:t>Etudier </a:t>
            </a:r>
            <a:r>
              <a:rPr lang="fr-FR" u="sng" dirty="0" smtClean="0"/>
              <a:t>chaque</a:t>
            </a:r>
            <a:r>
              <a:rPr lang="fr-FR" dirty="0" smtClean="0"/>
              <a:t> révolution en intégrant un (des) exemples d’</a:t>
            </a:r>
            <a:r>
              <a:rPr lang="fr-FR" b="1" dirty="0" smtClean="0">
                <a:solidFill>
                  <a:srgbClr val="FF0000"/>
                </a:solidFill>
              </a:rPr>
              <a:t>acteur(s) extérieur (s)…</a:t>
            </a:r>
          </a:p>
          <a:p>
            <a:r>
              <a:rPr lang="fr-FR" dirty="0" smtClean="0"/>
              <a:t>Mettre l’accent sur les </a:t>
            </a:r>
            <a:r>
              <a:rPr lang="fr-FR" b="1" dirty="0" smtClean="0">
                <a:solidFill>
                  <a:srgbClr val="FF0000"/>
                </a:solidFill>
              </a:rPr>
              <a:t>résonnances</a:t>
            </a:r>
            <a:r>
              <a:rPr lang="fr-FR" dirty="0" smtClean="0">
                <a:solidFill>
                  <a:srgbClr val="FF0000"/>
                </a:solidFill>
              </a:rPr>
              <a:t> </a:t>
            </a:r>
            <a:r>
              <a:rPr lang="fr-FR" dirty="0" smtClean="0"/>
              <a:t>de l’événement à l’étranger/ les </a:t>
            </a:r>
            <a:r>
              <a:rPr lang="fr-FR" b="1" dirty="0" smtClean="0">
                <a:solidFill>
                  <a:srgbClr val="FF0000"/>
                </a:solidFill>
              </a:rPr>
              <a:t>liens</a:t>
            </a:r>
            <a:r>
              <a:rPr lang="fr-FR" dirty="0" smtClean="0"/>
              <a:t> entre les événements internes et les événements extérieurs. </a:t>
            </a:r>
          </a:p>
          <a:p>
            <a:r>
              <a:rPr lang="fr-FR" dirty="0" smtClean="0"/>
              <a:t>Mettre en évidence les </a:t>
            </a:r>
            <a:r>
              <a:rPr lang="fr-FR" b="1" dirty="0" smtClean="0">
                <a:solidFill>
                  <a:srgbClr val="FF0000"/>
                </a:solidFill>
              </a:rPr>
              <a:t>spécificités</a:t>
            </a:r>
            <a:r>
              <a:rPr lang="fr-FR" dirty="0" smtClean="0">
                <a:solidFill>
                  <a:srgbClr val="FF0000"/>
                </a:solidFill>
              </a:rPr>
              <a:t>. </a:t>
            </a:r>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11</a:t>
            </a:fld>
            <a:endParaRPr lang="fr-FR"/>
          </a:p>
        </p:txBody>
      </p:sp>
    </p:spTree>
    <p:extLst>
      <p:ext uri="{BB962C8B-B14F-4D97-AF65-F5344CB8AC3E}">
        <p14:creationId xmlns:p14="http://schemas.microsoft.com/office/powerpoint/2010/main" val="78506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Globalement séances courtes 2 heures maxi </a:t>
            </a:r>
          </a:p>
          <a:p>
            <a:r>
              <a:rPr lang="fr-FR" dirty="0" smtClean="0"/>
              <a:t>Plan en Causes/Faits/Conséquences</a:t>
            </a:r>
          </a:p>
          <a:p>
            <a:r>
              <a:rPr lang="fr-FR" dirty="0" smtClean="0"/>
              <a:t>Mettre en évidence la conquête des libertés et ses limites. </a:t>
            </a:r>
          </a:p>
          <a:p>
            <a:r>
              <a:rPr lang="fr-FR" dirty="0" smtClean="0"/>
              <a:t>Mettre en évidence les liens entre les espaces concernés</a:t>
            </a:r>
          </a:p>
          <a:p>
            <a:r>
              <a:rPr lang="fr-FR" dirty="0" smtClean="0"/>
              <a:t>Compléter une chronologie</a:t>
            </a:r>
          </a:p>
          <a:p>
            <a:endParaRPr lang="fr-FR" dirty="0"/>
          </a:p>
        </p:txBody>
      </p:sp>
      <p:sp>
        <p:nvSpPr>
          <p:cNvPr id="4" name="Espace réservé du numéro de diapositive 3"/>
          <p:cNvSpPr>
            <a:spLocks noGrp="1"/>
          </p:cNvSpPr>
          <p:nvPr>
            <p:ph type="sldNum" sz="quarter" idx="10"/>
          </p:nvPr>
        </p:nvSpPr>
        <p:spPr/>
        <p:txBody>
          <a:bodyPr/>
          <a:lstStyle/>
          <a:p>
            <a:fld id="{1E088A5F-2185-4BF8-B86A-D2B9CAF97AF0}" type="slidenum">
              <a:rPr lang="fr-FR" smtClean="0"/>
              <a:t>13</a:t>
            </a:fld>
            <a:endParaRPr lang="fr-FR"/>
          </a:p>
        </p:txBody>
      </p:sp>
    </p:spTree>
    <p:extLst>
      <p:ext uri="{BB962C8B-B14F-4D97-AF65-F5344CB8AC3E}">
        <p14:creationId xmlns:p14="http://schemas.microsoft.com/office/powerpoint/2010/main" val="156279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Des acteurs :  Rochambeau, Jefferson, Washington, La Fayette, Paine…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La Révolution américaine montre qu’un changement est possible. </a:t>
            </a:r>
          </a:p>
          <a:p>
            <a:endParaRPr lang="fr-FR" dirty="0"/>
          </a:p>
        </p:txBody>
      </p:sp>
      <p:sp>
        <p:nvSpPr>
          <p:cNvPr id="4" name="Espace réservé du numéro de diapositive 3"/>
          <p:cNvSpPr>
            <a:spLocks noGrp="1"/>
          </p:cNvSpPr>
          <p:nvPr>
            <p:ph type="sldNum" sz="quarter" idx="10"/>
          </p:nvPr>
        </p:nvSpPr>
        <p:spPr/>
        <p:txBody>
          <a:bodyPr/>
          <a:lstStyle/>
          <a:p>
            <a:fld id="{74B5546C-BCFA-4808-9315-4CAC975F197E}"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136560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B5546C-BCFA-4808-9315-4CAC975F197E}" type="slidenum">
              <a:rPr lang="fr-FR" smtClean="0"/>
              <a:t>31</a:t>
            </a:fld>
            <a:endParaRPr lang="fr-FR"/>
          </a:p>
        </p:txBody>
      </p:sp>
    </p:spTree>
    <p:extLst>
      <p:ext uri="{BB962C8B-B14F-4D97-AF65-F5344CB8AC3E}">
        <p14:creationId xmlns:p14="http://schemas.microsoft.com/office/powerpoint/2010/main" val="237719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3123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797850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61970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62611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87274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25932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0588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6370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1775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1737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71794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3953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2239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310343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9492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50193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4203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1073867" y="1476297"/>
            <a:ext cx="10508533"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616707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39141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9611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85202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150737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5705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0894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4954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64753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293887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95398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hasCustomPrompt="1"/>
          </p:nvPr>
        </p:nvSpPr>
        <p:spPr>
          <a:xfrm>
            <a:off x="1073152" y="1469379"/>
            <a:ext cx="10509249"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450497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4485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9923450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9135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30535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78405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8377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052152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817446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50023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133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78364" y="69692"/>
            <a:ext cx="10672216"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903111" y="1494531"/>
            <a:ext cx="10564088"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903111" y="5367338"/>
            <a:ext cx="10564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88273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493224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9725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21911255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03984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086004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39135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63434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16255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012675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8969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54146" y="976321"/>
            <a:ext cx="10526183"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454145" y="3472208"/>
            <a:ext cx="10128253"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567409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323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224361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511234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337019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95752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28438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095150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471272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30245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1902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63315" y="3283200"/>
            <a:ext cx="7863635" cy="2108160"/>
          </a:xfrm>
        </p:spPr>
        <p:txBody>
          <a:bodyPr anchor="t" anchorCtr="0">
            <a:normAutofit/>
          </a:bodyPr>
          <a:lstStyle>
            <a:lvl1pPr>
              <a:defRPr sz="1500" baseline="0"/>
            </a:lvl1pPr>
          </a:lstStyle>
          <a:p>
            <a:r>
              <a:rPr lang="fr-FR" dirty="0" smtClean="0"/>
              <a:t>Contacts :</a:t>
            </a:r>
            <a:endParaRPr lang="fr-FR" dirty="0"/>
          </a:p>
        </p:txBody>
      </p:sp>
    </p:spTree>
    <p:extLst>
      <p:ext uri="{BB962C8B-B14F-4D97-AF65-F5344CB8AC3E}">
        <p14:creationId xmlns:p14="http://schemas.microsoft.com/office/powerpoint/2010/main" val="308546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960026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69851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056823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53058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577655838"/>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995623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289443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32039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00368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96409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3565849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1690943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901445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774512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814867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27234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404120338"/>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834460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669815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12551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89300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3664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34020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704268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61741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91196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7780793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81494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81257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87108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2752841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835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291531928"/>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02834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225464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5963456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9002350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732D4-F681-4BFD-A655-447DB4F9901B}" type="datetimeFigureOut">
              <a:rPr lang="fr-FR" smtClean="0">
                <a:solidFill>
                  <a:prstClr val="white">
                    <a:shade val="50000"/>
                  </a:prstClr>
                </a:solidFill>
              </a:rPr>
              <a:pPr/>
              <a:t>28/06/2019</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DF4084B5-D9D4-4879-92A1-EE497642D132}"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882748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55659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5311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57287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692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6527070-3FBA-446C-B0CB-3DDE8048D5D5}" type="datetimeFigureOut">
              <a:rPr lang="fr-FR" smtClean="0">
                <a:solidFill>
                  <a:prstClr val="black">
                    <a:tint val="75000"/>
                  </a:prstClr>
                </a:solidFill>
              </a:rPr>
              <a:pPr/>
              <a:t>28/06/2019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03D9E91-D6AE-4ABB-8AA8-4180C20E26D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8280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3867" y="1"/>
            <a:ext cx="10508533"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73867" y="1476022"/>
            <a:ext cx="10508533"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3" name="Connecteur droit 12"/>
          <p:cNvCxnSpPr/>
          <p:nvPr/>
        </p:nvCxnSpPr>
        <p:spPr>
          <a:xfrm>
            <a:off x="931847" y="1295400"/>
            <a:ext cx="9565132"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10496979" y="872641"/>
            <a:ext cx="856328"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932241" y="1"/>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319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6527070-3FBA-446C-B0CB-3DDE8048D5D5}" type="datetimeFigureOut">
              <a:rPr lang="fr-FR" smtClean="0">
                <a:solidFill>
                  <a:prstClr val="black">
                    <a:tint val="75000"/>
                  </a:prstClr>
                </a:solidFill>
              </a:rPr>
              <a:pPr defTabSz="914400"/>
              <a:t>28/06/2019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03D9E91-D6AE-4ABB-8AA8-4180C20E26D7}"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403061738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250607176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2199927778"/>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4285036893"/>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301983350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1362521532"/>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1380028431"/>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042732D4-F681-4BFD-A655-447DB4F9901B}" type="datetimeFigureOut">
              <a:rPr lang="fr-FR" smtClean="0">
                <a:solidFill>
                  <a:prstClr val="white">
                    <a:shade val="50000"/>
                  </a:prstClr>
                </a:solidFill>
              </a:rPr>
              <a:pPr defTabSz="914400"/>
              <a:t>28/06/2019</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DF4084B5-D9D4-4879-92A1-EE497642D132}" type="slidenum">
              <a:rPr lang="fr-FR" smtClean="0">
                <a:solidFill>
                  <a:prstClr val="white">
                    <a:shade val="50000"/>
                  </a:prstClr>
                </a:solidFill>
              </a:rPr>
              <a:pPr defTabSz="914400"/>
              <a:t>‹N°›</a:t>
            </a:fld>
            <a:endParaRPr lang="fr-FR">
              <a:solidFill>
                <a:prstClr val="white">
                  <a:shade val="50000"/>
                </a:prstClr>
              </a:solidFill>
            </a:endParaRPr>
          </a:p>
        </p:txBody>
      </p:sp>
    </p:spTree>
    <p:extLst>
      <p:ext uri="{BB962C8B-B14F-4D97-AF65-F5344CB8AC3E}">
        <p14:creationId xmlns:p14="http://schemas.microsoft.com/office/powerpoint/2010/main" val="2972682648"/>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6/28/2019</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2052650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hyperlink" Target="Mise%20au%20point%20sur%20%20la%20R&#233;volution%20am&#233;ricaine.docx" TargetMode="Externa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Document_Microsoft_Word2.docx"/><Relationship Id="rId4" Type="http://schemas.openxmlformats.org/officeDocument/2006/relationships/hyperlink" Target="Sch&#233;ma%20R&#233;volution%20am&#233;ricaine%20compl&#233;t&#233;.doc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9.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9.xml"/><Relationship Id="rId5" Type="http://schemas.openxmlformats.org/officeDocument/2006/relationships/image" Target="../media/image28.jpeg"/><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2" Type="http://schemas.openxmlformats.org/officeDocument/2006/relationships/hyperlink" Target="R&#233;volution%20am&#233;ricaine%20documents.docx" TargetMode="External"/><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3" Type="http://schemas.openxmlformats.org/officeDocument/2006/relationships/hyperlink" Target="S&#233;ance%20introductive_Basquiat_l'Am%20et%20l'Eur%20en%20r&#233;volution.pdf" TargetMode="External"/><Relationship Id="rId2" Type="http://schemas.openxmlformats.org/officeDocument/2006/relationships/hyperlink" Target="diapo%20basquiat%20Am%20et%20Eur%20en%20re&#769;volution.odp" TargetMode="Externa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506314"/>
            <a:ext cx="7772400" cy="2276872"/>
          </a:xfrm>
        </p:spPr>
        <p:txBody>
          <a:bodyPr>
            <a:normAutofit fontScale="90000"/>
          </a:bodyPr>
          <a:lstStyle/>
          <a:p>
            <a:r>
              <a:rPr lang="fr-FR" b="1" dirty="0" smtClean="0"/>
              <a:t/>
            </a:r>
            <a:br>
              <a:rPr lang="fr-FR" b="1" dirty="0" smtClean="0"/>
            </a:br>
            <a:r>
              <a:rPr lang="fr-FR" sz="4900" b="1" dirty="0"/>
              <a:t>Histoire-Géographie EMC</a:t>
            </a:r>
            <a:br>
              <a:rPr lang="fr-FR" sz="4900" b="1" dirty="0"/>
            </a:br>
            <a:r>
              <a:rPr lang="fr-FR" sz="4900" dirty="0"/>
              <a:t>Nouveaux programmes</a:t>
            </a:r>
            <a:br>
              <a:rPr lang="fr-FR" sz="4900" dirty="0"/>
            </a:br>
            <a:r>
              <a:rPr lang="fr-FR" sz="4900" dirty="0"/>
              <a:t>2°BAC PRO</a:t>
            </a:r>
            <a:br>
              <a:rPr lang="fr-FR" sz="4900" dirty="0"/>
            </a:br>
            <a:r>
              <a:rPr lang="fr-FR" sz="3600" b="1" dirty="0"/>
              <a:t>Thème </a:t>
            </a:r>
            <a:r>
              <a:rPr lang="fr-FR" sz="3600" b="1" dirty="0" smtClean="0"/>
              <a:t>2</a:t>
            </a:r>
            <a:r>
              <a:rPr lang="fr-FR" sz="4900" dirty="0"/>
              <a:t/>
            </a:r>
            <a:br>
              <a:rPr lang="fr-FR" sz="4900" dirty="0"/>
            </a:br>
            <a:r>
              <a:rPr lang="fr-FR" dirty="0"/>
              <a:t/>
            </a:r>
            <a:br>
              <a:rPr lang="fr-FR" dirty="0"/>
            </a:br>
            <a:endParaRPr lang="fr-FR" dirty="0"/>
          </a:p>
        </p:txBody>
      </p:sp>
      <p:sp>
        <p:nvSpPr>
          <p:cNvPr id="3" name="Sous-titre 2"/>
          <p:cNvSpPr>
            <a:spLocks noGrp="1"/>
          </p:cNvSpPr>
          <p:nvPr>
            <p:ph type="subTitle" idx="1"/>
          </p:nvPr>
        </p:nvSpPr>
        <p:spPr>
          <a:xfrm>
            <a:off x="2895600" y="4005064"/>
            <a:ext cx="6400800" cy="685808"/>
          </a:xfrm>
        </p:spPr>
        <p:txBody>
          <a:bodyPr>
            <a:normAutofit fontScale="85000" lnSpcReduction="10000"/>
          </a:bodyPr>
          <a:lstStyle/>
          <a:p>
            <a:r>
              <a:rPr lang="fr-FR" dirty="0" smtClean="0">
                <a:solidFill>
                  <a:schemeClr val="tx1"/>
                </a:solidFill>
              </a:rPr>
              <a:t>Groupe des formateurs LP – Mai-juin 2019</a:t>
            </a:r>
            <a:endParaRPr lang="fr-FR" dirty="0">
              <a:solidFill>
                <a:schemeClr val="tx1"/>
              </a:solidFill>
            </a:endParaRPr>
          </a:p>
        </p:txBody>
      </p:sp>
      <p:pic>
        <p:nvPicPr>
          <p:cNvPr id="1026" name="Picture 2"/>
          <p:cNvPicPr>
            <a:picLocks noChangeAspect="1" noChangeArrowheads="1"/>
          </p:cNvPicPr>
          <p:nvPr/>
        </p:nvPicPr>
        <p:blipFill>
          <a:blip r:embed="rId2"/>
          <a:srcRect l="4297" t="9028" r="60156" b="77777"/>
          <a:stretch>
            <a:fillRect/>
          </a:stretch>
        </p:blipFill>
        <p:spPr bwMode="auto">
          <a:xfrm>
            <a:off x="3187722" y="4857757"/>
            <a:ext cx="5816556" cy="1214446"/>
          </a:xfrm>
          <a:prstGeom prst="rect">
            <a:avLst/>
          </a:prstGeom>
          <a:noFill/>
          <a:ln w="9525">
            <a:noFill/>
            <a:miter lim="800000"/>
            <a:headEnd/>
            <a:tailEnd/>
          </a:ln>
          <a:effectLst/>
        </p:spPr>
      </p:pic>
      <p:sp>
        <p:nvSpPr>
          <p:cNvPr id="4" name="ZoneTexte 3"/>
          <p:cNvSpPr txBox="1"/>
          <p:nvPr/>
        </p:nvSpPr>
        <p:spPr>
          <a:xfrm>
            <a:off x="2449606" y="2870905"/>
            <a:ext cx="7056784" cy="954107"/>
          </a:xfrm>
          <a:prstGeom prst="rect">
            <a:avLst/>
          </a:prstGeom>
          <a:noFill/>
        </p:spPr>
        <p:txBody>
          <a:bodyPr wrap="square" rtlCol="0">
            <a:spAutoFit/>
          </a:bodyPr>
          <a:lstStyle/>
          <a:p>
            <a:pPr algn="ctr" defTabSz="914400"/>
            <a:r>
              <a:rPr lang="fr-FR" sz="2800" b="1" dirty="0" smtClean="0">
                <a:solidFill>
                  <a:sysClr val="windowText" lastClr="000000">
                    <a:lumMod val="75000"/>
                    <a:lumOff val="25000"/>
                  </a:sysClr>
                </a:solidFill>
              </a:rPr>
              <a:t>L’Amérique et l’Europe en révolution </a:t>
            </a:r>
          </a:p>
          <a:p>
            <a:pPr algn="ctr" defTabSz="914400"/>
            <a:r>
              <a:rPr lang="fr-FR" sz="2800" b="1" dirty="0" smtClean="0">
                <a:solidFill>
                  <a:sysClr val="windowText" lastClr="000000">
                    <a:lumMod val="75000"/>
                    <a:lumOff val="25000"/>
                  </a:sysClr>
                </a:solidFill>
              </a:rPr>
              <a:t>(des années 1760 à 1804)</a:t>
            </a:r>
            <a:endParaRPr lang="fr-FR" sz="2800" dirty="0">
              <a:solidFill>
                <a:prstClr val="black"/>
              </a:solidFill>
            </a:endParaRPr>
          </a:p>
        </p:txBody>
      </p:sp>
    </p:spTree>
    <p:extLst>
      <p:ext uri="{BB962C8B-B14F-4D97-AF65-F5344CB8AC3E}">
        <p14:creationId xmlns:p14="http://schemas.microsoft.com/office/powerpoint/2010/main" val="3240724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1078992"/>
            <a:ext cx="9400032" cy="3926176"/>
          </a:xfrm>
        </p:spPr>
        <p:txBody>
          <a:bodyPr>
            <a:normAutofit/>
          </a:bodyPr>
          <a:lstStyle/>
          <a:p>
            <a:pPr algn="just"/>
            <a:r>
              <a:rPr lang="fr-FR" sz="6000" dirty="0">
                <a:latin typeface="Calibri" pitchFamily="34" charset="0"/>
                <a:cs typeface="Calibri" pitchFamily="34" charset="0"/>
              </a:rPr>
              <a:t>Partir de l’idée de « Liberté » et se demander si elle est accordée à tous à l’issue des trois </a:t>
            </a:r>
            <a:r>
              <a:rPr lang="fr-FR" sz="6000" dirty="0" smtClean="0">
                <a:latin typeface="Calibri" pitchFamily="34" charset="0"/>
                <a:cs typeface="Calibri" pitchFamily="34" charset="0"/>
              </a:rPr>
              <a:t>révolutions.</a:t>
            </a:r>
            <a:endParaRPr lang="fr-FR" sz="6000" dirty="0">
              <a:latin typeface="Calibri" pitchFamily="34" charset="0"/>
              <a:cs typeface="Calibri" pitchFamily="34" charset="0"/>
            </a:endParaRPr>
          </a:p>
        </p:txBody>
      </p:sp>
    </p:spTree>
    <p:extLst>
      <p:ext uri="{BB962C8B-B14F-4D97-AF65-F5344CB8AC3E}">
        <p14:creationId xmlns:p14="http://schemas.microsoft.com/office/powerpoint/2010/main" val="332511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072" y="254928"/>
            <a:ext cx="10920928" cy="5544616"/>
          </a:xfrm>
        </p:spPr>
        <p:txBody>
          <a:bodyPr>
            <a:noAutofit/>
          </a:bodyPr>
          <a:lstStyle/>
          <a:p>
            <a:r>
              <a:rPr lang="fr-FR" sz="6000" dirty="0">
                <a:latin typeface="Calibri" pitchFamily="34" charset="0"/>
                <a:cs typeface="Calibri" pitchFamily="34" charset="0"/>
              </a:rPr>
              <a:t>Un fil conducteur pour le thème :</a:t>
            </a:r>
            <a:br>
              <a:rPr lang="fr-FR" sz="6000" dirty="0">
                <a:latin typeface="Calibri" pitchFamily="34" charset="0"/>
                <a:cs typeface="Calibri" pitchFamily="34" charset="0"/>
              </a:rPr>
            </a:br>
            <a:r>
              <a:rPr lang="fr-FR" sz="6000" dirty="0">
                <a:solidFill>
                  <a:srgbClr val="FF0000"/>
                </a:solidFill>
                <a:latin typeface="Calibri" pitchFamily="34" charset="0"/>
                <a:cs typeface="Calibri" pitchFamily="34" charset="0"/>
              </a:rPr>
              <a:t>Les trois révolutions </a:t>
            </a:r>
            <a:r>
              <a:rPr lang="fr-FR" sz="6000" dirty="0" err="1" smtClean="0">
                <a:solidFill>
                  <a:srgbClr val="FF0000"/>
                </a:solidFill>
                <a:latin typeface="Calibri" pitchFamily="34" charset="0"/>
                <a:cs typeface="Calibri" pitchFamily="34" charset="0"/>
              </a:rPr>
              <a:t>ont-elles</a:t>
            </a:r>
            <a:r>
              <a:rPr lang="fr-FR" sz="6000" dirty="0" smtClean="0">
                <a:solidFill>
                  <a:srgbClr val="FF0000"/>
                </a:solidFill>
                <a:latin typeface="Calibri" pitchFamily="34" charset="0"/>
                <a:cs typeface="Calibri" pitchFamily="34" charset="0"/>
              </a:rPr>
              <a:t> </a:t>
            </a:r>
            <a:r>
              <a:rPr lang="fr-FR" sz="6000" dirty="0">
                <a:solidFill>
                  <a:srgbClr val="FF0000"/>
                </a:solidFill>
                <a:latin typeface="Calibri" pitchFamily="34" charset="0"/>
                <a:cs typeface="Calibri" pitchFamily="34" charset="0"/>
              </a:rPr>
              <a:t>permis à tous d’accéder à la LIBERTE ?</a:t>
            </a:r>
          </a:p>
        </p:txBody>
      </p:sp>
    </p:spTree>
    <p:extLst>
      <p:ext uri="{BB962C8B-B14F-4D97-AF65-F5344CB8AC3E}">
        <p14:creationId xmlns:p14="http://schemas.microsoft.com/office/powerpoint/2010/main" val="261953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1</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15727520"/>
              </p:ext>
            </p:extLst>
          </p:nvPr>
        </p:nvGraphicFramePr>
        <p:xfrm>
          <a:off x="1981200" y="1774825"/>
          <a:ext cx="8991600" cy="3053206"/>
        </p:xfrm>
        <a:graphic>
          <a:graphicData uri="http://schemas.openxmlformats.org/drawingml/2006/table">
            <a:tbl>
              <a:tblPr firstRow="1" bandRow="1">
                <a:tableStyleId>{5C22544A-7EE6-4342-B048-85BDC9FD1C3A}</a:tableStyleId>
              </a:tblPr>
              <a:tblGrid>
                <a:gridCol w="1663485"/>
                <a:gridCol w="4330915"/>
                <a:gridCol w="2997200"/>
              </a:tblGrid>
              <a:tr h="494200">
                <a:tc>
                  <a:txBody>
                    <a:bodyPr/>
                    <a:lstStyle/>
                    <a:p>
                      <a:pPr algn="ctr"/>
                      <a:r>
                        <a:rPr lang="fr-FR" dirty="0" smtClean="0"/>
                        <a:t>SEANCE</a:t>
                      </a:r>
                      <a:endParaRPr lang="fr-FR" dirty="0"/>
                    </a:p>
                  </a:txBody>
                  <a:tcPr/>
                </a:tc>
                <a:tc>
                  <a:txBody>
                    <a:bodyPr/>
                    <a:lstStyle/>
                    <a:p>
                      <a:pPr algn="ctr"/>
                      <a:r>
                        <a:rPr lang="fr-FR" dirty="0" smtClean="0"/>
                        <a:t>TITRE</a:t>
                      </a:r>
                      <a:endParaRPr lang="fr-FR" dirty="0"/>
                    </a:p>
                  </a:txBody>
                  <a:tcPr/>
                </a:tc>
                <a:tc>
                  <a:txBody>
                    <a:bodyPr/>
                    <a:lstStyle/>
                    <a:p>
                      <a:pPr algn="ctr"/>
                      <a:r>
                        <a:rPr lang="fr-FR" dirty="0" smtClean="0"/>
                        <a:t>DUREE</a:t>
                      </a:r>
                      <a:endParaRPr lang="fr-FR" dirty="0"/>
                    </a:p>
                  </a:txBody>
                  <a:tcPr/>
                </a:tc>
              </a:tr>
              <a:tr h="853002">
                <a:tc>
                  <a:txBody>
                    <a:bodyPr/>
                    <a:lstStyle/>
                    <a:p>
                      <a:r>
                        <a:rPr lang="fr-FR" dirty="0" smtClean="0"/>
                        <a:t>Séance 1 </a:t>
                      </a:r>
                      <a:endParaRPr lang="fr-FR" dirty="0"/>
                    </a:p>
                  </a:txBody>
                  <a:tcPr/>
                </a:tc>
                <a:tc>
                  <a:txBody>
                    <a:bodyPr/>
                    <a:lstStyle/>
                    <a:p>
                      <a:r>
                        <a:rPr kumimoji="0" lang="fr-FR" kern="1200" dirty="0" smtClean="0">
                          <a:solidFill>
                            <a:schemeClr val="dk1"/>
                          </a:solidFill>
                          <a:latin typeface="+mn-lt"/>
                          <a:ea typeface="Times New Roman"/>
                          <a:cs typeface="Calibri" pitchFamily="34" charset="0"/>
                        </a:rPr>
                        <a:t>LA REVOLUTION AMERICAINE (1775-1787) </a:t>
                      </a:r>
                      <a:endParaRPr lang="fr-FR" dirty="0"/>
                    </a:p>
                  </a:txBody>
                  <a:tcPr/>
                </a:tc>
                <a:tc>
                  <a:txBody>
                    <a:bodyPr/>
                    <a:lstStyle/>
                    <a:p>
                      <a:pPr algn="ctr"/>
                      <a:r>
                        <a:rPr lang="fr-FR" dirty="0" smtClean="0"/>
                        <a:t>2h</a:t>
                      </a:r>
                      <a:endParaRPr lang="fr-FR" dirty="0"/>
                    </a:p>
                  </a:txBody>
                  <a:tcPr/>
                </a:tc>
              </a:tr>
              <a:tr h="853002">
                <a:tc>
                  <a:txBody>
                    <a:bodyPr/>
                    <a:lstStyle/>
                    <a:p>
                      <a:r>
                        <a:rPr lang="fr-FR" dirty="0" smtClean="0"/>
                        <a:t>Séance 2 </a:t>
                      </a:r>
                      <a:endParaRPr lang="fr-FR" dirty="0"/>
                    </a:p>
                  </a:txBody>
                  <a:tcPr/>
                </a:tc>
                <a:tc>
                  <a:txBody>
                    <a:bodyPr/>
                    <a:lstStyle/>
                    <a:p>
                      <a:r>
                        <a:rPr lang="fr-FR" dirty="0" smtClean="0"/>
                        <a:t>LA REVOLUTION FRANÇAISE (1789-1799) </a:t>
                      </a:r>
                      <a:endParaRPr lang="fr-FR" dirty="0"/>
                    </a:p>
                  </a:txBody>
                  <a:tcPr/>
                </a:tc>
                <a:tc>
                  <a:txBody>
                    <a:bodyPr/>
                    <a:lstStyle/>
                    <a:p>
                      <a:pPr algn="ctr"/>
                      <a:r>
                        <a:rPr lang="fr-FR" dirty="0" smtClean="0"/>
                        <a:t>2h</a:t>
                      </a:r>
                      <a:endParaRPr lang="fr-FR" dirty="0"/>
                    </a:p>
                  </a:txBody>
                  <a:tcPr/>
                </a:tc>
              </a:tr>
              <a:tr h="853002">
                <a:tc>
                  <a:txBody>
                    <a:bodyPr/>
                    <a:lstStyle/>
                    <a:p>
                      <a:r>
                        <a:rPr lang="fr-FR" dirty="0" smtClean="0"/>
                        <a:t>Séance 3 </a:t>
                      </a:r>
                      <a:endParaRPr lang="fr-FR" dirty="0"/>
                    </a:p>
                  </a:txBody>
                  <a:tcPr/>
                </a:tc>
                <a:tc>
                  <a:txBody>
                    <a:bodyPr/>
                    <a:lstStyle/>
                    <a:p>
                      <a:r>
                        <a:rPr lang="fr-FR" dirty="0" smtClean="0"/>
                        <a:t>LA REVOLUTION DE SAINT-DOMINGUE (1791-1804)</a:t>
                      </a:r>
                      <a:endParaRPr lang="fr-FR" dirty="0"/>
                    </a:p>
                  </a:txBody>
                  <a:tcPr/>
                </a:tc>
                <a:tc>
                  <a:txBody>
                    <a:bodyPr/>
                    <a:lstStyle/>
                    <a:p>
                      <a:pPr algn="ctr"/>
                      <a:r>
                        <a:rPr lang="fr-FR" dirty="0" smtClean="0"/>
                        <a:t>2h</a:t>
                      </a:r>
                      <a:endParaRPr lang="fr-FR" dirty="0"/>
                    </a:p>
                  </a:txBody>
                  <a:tcPr/>
                </a:tc>
              </a:tr>
            </a:tbl>
          </a:graphicData>
        </a:graphic>
      </p:graphicFrame>
    </p:spTree>
    <p:extLst>
      <p:ext uri="{BB962C8B-B14F-4D97-AF65-F5344CB8AC3E}">
        <p14:creationId xmlns:p14="http://schemas.microsoft.com/office/powerpoint/2010/main" val="3378877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2</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08923894"/>
              </p:ext>
            </p:extLst>
          </p:nvPr>
        </p:nvGraphicFramePr>
        <p:xfrm>
          <a:off x="1981200" y="1774824"/>
          <a:ext cx="8808720" cy="3455543"/>
        </p:xfrm>
        <a:graphic>
          <a:graphicData uri="http://schemas.openxmlformats.org/drawingml/2006/table">
            <a:tbl>
              <a:tblPr firstRow="1" bandRow="1">
                <a:tableStyleId>{5C22544A-7EE6-4342-B048-85BDC9FD1C3A}</a:tableStyleId>
              </a:tblPr>
              <a:tblGrid>
                <a:gridCol w="1629652"/>
                <a:gridCol w="4242828"/>
                <a:gridCol w="2936240"/>
              </a:tblGrid>
              <a:tr h="481402">
                <a:tc>
                  <a:txBody>
                    <a:bodyPr/>
                    <a:lstStyle/>
                    <a:p>
                      <a:pPr algn="ctr"/>
                      <a:r>
                        <a:rPr lang="fr-FR" dirty="0" smtClean="0"/>
                        <a:t>SEANCE</a:t>
                      </a:r>
                      <a:endParaRPr lang="fr-FR" dirty="0"/>
                    </a:p>
                  </a:txBody>
                  <a:tcPr/>
                </a:tc>
                <a:tc>
                  <a:txBody>
                    <a:bodyPr/>
                    <a:lstStyle/>
                    <a:p>
                      <a:pPr algn="ctr"/>
                      <a:r>
                        <a:rPr lang="fr-FR" dirty="0" smtClean="0"/>
                        <a:t>TITRE</a:t>
                      </a:r>
                      <a:endParaRPr lang="fr-FR" dirty="0"/>
                    </a:p>
                  </a:txBody>
                  <a:tcPr/>
                </a:tc>
                <a:tc>
                  <a:txBody>
                    <a:bodyPr/>
                    <a:lstStyle/>
                    <a:p>
                      <a:pPr algn="ctr"/>
                      <a:r>
                        <a:rPr lang="fr-FR" dirty="0" smtClean="0"/>
                        <a:t>DUREE</a:t>
                      </a:r>
                      <a:endParaRPr lang="fr-FR" dirty="0"/>
                    </a:p>
                  </a:txBody>
                  <a:tcPr/>
                </a:tc>
              </a:tr>
              <a:tr h="481402">
                <a:tc>
                  <a:txBody>
                    <a:bodyPr/>
                    <a:lstStyle/>
                    <a:p>
                      <a:r>
                        <a:rPr lang="fr-FR" dirty="0" smtClean="0"/>
                        <a:t>Séance 1</a:t>
                      </a:r>
                      <a:endParaRPr lang="fr-FR" dirty="0"/>
                    </a:p>
                  </a:txBody>
                  <a:tcPr/>
                </a:tc>
                <a:tc>
                  <a:txBody>
                    <a:bodyPr/>
                    <a:lstStyle/>
                    <a:p>
                      <a:r>
                        <a:rPr lang="fr-FR" dirty="0" smtClean="0"/>
                        <a:t>LES LUMIERES </a:t>
                      </a:r>
                      <a:endParaRPr lang="fr-FR" dirty="0"/>
                    </a:p>
                  </a:txBody>
                  <a:tcPr/>
                </a:tc>
                <a:tc>
                  <a:txBody>
                    <a:bodyPr/>
                    <a:lstStyle/>
                    <a:p>
                      <a:pPr algn="ctr"/>
                      <a:r>
                        <a:rPr lang="fr-FR" dirty="0" smtClean="0"/>
                        <a:t>1h</a:t>
                      </a:r>
                      <a:endParaRPr lang="fr-FR" dirty="0"/>
                    </a:p>
                  </a:txBody>
                  <a:tcPr/>
                </a:tc>
              </a:tr>
              <a:tr h="830913">
                <a:tc>
                  <a:txBody>
                    <a:bodyPr/>
                    <a:lstStyle/>
                    <a:p>
                      <a:r>
                        <a:rPr lang="fr-FR" dirty="0" smtClean="0"/>
                        <a:t>Séance 2 </a:t>
                      </a:r>
                      <a:endParaRPr lang="fr-FR" dirty="0"/>
                    </a:p>
                  </a:txBody>
                  <a:tcPr/>
                </a:tc>
                <a:tc>
                  <a:txBody>
                    <a:bodyPr/>
                    <a:lstStyle/>
                    <a:p>
                      <a:r>
                        <a:rPr kumimoji="0" lang="fr-FR" kern="1200" dirty="0" smtClean="0">
                          <a:solidFill>
                            <a:schemeClr val="dk1"/>
                          </a:solidFill>
                          <a:latin typeface="+mn-lt"/>
                          <a:ea typeface="Times New Roman"/>
                          <a:cs typeface="Calibri" pitchFamily="34" charset="0"/>
                        </a:rPr>
                        <a:t>LA REVOLUTION AMERICAINE (1775-1787) </a:t>
                      </a:r>
                      <a:endParaRPr lang="fr-FR" dirty="0"/>
                    </a:p>
                  </a:txBody>
                  <a:tcPr/>
                </a:tc>
                <a:tc>
                  <a:txBody>
                    <a:bodyPr/>
                    <a:lstStyle/>
                    <a:p>
                      <a:pPr algn="ctr"/>
                      <a:r>
                        <a:rPr lang="fr-FR" dirty="0" smtClean="0"/>
                        <a:t>2h</a:t>
                      </a:r>
                      <a:endParaRPr lang="fr-FR" dirty="0"/>
                    </a:p>
                  </a:txBody>
                  <a:tcPr/>
                </a:tc>
              </a:tr>
              <a:tr h="830913">
                <a:tc>
                  <a:txBody>
                    <a:bodyPr/>
                    <a:lstStyle/>
                    <a:p>
                      <a:r>
                        <a:rPr lang="fr-FR" dirty="0" smtClean="0"/>
                        <a:t>Séance 3 </a:t>
                      </a:r>
                      <a:endParaRPr lang="fr-FR" dirty="0"/>
                    </a:p>
                  </a:txBody>
                  <a:tcPr/>
                </a:tc>
                <a:tc>
                  <a:txBody>
                    <a:bodyPr/>
                    <a:lstStyle/>
                    <a:p>
                      <a:r>
                        <a:rPr lang="fr-FR" dirty="0" smtClean="0"/>
                        <a:t>LA REVOLUTION FRANÇAISE (1789-1799) </a:t>
                      </a:r>
                      <a:endParaRPr lang="fr-FR" dirty="0"/>
                    </a:p>
                  </a:txBody>
                  <a:tcPr/>
                </a:tc>
                <a:tc>
                  <a:txBody>
                    <a:bodyPr/>
                    <a:lstStyle/>
                    <a:p>
                      <a:pPr algn="ctr"/>
                      <a:r>
                        <a:rPr lang="fr-FR" dirty="0" smtClean="0"/>
                        <a:t>2h</a:t>
                      </a:r>
                      <a:endParaRPr lang="fr-FR" dirty="0"/>
                    </a:p>
                  </a:txBody>
                  <a:tcPr/>
                </a:tc>
              </a:tr>
              <a:tr h="830913">
                <a:tc>
                  <a:txBody>
                    <a:bodyPr/>
                    <a:lstStyle/>
                    <a:p>
                      <a:r>
                        <a:rPr lang="fr-FR" dirty="0" smtClean="0"/>
                        <a:t>Séance 4 </a:t>
                      </a:r>
                      <a:endParaRPr lang="fr-FR" dirty="0"/>
                    </a:p>
                  </a:txBody>
                  <a:tcPr/>
                </a:tc>
                <a:tc>
                  <a:txBody>
                    <a:bodyPr/>
                    <a:lstStyle/>
                    <a:p>
                      <a:r>
                        <a:rPr lang="fr-FR" dirty="0" smtClean="0"/>
                        <a:t>LA REVOLUTION DE SAINT-DOMINGUE (1791-1804)</a:t>
                      </a:r>
                      <a:endParaRPr lang="fr-FR" dirty="0"/>
                    </a:p>
                  </a:txBody>
                  <a:tcPr/>
                </a:tc>
                <a:tc>
                  <a:txBody>
                    <a:bodyPr/>
                    <a:lstStyle/>
                    <a:p>
                      <a:pPr algn="ctr"/>
                      <a:r>
                        <a:rPr lang="fr-FR" dirty="0" smtClean="0"/>
                        <a:t>2h</a:t>
                      </a:r>
                      <a:endParaRPr lang="fr-FR" dirty="0"/>
                    </a:p>
                  </a:txBody>
                  <a:tcPr/>
                </a:tc>
              </a:tr>
            </a:tbl>
          </a:graphicData>
        </a:graphic>
      </p:graphicFrame>
    </p:spTree>
    <p:extLst>
      <p:ext uri="{BB962C8B-B14F-4D97-AF65-F5344CB8AC3E}">
        <p14:creationId xmlns:p14="http://schemas.microsoft.com/office/powerpoint/2010/main" val="2050334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3</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25659812"/>
              </p:ext>
            </p:extLst>
          </p:nvPr>
        </p:nvGraphicFramePr>
        <p:xfrm>
          <a:off x="1409700" y="1690688"/>
          <a:ext cx="9372600" cy="3905549"/>
        </p:xfrm>
        <a:graphic>
          <a:graphicData uri="http://schemas.openxmlformats.org/drawingml/2006/table">
            <a:tbl>
              <a:tblPr firstRow="1" bandRow="1">
                <a:tableStyleId>{5C22544A-7EE6-4342-B048-85BDC9FD1C3A}</a:tableStyleId>
              </a:tblPr>
              <a:tblGrid>
                <a:gridCol w="1733972"/>
                <a:gridCol w="4514428"/>
                <a:gridCol w="3124200"/>
              </a:tblGrid>
              <a:tr h="469498">
                <a:tc>
                  <a:txBody>
                    <a:bodyPr/>
                    <a:lstStyle/>
                    <a:p>
                      <a:pPr algn="ctr"/>
                      <a:r>
                        <a:rPr lang="fr-FR" dirty="0" smtClean="0"/>
                        <a:t>SEANCE</a:t>
                      </a:r>
                      <a:endParaRPr lang="fr-FR" dirty="0"/>
                    </a:p>
                  </a:txBody>
                  <a:tcPr/>
                </a:tc>
                <a:tc>
                  <a:txBody>
                    <a:bodyPr/>
                    <a:lstStyle/>
                    <a:p>
                      <a:pPr algn="ctr"/>
                      <a:r>
                        <a:rPr lang="fr-FR" dirty="0" smtClean="0"/>
                        <a:t>TITRE</a:t>
                      </a:r>
                      <a:endParaRPr lang="fr-FR" dirty="0"/>
                    </a:p>
                  </a:txBody>
                  <a:tcPr/>
                </a:tc>
                <a:tc>
                  <a:txBody>
                    <a:bodyPr/>
                    <a:lstStyle/>
                    <a:p>
                      <a:pPr algn="ctr"/>
                      <a:r>
                        <a:rPr lang="fr-FR" dirty="0" smtClean="0"/>
                        <a:t>DUREE</a:t>
                      </a:r>
                      <a:endParaRPr lang="fr-FR" dirty="0"/>
                    </a:p>
                  </a:txBody>
                  <a:tcPr/>
                </a:tc>
              </a:tr>
              <a:tr h="535455">
                <a:tc>
                  <a:txBody>
                    <a:bodyPr/>
                    <a:lstStyle/>
                    <a:p>
                      <a:r>
                        <a:rPr lang="fr-FR" dirty="0" smtClean="0"/>
                        <a:t>Séance 1</a:t>
                      </a:r>
                      <a:endParaRPr lang="fr-FR" dirty="0"/>
                    </a:p>
                  </a:txBody>
                  <a:tcPr/>
                </a:tc>
                <a:tc>
                  <a:txBody>
                    <a:bodyPr/>
                    <a:lstStyle/>
                    <a:p>
                      <a:r>
                        <a:rPr lang="fr-FR" dirty="0" smtClean="0"/>
                        <a:t>INTRODUCTION (Acquis)</a:t>
                      </a:r>
                      <a:endParaRPr lang="fr-FR" dirty="0"/>
                    </a:p>
                  </a:txBody>
                  <a:tcPr/>
                </a:tc>
                <a:tc>
                  <a:txBody>
                    <a:bodyPr/>
                    <a:lstStyle/>
                    <a:p>
                      <a:pPr algn="ctr"/>
                      <a:r>
                        <a:rPr lang="fr-FR" dirty="0" smtClean="0"/>
                        <a:t>1h</a:t>
                      </a:r>
                      <a:endParaRPr lang="fr-FR" dirty="0"/>
                    </a:p>
                  </a:txBody>
                  <a:tcPr/>
                </a:tc>
              </a:tr>
              <a:tr h="810366">
                <a:tc>
                  <a:txBody>
                    <a:bodyPr/>
                    <a:lstStyle/>
                    <a:p>
                      <a:r>
                        <a:rPr lang="fr-FR" dirty="0" smtClean="0"/>
                        <a:t>Séance 2 </a:t>
                      </a:r>
                      <a:endParaRPr lang="fr-FR" dirty="0"/>
                    </a:p>
                  </a:txBody>
                  <a:tcPr/>
                </a:tc>
                <a:tc>
                  <a:txBody>
                    <a:bodyPr/>
                    <a:lstStyle/>
                    <a:p>
                      <a:r>
                        <a:rPr kumimoji="0" lang="fr-FR" kern="1200" dirty="0" smtClean="0">
                          <a:solidFill>
                            <a:schemeClr val="dk1"/>
                          </a:solidFill>
                          <a:latin typeface="+mn-lt"/>
                          <a:ea typeface="Times New Roman"/>
                          <a:cs typeface="Calibri" pitchFamily="34" charset="0"/>
                        </a:rPr>
                        <a:t>LA REVOLUTION AMERICAINE (1775-1787) </a:t>
                      </a:r>
                      <a:endParaRPr lang="fr-FR" dirty="0"/>
                    </a:p>
                  </a:txBody>
                  <a:tcPr/>
                </a:tc>
                <a:tc>
                  <a:txBody>
                    <a:bodyPr/>
                    <a:lstStyle/>
                    <a:p>
                      <a:pPr algn="ctr"/>
                      <a:r>
                        <a:rPr lang="fr-FR" dirty="0" smtClean="0"/>
                        <a:t>1h</a:t>
                      </a:r>
                      <a:endParaRPr lang="fr-FR" dirty="0"/>
                    </a:p>
                  </a:txBody>
                  <a:tcPr/>
                </a:tc>
              </a:tr>
              <a:tr h="469498">
                <a:tc>
                  <a:txBody>
                    <a:bodyPr/>
                    <a:lstStyle/>
                    <a:p>
                      <a:r>
                        <a:rPr lang="fr-FR" dirty="0" smtClean="0"/>
                        <a:t>Séance 3 </a:t>
                      </a:r>
                      <a:endParaRPr lang="fr-FR" dirty="0"/>
                    </a:p>
                  </a:txBody>
                  <a:tcPr/>
                </a:tc>
                <a:tc>
                  <a:txBody>
                    <a:bodyPr/>
                    <a:lstStyle/>
                    <a:p>
                      <a:r>
                        <a:rPr lang="fr-FR" dirty="0" smtClean="0"/>
                        <a:t>LA REVOLUTION FRANÇAISE (1789-1799) </a:t>
                      </a:r>
                      <a:endParaRPr lang="fr-FR" dirty="0"/>
                    </a:p>
                  </a:txBody>
                  <a:tcPr/>
                </a:tc>
                <a:tc>
                  <a:txBody>
                    <a:bodyPr/>
                    <a:lstStyle/>
                    <a:p>
                      <a:pPr algn="ctr"/>
                      <a:r>
                        <a:rPr lang="fr-FR" dirty="0" smtClean="0"/>
                        <a:t>2h</a:t>
                      </a:r>
                      <a:endParaRPr lang="fr-FR" dirty="0"/>
                    </a:p>
                  </a:txBody>
                  <a:tcPr/>
                </a:tc>
              </a:tr>
              <a:tr h="810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4</a:t>
                      </a:r>
                    </a:p>
                    <a:p>
                      <a:endParaRPr lang="fr-FR" dirty="0"/>
                    </a:p>
                  </a:txBody>
                  <a:tcPr/>
                </a:tc>
                <a:tc>
                  <a:txBody>
                    <a:bodyPr/>
                    <a:lstStyle/>
                    <a:p>
                      <a:r>
                        <a:rPr lang="fr-FR" dirty="0" smtClean="0"/>
                        <a:t>LA REVOLUTION DE SAINT-DOMINGUE (1791-1804)</a:t>
                      </a:r>
                      <a:endParaRPr lang="fr-FR" dirty="0"/>
                    </a:p>
                  </a:txBody>
                  <a:tcPr/>
                </a:tc>
                <a:tc>
                  <a:txBody>
                    <a:bodyPr/>
                    <a:lstStyle/>
                    <a:p>
                      <a:pPr algn="ctr"/>
                      <a:r>
                        <a:rPr lang="fr-FR" dirty="0" smtClean="0"/>
                        <a:t>1h</a:t>
                      </a:r>
                      <a:endParaRPr lang="fr-FR" dirty="0"/>
                    </a:p>
                  </a:txBody>
                  <a:tcPr/>
                </a:tc>
              </a:tr>
              <a:tr h="810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1" dirty="0" smtClean="0">
                          <a:latin typeface="Cambria"/>
                          <a:ea typeface="Times New Roman"/>
                          <a:cs typeface="Arial"/>
                        </a:rPr>
                        <a:t> </a:t>
                      </a:r>
                      <a:r>
                        <a:rPr kumimoji="0" lang="fr-FR" sz="1800" b="0" kern="1200" dirty="0" smtClean="0">
                          <a:solidFill>
                            <a:schemeClr val="dk1"/>
                          </a:solidFill>
                          <a:latin typeface="+mn-lt"/>
                          <a:ea typeface="Times New Roman"/>
                          <a:cs typeface="Arial"/>
                        </a:rPr>
                        <a:t>UN REVOLUTIONNAIRE : LE MARQUIS DE LA FAYETTE </a:t>
                      </a:r>
                      <a:endParaRPr kumimoji="0" lang="fr-FR" sz="1800" b="0" kern="1200" dirty="0" smtClean="0">
                        <a:solidFill>
                          <a:schemeClr val="dk1"/>
                        </a:solidFill>
                        <a:latin typeface="+mn-lt"/>
                        <a:ea typeface="Times New Roman"/>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1h</a:t>
                      </a:r>
                    </a:p>
                    <a:p>
                      <a:pPr algn="ctr"/>
                      <a:endParaRPr lang="fr-FR" dirty="0"/>
                    </a:p>
                  </a:txBody>
                  <a:tcPr/>
                </a:tc>
              </a:tr>
            </a:tbl>
          </a:graphicData>
        </a:graphic>
      </p:graphicFrame>
    </p:spTree>
    <p:extLst>
      <p:ext uri="{BB962C8B-B14F-4D97-AF65-F5344CB8AC3E}">
        <p14:creationId xmlns:p14="http://schemas.microsoft.com/office/powerpoint/2010/main" val="137005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0704"/>
            <a:ext cx="10515600" cy="1325563"/>
          </a:xfrm>
        </p:spPr>
        <p:txBody>
          <a:bodyPr/>
          <a:lstStyle/>
          <a:p>
            <a:r>
              <a:rPr lang="fr-FR" dirty="0" smtClean="0"/>
              <a:t>Proposition de découpage de la séquence :</a:t>
            </a:r>
            <a:endParaRPr lang="fr-FR" dirty="0"/>
          </a:p>
        </p:txBody>
      </p:sp>
      <p:sp>
        <p:nvSpPr>
          <p:cNvPr id="3" name="Espace réservé du contenu 2"/>
          <p:cNvSpPr>
            <a:spLocks noGrp="1"/>
          </p:cNvSpPr>
          <p:nvPr>
            <p:ph idx="1"/>
          </p:nvPr>
        </p:nvSpPr>
        <p:spPr/>
        <p:txBody>
          <a:bodyPr/>
          <a:lstStyle/>
          <a:p>
            <a:pPr>
              <a:buNone/>
            </a:pPr>
            <a:r>
              <a:rPr lang="fr-FR"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733818985"/>
              </p:ext>
            </p:extLst>
          </p:nvPr>
        </p:nvGraphicFramePr>
        <p:xfrm>
          <a:off x="1871470" y="760136"/>
          <a:ext cx="9302497" cy="6482316"/>
        </p:xfrm>
        <a:graphic>
          <a:graphicData uri="http://schemas.openxmlformats.org/drawingml/2006/table">
            <a:tbl>
              <a:tblPr firstRow="1" bandRow="1">
                <a:tableStyleId>{5C22544A-7EE6-4342-B048-85BDC9FD1C3A}</a:tableStyleId>
              </a:tblPr>
              <a:tblGrid>
                <a:gridCol w="1354721"/>
                <a:gridCol w="1091492"/>
                <a:gridCol w="1704936"/>
                <a:gridCol w="1927319"/>
                <a:gridCol w="3224029"/>
              </a:tblGrid>
              <a:tr h="386743">
                <a:tc>
                  <a:txBody>
                    <a:bodyPr/>
                    <a:lstStyle/>
                    <a:p>
                      <a:pPr algn="ctr"/>
                      <a:r>
                        <a:rPr lang="fr-FR" sz="1200" dirty="0" smtClean="0"/>
                        <a:t>Séances</a:t>
                      </a:r>
                      <a:endParaRPr lang="fr-FR" sz="1200" dirty="0"/>
                    </a:p>
                  </a:txBody>
                  <a:tcPr/>
                </a:tc>
                <a:tc>
                  <a:txBody>
                    <a:bodyPr/>
                    <a:lstStyle/>
                    <a:p>
                      <a:pPr algn="ctr"/>
                      <a:r>
                        <a:rPr lang="fr-FR" sz="1200" dirty="0" smtClean="0"/>
                        <a:t>Objectifs</a:t>
                      </a:r>
                      <a:endParaRPr lang="fr-FR" sz="1200" dirty="0"/>
                    </a:p>
                  </a:txBody>
                  <a:tcPr/>
                </a:tc>
                <a:tc>
                  <a:txBody>
                    <a:bodyPr/>
                    <a:lstStyle/>
                    <a:p>
                      <a:pPr algn="ctr"/>
                      <a:r>
                        <a:rPr lang="fr-FR" sz="1200" dirty="0" smtClean="0"/>
                        <a:t>Notions et Mots-clés</a:t>
                      </a:r>
                      <a:endParaRPr lang="fr-FR" sz="1200" dirty="0"/>
                    </a:p>
                  </a:txBody>
                  <a:tcPr/>
                </a:tc>
                <a:tc>
                  <a:txBody>
                    <a:bodyPr/>
                    <a:lstStyle/>
                    <a:p>
                      <a:pPr algn="ctr"/>
                      <a:r>
                        <a:rPr lang="fr-FR" sz="1200" dirty="0" smtClean="0"/>
                        <a:t>Capacités Travaillées</a:t>
                      </a:r>
                      <a:endParaRPr lang="fr-FR" sz="1200" dirty="0"/>
                    </a:p>
                  </a:txBody>
                  <a:tcPr/>
                </a:tc>
                <a:tc>
                  <a:txBody>
                    <a:bodyPr/>
                    <a:lstStyle/>
                    <a:p>
                      <a:pPr algn="ctr"/>
                      <a:r>
                        <a:rPr lang="fr-FR" sz="1200" dirty="0" smtClean="0"/>
                        <a:t>Repères</a:t>
                      </a:r>
                      <a:endParaRPr lang="fr-FR" sz="1200" dirty="0"/>
                    </a:p>
                  </a:txBody>
                  <a:tcPr/>
                </a:tc>
              </a:tr>
              <a:tr h="1031123">
                <a:tc>
                  <a:txBody>
                    <a:bodyPr/>
                    <a:lstStyle/>
                    <a:p>
                      <a:pPr algn="ctr">
                        <a:spcAft>
                          <a:spcPts val="0"/>
                        </a:spcAft>
                      </a:pPr>
                      <a:r>
                        <a:rPr lang="fr-FR" sz="1000" b="1" dirty="0">
                          <a:latin typeface="+mj-lt"/>
                          <a:ea typeface="Times New Roman"/>
                          <a:cs typeface="Times New Roman"/>
                        </a:rPr>
                        <a:t>I. INTRODUCTION</a:t>
                      </a:r>
                      <a:endParaRPr lang="fr-FR" sz="1000" dirty="0">
                        <a:latin typeface="+mj-lt"/>
                        <a:ea typeface="Times New Roman"/>
                        <a:cs typeface="Times New Roman"/>
                      </a:endParaRPr>
                    </a:p>
                    <a:p>
                      <a:pPr algn="ctr">
                        <a:spcAft>
                          <a:spcPts val="0"/>
                        </a:spcAft>
                      </a:pPr>
                      <a:r>
                        <a:rPr lang="fr-FR" sz="1000" b="1" dirty="0">
                          <a:latin typeface="+mj-lt"/>
                          <a:ea typeface="Times New Roman"/>
                          <a:cs typeface="Times New Roman"/>
                        </a:rPr>
                        <a:t>(1h00)</a:t>
                      </a:r>
                      <a:endParaRPr lang="fr-FR" sz="1000" dirty="0">
                        <a:latin typeface="+mj-lt"/>
                        <a:ea typeface="Times New Roman"/>
                        <a:cs typeface="Times New Roman"/>
                      </a:endParaRPr>
                    </a:p>
                  </a:txBody>
                  <a:tcPr marL="89535" marR="89535" marT="0" marB="0"/>
                </a:tc>
                <a:tc>
                  <a:txBody>
                    <a:bodyPr/>
                    <a:lstStyle/>
                    <a:p>
                      <a:pPr algn="l">
                        <a:spcAft>
                          <a:spcPts val="0"/>
                        </a:spcAft>
                      </a:pPr>
                      <a:r>
                        <a:rPr lang="fr-FR" sz="1000" dirty="0" err="1">
                          <a:latin typeface="+mj-lt"/>
                          <a:ea typeface="Times New Roman"/>
                          <a:cs typeface="Times New Roman"/>
                        </a:rPr>
                        <a:t>Contextualiser</a:t>
                      </a:r>
                      <a:r>
                        <a:rPr lang="fr-FR" sz="1000" dirty="0">
                          <a:latin typeface="+mj-lt"/>
                          <a:ea typeface="Times New Roman"/>
                          <a:cs typeface="Times New Roman"/>
                        </a:rPr>
                        <a:t> le thème</a:t>
                      </a:r>
                    </a:p>
                  </a:txBody>
                  <a:tcPr marL="89535" marR="89535" marT="0" marB="0"/>
                </a:tc>
                <a:tc>
                  <a:txBody>
                    <a:bodyPr/>
                    <a:lstStyle/>
                    <a:p>
                      <a:r>
                        <a:rPr kumimoji="0" lang="fr-FR" sz="1000" kern="1200" dirty="0" smtClean="0">
                          <a:solidFill>
                            <a:schemeClr val="dk1"/>
                          </a:solidFill>
                          <a:latin typeface="+mj-lt"/>
                          <a:ea typeface="+mn-ea"/>
                          <a:cs typeface="+mn-cs"/>
                        </a:rPr>
                        <a:t>Citoyen, République Révolution, indépendance, </a:t>
                      </a:r>
                      <a:r>
                        <a:rPr kumimoji="0" lang="fr-FR" sz="1000" b="1" kern="1200" dirty="0" smtClean="0">
                          <a:solidFill>
                            <a:schemeClr val="dk1"/>
                          </a:solidFill>
                          <a:latin typeface="+mj-lt"/>
                          <a:ea typeface="+mn-ea"/>
                          <a:cs typeface="+mn-cs"/>
                        </a:rPr>
                        <a:t>philosophie des Lumières</a:t>
                      </a:r>
                      <a:endParaRPr lang="fr-FR" sz="1000" dirty="0">
                        <a:latin typeface="+mj-lt"/>
                      </a:endParaRPr>
                    </a:p>
                  </a:txBody>
                  <a:tcPr/>
                </a:tc>
                <a:tc>
                  <a:txBody>
                    <a:bodyPr/>
                    <a:lstStyle/>
                    <a:p>
                      <a:r>
                        <a:rPr kumimoji="0" lang="fr-FR" sz="1000" b="1" kern="1200" dirty="0" smtClean="0">
                          <a:solidFill>
                            <a:schemeClr val="dk1"/>
                          </a:solidFill>
                          <a:latin typeface="+mj-lt"/>
                          <a:ea typeface="+mn-ea"/>
                          <a:cs typeface="+mn-cs"/>
                        </a:rPr>
                        <a:t>Compléter ou réaliser une frise chronologique des révolutions dans l’espace atlantique </a:t>
                      </a:r>
                      <a:endParaRPr lang="fr-FR" sz="1000" dirty="0">
                        <a:latin typeface="+mj-lt"/>
                      </a:endParaRPr>
                    </a:p>
                  </a:txBody>
                  <a:tcPr/>
                </a:tc>
                <a:tc>
                  <a:txBody>
                    <a:bodyPr/>
                    <a:lstStyle/>
                    <a:p>
                      <a:pPr algn="l">
                        <a:spcAft>
                          <a:spcPts val="0"/>
                        </a:spcAft>
                      </a:pPr>
                      <a:r>
                        <a:rPr lang="fr-FR" sz="1000" b="1" i="1" dirty="0">
                          <a:latin typeface="+mj-lt"/>
                          <a:ea typeface="Times New Roman"/>
                          <a:cs typeface="Times New Roman"/>
                        </a:rPr>
                        <a:t>1751-1772 : Encyclopédie de Diderot et d’Alembert.</a:t>
                      </a:r>
                      <a:endParaRPr lang="fr-FR" sz="1000" dirty="0">
                        <a:latin typeface="+mj-lt"/>
                        <a:ea typeface="Times New Roman"/>
                        <a:cs typeface="Times New Roman"/>
                      </a:endParaRPr>
                    </a:p>
                    <a:p>
                      <a:pPr algn="l">
                        <a:spcAft>
                          <a:spcPts val="0"/>
                        </a:spcAft>
                      </a:pPr>
                      <a:r>
                        <a:rPr lang="fr-FR" sz="1000" b="1" i="1" dirty="0">
                          <a:latin typeface="+mj-lt"/>
                          <a:ea typeface="Times New Roman"/>
                          <a:cs typeface="Times New Roman"/>
                        </a:rPr>
                        <a:t>1775-1783 : guerre d’indépendance des États-Unis d’Amérique.</a:t>
                      </a:r>
                      <a:endParaRPr lang="fr-FR" sz="1000" dirty="0">
                        <a:latin typeface="+mj-lt"/>
                        <a:ea typeface="Times New Roman"/>
                        <a:cs typeface="Times New Roman"/>
                      </a:endParaRPr>
                    </a:p>
                    <a:p>
                      <a:pPr algn="l">
                        <a:spcAft>
                          <a:spcPts val="0"/>
                        </a:spcAft>
                      </a:pPr>
                      <a:r>
                        <a:rPr lang="fr-FR" sz="1000" b="1" i="1" dirty="0">
                          <a:latin typeface="+mj-lt"/>
                          <a:ea typeface="Times New Roman"/>
                          <a:cs typeface="Times New Roman"/>
                        </a:rPr>
                        <a:t>1789-1799 : Révolution française et Première</a:t>
                      </a:r>
                      <a:endParaRPr lang="fr-FR" sz="1000" dirty="0">
                        <a:latin typeface="+mj-lt"/>
                        <a:ea typeface="Times New Roman"/>
                        <a:cs typeface="Times New Roman"/>
                      </a:endParaRPr>
                    </a:p>
                    <a:p>
                      <a:pPr algn="l">
                        <a:spcAft>
                          <a:spcPts val="0"/>
                        </a:spcAft>
                      </a:pPr>
                      <a:r>
                        <a:rPr lang="fr-FR" sz="1000" b="1" i="1" dirty="0">
                          <a:latin typeface="+mj-lt"/>
                          <a:ea typeface="Times New Roman"/>
                          <a:cs typeface="Times New Roman"/>
                        </a:rPr>
                        <a:t>République.</a:t>
                      </a:r>
                      <a:endParaRPr lang="fr-FR" sz="1000" dirty="0">
                        <a:latin typeface="+mj-lt"/>
                        <a:ea typeface="Times New Roman"/>
                        <a:cs typeface="Times New Roman"/>
                      </a:endParaRPr>
                    </a:p>
                  </a:txBody>
                  <a:tcPr marL="89535" marR="89535" marT="0" marB="0"/>
                </a:tc>
              </a:tr>
              <a:tr h="1121306">
                <a:tc>
                  <a:txBody>
                    <a:bodyPr/>
                    <a:lstStyle/>
                    <a:p>
                      <a:pPr algn="ctr">
                        <a:spcAft>
                          <a:spcPts val="0"/>
                        </a:spcAft>
                      </a:pPr>
                      <a:r>
                        <a:rPr lang="fr-FR" sz="1000" b="1" dirty="0">
                          <a:latin typeface="+mj-lt"/>
                          <a:ea typeface="Times New Roman"/>
                          <a:cs typeface="Arial"/>
                        </a:rPr>
                        <a:t>II. LA REVOLUTION AMERICAINE (1775-1787)</a:t>
                      </a:r>
                      <a:endParaRPr lang="fr-FR" sz="1000" dirty="0">
                        <a:latin typeface="+mj-lt"/>
                        <a:ea typeface="Times New Roman"/>
                        <a:cs typeface="Times New Roman"/>
                      </a:endParaRPr>
                    </a:p>
                    <a:p>
                      <a:pPr algn="ctr">
                        <a:spcAft>
                          <a:spcPts val="0"/>
                        </a:spcAft>
                      </a:pPr>
                      <a:r>
                        <a:rPr lang="fr-FR" sz="1000" b="1" dirty="0">
                          <a:latin typeface="+mj-lt"/>
                          <a:ea typeface="Times New Roman"/>
                          <a:cs typeface="Times New Roman"/>
                        </a:rPr>
                        <a:t>(1h00)</a:t>
                      </a:r>
                      <a:endParaRPr lang="fr-FR" sz="1000" dirty="0">
                        <a:latin typeface="+mj-lt"/>
                        <a:ea typeface="Times New Roman"/>
                        <a:cs typeface="Times New Roman"/>
                      </a:endParaRPr>
                    </a:p>
                  </a:txBody>
                  <a:tcPr marL="89535" marR="89535" marT="0" marB="0"/>
                </a:tc>
                <a:tc>
                  <a:txBody>
                    <a:bodyPr/>
                    <a:lstStyle/>
                    <a:p>
                      <a:pPr algn="ctr">
                        <a:spcAft>
                          <a:spcPts val="0"/>
                        </a:spcAft>
                      </a:pPr>
                      <a:r>
                        <a:rPr kumimoji="0" lang="fr-FR" sz="1000" kern="1200" dirty="0" smtClean="0">
                          <a:solidFill>
                            <a:schemeClr val="dk1"/>
                          </a:solidFill>
                          <a:latin typeface="+mj-lt"/>
                          <a:ea typeface="+mn-ea"/>
                          <a:cs typeface="+mn-cs"/>
                        </a:rPr>
                        <a:t>Comprendre la conquête des libertés aux Etats-Unis </a:t>
                      </a:r>
                      <a:endParaRPr lang="fr-FR" sz="1000" dirty="0">
                        <a:latin typeface="+mj-lt"/>
                        <a:ea typeface="Times New Roman"/>
                        <a:cs typeface="Times New Roman"/>
                      </a:endParaRPr>
                    </a:p>
                  </a:txBody>
                  <a:tcPr marL="89535" marR="89535" marT="0" marB="0"/>
                </a:tc>
                <a:tc>
                  <a:txBody>
                    <a:bodyPr/>
                    <a:lstStyle/>
                    <a:p>
                      <a:r>
                        <a:rPr kumimoji="0" lang="fr-FR" sz="1000" kern="1200" dirty="0" smtClean="0">
                          <a:solidFill>
                            <a:schemeClr val="dk1"/>
                          </a:solidFill>
                          <a:latin typeface="+mj-lt"/>
                          <a:ea typeface="+mn-ea"/>
                          <a:cs typeface="+mn-cs"/>
                        </a:rPr>
                        <a:t>Citoyen, </a:t>
                      </a:r>
                      <a:r>
                        <a:rPr kumimoji="0" lang="fr-FR" sz="1000" b="1" kern="1200" dirty="0" smtClean="0">
                          <a:solidFill>
                            <a:schemeClr val="dk1"/>
                          </a:solidFill>
                          <a:latin typeface="+mj-lt"/>
                          <a:ea typeface="+mn-ea"/>
                          <a:cs typeface="+mn-cs"/>
                        </a:rPr>
                        <a:t>Constitution,</a:t>
                      </a:r>
                      <a:r>
                        <a:rPr kumimoji="0" lang="fr-FR" sz="1000" kern="1200" dirty="0" smtClean="0">
                          <a:solidFill>
                            <a:schemeClr val="dk1"/>
                          </a:solidFill>
                          <a:latin typeface="+mj-lt"/>
                          <a:ea typeface="+mn-ea"/>
                          <a:cs typeface="+mn-cs"/>
                        </a:rPr>
                        <a:t> République Droits de l’Homme et du Citoyen, Révolution, </a:t>
                      </a:r>
                      <a:r>
                        <a:rPr kumimoji="0" lang="fr-FR" sz="1000" b="1" kern="1200" dirty="0" smtClean="0">
                          <a:solidFill>
                            <a:schemeClr val="dk1"/>
                          </a:solidFill>
                          <a:latin typeface="+mj-lt"/>
                          <a:ea typeface="+mn-ea"/>
                          <a:cs typeface="+mn-cs"/>
                        </a:rPr>
                        <a:t>indépendance,</a:t>
                      </a:r>
                      <a:r>
                        <a:rPr kumimoji="0" lang="fr-FR" sz="1000" kern="1200" dirty="0" smtClean="0">
                          <a:solidFill>
                            <a:schemeClr val="dk1"/>
                          </a:solidFill>
                          <a:latin typeface="+mj-lt"/>
                          <a:ea typeface="+mn-ea"/>
                          <a:cs typeface="+mn-cs"/>
                        </a:rPr>
                        <a:t> philosophie des Lumières</a:t>
                      </a:r>
                      <a:endParaRPr lang="fr-FR" sz="1000" dirty="0">
                        <a:latin typeface="+mj-lt"/>
                      </a:endParaRPr>
                    </a:p>
                  </a:txBody>
                  <a:tcPr/>
                </a:tc>
                <a:tc>
                  <a:txBody>
                    <a:bodyPr/>
                    <a:lstStyle/>
                    <a:p>
                      <a:pPr algn="l">
                        <a:spcAft>
                          <a:spcPts val="0"/>
                        </a:spcAft>
                      </a:pPr>
                      <a:r>
                        <a:rPr lang="fr-FR" sz="1000" b="1" dirty="0">
                          <a:latin typeface="+mj-lt"/>
                          <a:ea typeface="Times New Roman"/>
                          <a:cs typeface="Times New Roman"/>
                        </a:rPr>
                        <a:t>Dégager le sens et l’intérêt de l’un des textes patrimoniaux de la période</a:t>
                      </a:r>
                      <a:endParaRPr lang="fr-FR" sz="1000" dirty="0">
                        <a:latin typeface="+mj-lt"/>
                        <a:ea typeface="Times New Roman"/>
                        <a:cs typeface="Times New Roman"/>
                      </a:endParaRPr>
                    </a:p>
                    <a:p>
                      <a:pPr algn="l">
                        <a:spcAft>
                          <a:spcPts val="0"/>
                        </a:spcAft>
                      </a:pPr>
                      <a:r>
                        <a:rPr lang="fr-FR" sz="1000" dirty="0">
                          <a:latin typeface="+mj-lt"/>
                          <a:ea typeface="Times New Roman"/>
                          <a:cs typeface="Times New Roman"/>
                        </a:rPr>
                        <a:t>Compléter ou réaliser une frise chronologique des révolutions dans l’espace atlantique</a:t>
                      </a:r>
                    </a:p>
                  </a:txBody>
                  <a:tcPr marL="89535" marR="89535" marT="0" marB="0"/>
                </a:tc>
                <a:tc>
                  <a:txBody>
                    <a:bodyPr/>
                    <a:lstStyle/>
                    <a:p>
                      <a:pPr algn="l">
                        <a:spcAft>
                          <a:spcPts val="0"/>
                        </a:spcAft>
                      </a:pPr>
                      <a:r>
                        <a:rPr lang="fr-FR" sz="1000" i="1" dirty="0">
                          <a:latin typeface="+mj-lt"/>
                          <a:ea typeface="Times New Roman"/>
                          <a:cs typeface="Times New Roman"/>
                        </a:rPr>
                        <a:t>1775-1783 : guerre d’indépendance des États-Unis d’Amérique.</a:t>
                      </a:r>
                      <a:endParaRPr lang="fr-FR" sz="1000" dirty="0">
                        <a:latin typeface="+mj-lt"/>
                        <a:ea typeface="Times New Roman"/>
                        <a:cs typeface="Times New Roman"/>
                      </a:endParaRPr>
                    </a:p>
                    <a:p>
                      <a:pPr algn="l">
                        <a:spcAft>
                          <a:spcPts val="0"/>
                        </a:spcAft>
                      </a:pPr>
                      <a:r>
                        <a:rPr lang="fr-FR" sz="1000" b="1" i="1" dirty="0">
                          <a:latin typeface="+mj-lt"/>
                          <a:ea typeface="Times New Roman"/>
                          <a:cs typeface="Times New Roman"/>
                        </a:rPr>
                        <a:t>1776 : Déclaration d’indépendance des États-Unis d’Amérique.</a:t>
                      </a:r>
                      <a:endParaRPr lang="fr-FR" sz="1000" dirty="0">
                        <a:latin typeface="+mj-lt"/>
                        <a:ea typeface="Times New Roman"/>
                        <a:cs typeface="Times New Roman"/>
                      </a:endParaRPr>
                    </a:p>
                  </a:txBody>
                  <a:tcPr marL="89535" marR="89535" marT="0" marB="0"/>
                </a:tc>
              </a:tr>
              <a:tr h="1478679">
                <a:tc>
                  <a:txBody>
                    <a:bodyPr/>
                    <a:lstStyle/>
                    <a:p>
                      <a:pPr algn="ctr">
                        <a:spcAft>
                          <a:spcPts val="0"/>
                        </a:spcAft>
                      </a:pPr>
                      <a:r>
                        <a:rPr lang="fr-FR" sz="1000" b="1" dirty="0">
                          <a:latin typeface="+mj-lt"/>
                          <a:ea typeface="Times New Roman"/>
                          <a:cs typeface="Arial"/>
                        </a:rPr>
                        <a:t>III. LA REVOLUTION FRANÇAISE (1789-1799)</a:t>
                      </a:r>
                      <a:endParaRPr lang="fr-FR" sz="1000" dirty="0">
                        <a:latin typeface="+mj-lt"/>
                        <a:ea typeface="Times New Roman"/>
                        <a:cs typeface="Times New Roman"/>
                      </a:endParaRPr>
                    </a:p>
                    <a:p>
                      <a:pPr algn="ctr">
                        <a:spcAft>
                          <a:spcPts val="0"/>
                        </a:spcAft>
                      </a:pPr>
                      <a:r>
                        <a:rPr lang="fr-FR" sz="1000" b="1" dirty="0" smtClean="0">
                          <a:latin typeface="+mj-lt"/>
                          <a:ea typeface="Times New Roman"/>
                          <a:cs typeface="Times New Roman"/>
                        </a:rPr>
                        <a:t>(2h00</a:t>
                      </a:r>
                      <a:r>
                        <a:rPr lang="fr-FR" sz="1000" b="1" dirty="0">
                          <a:latin typeface="+mj-lt"/>
                          <a:ea typeface="Times New Roman"/>
                          <a:cs typeface="Times New Roman"/>
                        </a:rPr>
                        <a:t>)</a:t>
                      </a:r>
                      <a:endParaRPr lang="fr-FR" sz="1000" dirty="0">
                        <a:latin typeface="+mj-lt"/>
                        <a:ea typeface="Times New Roman"/>
                        <a:cs typeface="Times New Roman"/>
                      </a:endParaRPr>
                    </a:p>
                  </a:txBody>
                  <a:tcPr marL="89535" marR="89535" marT="0" marB="0"/>
                </a:tc>
                <a:tc>
                  <a:txBody>
                    <a:bodyPr/>
                    <a:lstStyle/>
                    <a:p>
                      <a:r>
                        <a:rPr kumimoji="0" lang="fr-FR" sz="1000" kern="1200" dirty="0" smtClean="0">
                          <a:solidFill>
                            <a:schemeClr val="dk1"/>
                          </a:solidFill>
                          <a:latin typeface="+mj-lt"/>
                          <a:ea typeface="+mn-ea"/>
                          <a:cs typeface="+mn-cs"/>
                        </a:rPr>
                        <a:t>Comprendre la conquête des libertés en France</a:t>
                      </a:r>
                      <a:endParaRPr lang="fr-FR" sz="1000" dirty="0">
                        <a:latin typeface="+mj-lt"/>
                      </a:endParaRPr>
                    </a:p>
                  </a:txBody>
                  <a:tcPr/>
                </a:tc>
                <a:tc>
                  <a:txBody>
                    <a:bodyPr/>
                    <a:lstStyle/>
                    <a:p>
                      <a:r>
                        <a:rPr kumimoji="0" lang="fr-FR" sz="1000" b="1" kern="1200" dirty="0" smtClean="0">
                          <a:solidFill>
                            <a:schemeClr val="dk1"/>
                          </a:solidFill>
                          <a:latin typeface="+mj-lt"/>
                          <a:ea typeface="+mn-ea"/>
                          <a:cs typeface="+mn-cs"/>
                        </a:rPr>
                        <a:t>Citoyen,</a:t>
                      </a:r>
                      <a:r>
                        <a:rPr kumimoji="0" lang="fr-FR" sz="1000" kern="1200" dirty="0" smtClean="0">
                          <a:solidFill>
                            <a:schemeClr val="dk1"/>
                          </a:solidFill>
                          <a:latin typeface="+mj-lt"/>
                          <a:ea typeface="+mn-ea"/>
                          <a:cs typeface="+mn-cs"/>
                        </a:rPr>
                        <a:t> Constitution, </a:t>
                      </a:r>
                      <a:r>
                        <a:rPr kumimoji="0" lang="fr-FR" sz="1000" b="1" kern="1200" dirty="0" smtClean="0">
                          <a:solidFill>
                            <a:schemeClr val="dk1"/>
                          </a:solidFill>
                          <a:latin typeface="+mj-lt"/>
                          <a:ea typeface="+mn-ea"/>
                          <a:cs typeface="+mn-cs"/>
                        </a:rPr>
                        <a:t>République Droits de l’Homme et du Citoyen,</a:t>
                      </a:r>
                      <a:r>
                        <a:rPr kumimoji="0" lang="fr-FR" sz="1000" kern="1200" dirty="0" smtClean="0">
                          <a:solidFill>
                            <a:schemeClr val="dk1"/>
                          </a:solidFill>
                          <a:latin typeface="+mj-lt"/>
                          <a:ea typeface="+mn-ea"/>
                          <a:cs typeface="+mn-cs"/>
                        </a:rPr>
                        <a:t> </a:t>
                      </a:r>
                      <a:r>
                        <a:rPr kumimoji="0" lang="fr-FR" sz="1000" b="1" kern="1200" dirty="0" smtClean="0">
                          <a:solidFill>
                            <a:schemeClr val="dk1"/>
                          </a:solidFill>
                          <a:latin typeface="+mj-lt"/>
                          <a:ea typeface="+mn-ea"/>
                          <a:cs typeface="+mn-cs"/>
                        </a:rPr>
                        <a:t>Révolution</a:t>
                      </a:r>
                      <a:r>
                        <a:rPr kumimoji="0" lang="fr-FR" sz="1000" kern="1200" dirty="0" smtClean="0">
                          <a:solidFill>
                            <a:schemeClr val="dk1"/>
                          </a:solidFill>
                          <a:latin typeface="+mj-lt"/>
                          <a:ea typeface="+mn-ea"/>
                          <a:cs typeface="+mn-cs"/>
                        </a:rPr>
                        <a:t>, philosophie des Lumières</a:t>
                      </a:r>
                      <a:endParaRPr lang="fr-FR" sz="1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000" b="1" kern="1200" dirty="0" smtClean="0">
                          <a:solidFill>
                            <a:schemeClr val="dk1"/>
                          </a:solidFill>
                          <a:latin typeface="+mn-lt"/>
                          <a:ea typeface="+mn-ea"/>
                          <a:cs typeface="+mn-cs"/>
                        </a:rPr>
                        <a:t>Raconter l’une des trois révolutions (Amérique du nord, France, Saint-Domingue) </a:t>
                      </a:r>
                      <a:endParaRPr kumimoji="0" lang="fr-FR" sz="1000" kern="1200" dirty="0" smtClean="0">
                        <a:solidFill>
                          <a:schemeClr val="dk1"/>
                        </a:solidFill>
                        <a:latin typeface="+mn-lt"/>
                        <a:ea typeface="+mn-ea"/>
                        <a:cs typeface="+mn-cs"/>
                      </a:endParaRPr>
                    </a:p>
                    <a:p>
                      <a:pPr algn="l">
                        <a:spcAft>
                          <a:spcPts val="0"/>
                        </a:spcAft>
                      </a:pPr>
                      <a:r>
                        <a:rPr lang="fr-FR" sz="1000" dirty="0" smtClean="0">
                          <a:latin typeface="+mj-lt"/>
                          <a:ea typeface="Times New Roman"/>
                          <a:cs typeface="Times New Roman"/>
                        </a:rPr>
                        <a:t>Compléter </a:t>
                      </a:r>
                      <a:r>
                        <a:rPr lang="fr-FR" sz="1000" dirty="0">
                          <a:latin typeface="+mj-lt"/>
                          <a:ea typeface="Times New Roman"/>
                          <a:cs typeface="Times New Roman"/>
                        </a:rPr>
                        <a:t>ou réaliser une frise chronologique des révolutions dans l’espace </a:t>
                      </a:r>
                      <a:r>
                        <a:rPr lang="fr-FR" sz="1000" dirty="0" smtClean="0">
                          <a:latin typeface="+mj-lt"/>
                          <a:ea typeface="Times New Roman"/>
                          <a:cs typeface="Times New Roman"/>
                        </a:rPr>
                        <a:t>atlantique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000" b="0" kern="1200" dirty="0" smtClean="0">
                          <a:solidFill>
                            <a:schemeClr val="dk1"/>
                          </a:solidFill>
                          <a:latin typeface="+mn-lt"/>
                          <a:ea typeface="Times New Roman"/>
                          <a:cs typeface="Times New Roman"/>
                        </a:rPr>
                        <a:t>Dégager le sens et l’intérêt de l’un des textes patrimoniaux de la période</a:t>
                      </a:r>
                    </a:p>
                  </a:txBody>
                  <a:tcPr marL="89535" marR="89535" marT="0" marB="0"/>
                </a:tc>
                <a:tc>
                  <a:txBody>
                    <a:bodyPr/>
                    <a:lstStyle/>
                    <a:p>
                      <a:pPr algn="l">
                        <a:spcAft>
                          <a:spcPts val="0"/>
                        </a:spcAft>
                      </a:pPr>
                      <a:r>
                        <a:rPr lang="fr-FR" sz="1000" i="1" dirty="0">
                          <a:latin typeface="+mj-lt"/>
                          <a:ea typeface="Times New Roman"/>
                          <a:cs typeface="Times New Roman"/>
                        </a:rPr>
                        <a:t>1789-1799 : Révolution française et Première République.</a:t>
                      </a:r>
                      <a:endParaRPr lang="fr-FR" sz="1000" dirty="0">
                        <a:latin typeface="+mj-lt"/>
                        <a:ea typeface="Times New Roman"/>
                        <a:cs typeface="Times New Roman"/>
                      </a:endParaRPr>
                    </a:p>
                    <a:p>
                      <a:pPr algn="l">
                        <a:spcAft>
                          <a:spcPts val="0"/>
                        </a:spcAft>
                      </a:pPr>
                      <a:r>
                        <a:rPr lang="fr-FR" sz="1000" b="1" i="1" dirty="0">
                          <a:latin typeface="+mj-lt"/>
                          <a:ea typeface="Times New Roman"/>
                          <a:cs typeface="Times New Roman"/>
                        </a:rPr>
                        <a:t>26 août 1789 : Déclaration des Droits de l’homme et du citoyen.</a:t>
                      </a:r>
                      <a:endParaRPr lang="fr-FR" sz="1000" dirty="0">
                        <a:latin typeface="+mj-lt"/>
                        <a:ea typeface="Times New Roman"/>
                        <a:cs typeface="Times New Roman"/>
                      </a:endParaRPr>
                    </a:p>
                    <a:p>
                      <a:pPr algn="l">
                        <a:spcAft>
                          <a:spcPts val="0"/>
                        </a:spcAft>
                      </a:pPr>
                      <a:r>
                        <a:rPr lang="fr-FR" sz="1000" b="1" dirty="0">
                          <a:latin typeface="+mj-lt"/>
                          <a:ea typeface="Times New Roman"/>
                          <a:cs typeface="Times New Roman"/>
                        </a:rPr>
                        <a:t>10 août 1792 : chute de la monarchie en France.</a:t>
                      </a:r>
                      <a:endParaRPr lang="fr-FR" sz="1000" dirty="0">
                        <a:latin typeface="+mj-lt"/>
                        <a:ea typeface="Times New Roman"/>
                        <a:cs typeface="Times New Roman"/>
                      </a:endParaRPr>
                    </a:p>
                  </a:txBody>
                  <a:tcPr marL="89535" marR="89535" marT="0" marB="0"/>
                </a:tc>
              </a:tr>
              <a:tr h="821488">
                <a:tc>
                  <a:txBody>
                    <a:bodyPr/>
                    <a:lstStyle/>
                    <a:p>
                      <a:pPr algn="ctr">
                        <a:spcAft>
                          <a:spcPts val="0"/>
                        </a:spcAft>
                      </a:pPr>
                      <a:r>
                        <a:rPr lang="fr-FR" sz="1000" b="1" dirty="0" smtClean="0">
                          <a:latin typeface="+mj-lt"/>
                          <a:ea typeface="Times New Roman"/>
                          <a:cs typeface="Arial"/>
                        </a:rPr>
                        <a:t>IV</a:t>
                      </a:r>
                      <a:r>
                        <a:rPr lang="fr-FR" sz="1000" b="1" dirty="0">
                          <a:latin typeface="+mj-lt"/>
                          <a:ea typeface="Times New Roman"/>
                          <a:cs typeface="Arial"/>
                        </a:rPr>
                        <a:t>. LA REVOLUTION DE SAINT-DOMINGUE (1791-1804)</a:t>
                      </a:r>
                      <a:endParaRPr lang="fr-FR" sz="1000" dirty="0">
                        <a:latin typeface="+mj-lt"/>
                        <a:ea typeface="Times New Roman"/>
                        <a:cs typeface="Times New Roman"/>
                      </a:endParaRPr>
                    </a:p>
                    <a:p>
                      <a:pPr algn="ctr">
                        <a:spcAft>
                          <a:spcPts val="0"/>
                        </a:spcAft>
                      </a:pPr>
                      <a:r>
                        <a:rPr lang="fr-FR" sz="1000" b="1" dirty="0">
                          <a:latin typeface="+mj-lt"/>
                          <a:ea typeface="Times New Roman"/>
                          <a:cs typeface="Times New Roman"/>
                        </a:rPr>
                        <a:t>(1h00)</a:t>
                      </a:r>
                      <a:endParaRPr lang="fr-FR" sz="1000" dirty="0">
                        <a:latin typeface="+mj-lt"/>
                        <a:ea typeface="Times New Roman"/>
                        <a:cs typeface="Times New Roman"/>
                      </a:endParaRPr>
                    </a:p>
                  </a:txBody>
                  <a:tcPr marL="89535" marR="89535" marT="0" marB="0"/>
                </a:tc>
                <a:tc>
                  <a:txBody>
                    <a:bodyPr/>
                    <a:lstStyle/>
                    <a:p>
                      <a:r>
                        <a:rPr kumimoji="0" lang="fr-FR" sz="1000" kern="1200" dirty="0" smtClean="0">
                          <a:solidFill>
                            <a:schemeClr val="dk1"/>
                          </a:solidFill>
                          <a:latin typeface="+mj-lt"/>
                          <a:ea typeface="+mn-ea"/>
                          <a:cs typeface="+mn-cs"/>
                        </a:rPr>
                        <a:t>Comprendre la conquête des libertés à Saint-Domingue</a:t>
                      </a:r>
                      <a:endParaRPr lang="fr-FR" sz="1000" dirty="0">
                        <a:latin typeface="+mj-lt"/>
                      </a:endParaRPr>
                    </a:p>
                  </a:txBody>
                  <a:tcPr/>
                </a:tc>
                <a:tc>
                  <a:txBody>
                    <a:bodyPr/>
                    <a:lstStyle/>
                    <a:p>
                      <a:pPr algn="l">
                        <a:spcAft>
                          <a:spcPts val="0"/>
                        </a:spcAft>
                      </a:pPr>
                      <a:r>
                        <a:rPr lang="fr-FR" sz="1000" dirty="0">
                          <a:latin typeface="+mj-lt"/>
                          <a:ea typeface="Times New Roman"/>
                          <a:cs typeface="Times New Roman"/>
                        </a:rPr>
                        <a:t>Citoyen</a:t>
                      </a:r>
                    </a:p>
                    <a:p>
                      <a:pPr algn="l">
                        <a:spcAft>
                          <a:spcPts val="0"/>
                        </a:spcAft>
                      </a:pPr>
                      <a:r>
                        <a:rPr lang="fr-FR" sz="1000" dirty="0">
                          <a:latin typeface="+mj-lt"/>
                          <a:ea typeface="Times New Roman"/>
                          <a:cs typeface="Times New Roman"/>
                        </a:rPr>
                        <a:t>Constitution</a:t>
                      </a:r>
                    </a:p>
                    <a:p>
                      <a:pPr algn="l">
                        <a:spcAft>
                          <a:spcPts val="0"/>
                        </a:spcAft>
                      </a:pPr>
                      <a:r>
                        <a:rPr lang="fr-FR" sz="1000" dirty="0">
                          <a:latin typeface="+mj-lt"/>
                          <a:ea typeface="Times New Roman"/>
                          <a:cs typeface="Times New Roman"/>
                        </a:rPr>
                        <a:t>République</a:t>
                      </a:r>
                    </a:p>
                    <a:p>
                      <a:pPr algn="l">
                        <a:spcAft>
                          <a:spcPts val="0"/>
                        </a:spcAft>
                      </a:pPr>
                      <a:r>
                        <a:rPr lang="fr-FR" sz="1000" dirty="0">
                          <a:latin typeface="+mj-lt"/>
                          <a:ea typeface="Times New Roman"/>
                          <a:cs typeface="Times New Roman"/>
                        </a:rPr>
                        <a:t>Droits de l’Homme et du Citoyen,</a:t>
                      </a:r>
                    </a:p>
                  </a:txBody>
                  <a:tcPr marL="89535" marR="89535" marT="0" marB="0"/>
                </a:tc>
                <a:tc>
                  <a:txBody>
                    <a:bodyPr/>
                    <a:lstStyle/>
                    <a:p>
                      <a:r>
                        <a:rPr kumimoji="0" lang="fr-FR" sz="1000" kern="1200" dirty="0" smtClean="0">
                          <a:solidFill>
                            <a:schemeClr val="dk1"/>
                          </a:solidFill>
                          <a:latin typeface="+mj-lt"/>
                          <a:ea typeface="+mn-ea"/>
                          <a:cs typeface="+mn-cs"/>
                        </a:rPr>
                        <a:t>Compléter ou réaliser une frise chronologique des révolutions dans l’espace atlantique</a:t>
                      </a:r>
                      <a:endParaRPr lang="fr-FR" sz="1000" dirty="0">
                        <a:latin typeface="+mj-lt"/>
                      </a:endParaRPr>
                    </a:p>
                  </a:txBody>
                  <a:tcPr/>
                </a:tc>
                <a:tc>
                  <a:txBody>
                    <a:bodyPr/>
                    <a:lstStyle/>
                    <a:p>
                      <a:pPr algn="l">
                        <a:spcAft>
                          <a:spcPts val="0"/>
                        </a:spcAft>
                      </a:pPr>
                      <a:r>
                        <a:rPr lang="fr-FR" sz="1000" b="1" dirty="0">
                          <a:latin typeface="+mj-lt"/>
                          <a:ea typeface="Times New Roman"/>
                          <a:cs typeface="Times New Roman"/>
                        </a:rPr>
                        <a:t>1794 : abolition de l’esclavage dans les colonies par la République française (1793 à Saint-Domingue), rétabli en 1802.</a:t>
                      </a:r>
                      <a:endParaRPr lang="fr-FR" sz="1000" dirty="0">
                        <a:latin typeface="+mj-lt"/>
                        <a:ea typeface="Times New Roman"/>
                        <a:cs typeface="Times New Roman"/>
                      </a:endParaRPr>
                    </a:p>
                  </a:txBody>
                  <a:tcPr marL="89535" marR="89535" marT="0" marB="0"/>
                </a:tc>
              </a:tr>
              <a:tr h="1642977">
                <a:tc>
                  <a:txBody>
                    <a:bodyPr/>
                    <a:lstStyle/>
                    <a:p>
                      <a:pPr algn="ctr">
                        <a:spcAft>
                          <a:spcPts val="0"/>
                        </a:spcAft>
                      </a:pPr>
                      <a:r>
                        <a:rPr kumimoji="0" lang="fr-FR" sz="1000" b="1" kern="1200" dirty="0" smtClean="0">
                          <a:solidFill>
                            <a:schemeClr val="dk1"/>
                          </a:solidFill>
                          <a:latin typeface="+mn-lt"/>
                          <a:ea typeface="Times New Roman"/>
                          <a:cs typeface="Arial"/>
                        </a:rPr>
                        <a:t>V. UN REVOLUTIONNAIRE : LE MARQUIS DE LA FAYETTE </a:t>
                      </a:r>
                    </a:p>
                    <a:p>
                      <a:pPr algn="ctr">
                        <a:spcAft>
                          <a:spcPts val="0"/>
                        </a:spcAft>
                      </a:pPr>
                      <a:r>
                        <a:rPr kumimoji="0" lang="fr-FR" sz="1000" b="1" kern="1200" dirty="0" smtClean="0">
                          <a:solidFill>
                            <a:schemeClr val="dk1"/>
                          </a:solidFill>
                          <a:latin typeface="+mn-lt"/>
                          <a:ea typeface="Times New Roman"/>
                          <a:cs typeface="Arial"/>
                        </a:rPr>
                        <a:t>(1h00)</a:t>
                      </a:r>
                      <a:endParaRPr kumimoji="0" lang="fr-FR" sz="1000" kern="1200" dirty="0" smtClean="0">
                        <a:solidFill>
                          <a:schemeClr val="dk1"/>
                        </a:solidFill>
                        <a:latin typeface="+mn-lt"/>
                        <a:ea typeface="Times New Roman"/>
                        <a:cs typeface="Times New Roman"/>
                      </a:endParaRPr>
                    </a:p>
                    <a:p>
                      <a:pPr algn="ctr">
                        <a:spcAft>
                          <a:spcPts val="0"/>
                        </a:spcAft>
                      </a:pPr>
                      <a:endParaRPr lang="fr-FR" sz="1000" dirty="0">
                        <a:latin typeface="+mj-lt"/>
                        <a:ea typeface="Times New Roman"/>
                        <a:cs typeface="Times New Roman"/>
                      </a:endParaRPr>
                    </a:p>
                  </a:txBody>
                  <a:tcPr marL="89535" marR="895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000" kern="1200" dirty="0" smtClean="0">
                          <a:solidFill>
                            <a:schemeClr val="dk1"/>
                          </a:solidFill>
                          <a:latin typeface="+mn-lt"/>
                          <a:ea typeface="+mn-ea"/>
                          <a:cs typeface="+mn-cs"/>
                        </a:rPr>
                        <a:t>Comprendre le rôle d’un acteur dans deux révolutions</a:t>
                      </a:r>
                    </a:p>
                    <a:p>
                      <a:endParaRPr lang="fr-FR" sz="1000" dirty="0">
                        <a:latin typeface="+mj-lt"/>
                      </a:endParaRPr>
                    </a:p>
                  </a:txBody>
                  <a:tcPr/>
                </a:tc>
                <a:tc>
                  <a:txBody>
                    <a:bodyPr/>
                    <a:lstStyle/>
                    <a:p>
                      <a:pPr algn="l">
                        <a:spcAft>
                          <a:spcPts val="0"/>
                        </a:spcAft>
                      </a:pPr>
                      <a:r>
                        <a:rPr kumimoji="0" lang="fr-FR" sz="1000" kern="1200" dirty="0" smtClean="0">
                          <a:solidFill>
                            <a:schemeClr val="dk1"/>
                          </a:solidFill>
                          <a:latin typeface="+mn-lt"/>
                          <a:ea typeface="Times New Roman"/>
                          <a:cs typeface="Times New Roman"/>
                        </a:rPr>
                        <a:t>Constitution</a:t>
                      </a:r>
                    </a:p>
                    <a:p>
                      <a:pPr algn="l">
                        <a:spcAft>
                          <a:spcPts val="0"/>
                        </a:spcAft>
                      </a:pPr>
                      <a:r>
                        <a:rPr kumimoji="0" lang="fr-FR" sz="1000" kern="1200" dirty="0" smtClean="0">
                          <a:solidFill>
                            <a:schemeClr val="dk1"/>
                          </a:solidFill>
                          <a:latin typeface="+mn-lt"/>
                          <a:ea typeface="Times New Roman"/>
                          <a:cs typeface="Times New Roman"/>
                        </a:rPr>
                        <a:t>République</a:t>
                      </a:r>
                    </a:p>
                    <a:p>
                      <a:pPr algn="l">
                        <a:spcAft>
                          <a:spcPts val="0"/>
                        </a:spcAft>
                      </a:pPr>
                      <a:r>
                        <a:rPr kumimoji="0" lang="fr-FR" sz="1000" kern="1200" dirty="0" smtClean="0">
                          <a:solidFill>
                            <a:schemeClr val="dk1"/>
                          </a:solidFill>
                          <a:latin typeface="+mn-lt"/>
                          <a:ea typeface="Times New Roman"/>
                          <a:cs typeface="Times New Roman"/>
                        </a:rPr>
                        <a:t>Droits de l’Homme et du Citoyen,</a:t>
                      </a:r>
                    </a:p>
                    <a:p>
                      <a:pPr algn="l">
                        <a:spcAft>
                          <a:spcPts val="0"/>
                        </a:spcAft>
                      </a:pPr>
                      <a:endParaRPr lang="fr-FR" sz="1000" dirty="0">
                        <a:latin typeface="+mj-lt"/>
                        <a:ea typeface="Times New Roman"/>
                        <a:cs typeface="Times New Roman"/>
                      </a:endParaRPr>
                    </a:p>
                  </a:txBody>
                  <a:tcPr marL="89535" marR="895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000" b="1" kern="1200" dirty="0" smtClean="0">
                          <a:solidFill>
                            <a:schemeClr val="dk1"/>
                          </a:solidFill>
                          <a:latin typeface="+mn-lt"/>
                          <a:ea typeface="+mn-ea"/>
                          <a:cs typeface="+mn-cs"/>
                        </a:rPr>
                        <a:t>Situer un acteur dans son contexte et préciser son rôle dans la période considérée.</a:t>
                      </a:r>
                      <a:endParaRPr kumimoji="0" lang="fr-FR" sz="1000" kern="1200" dirty="0" smtClean="0">
                        <a:solidFill>
                          <a:schemeClr val="dk1"/>
                        </a:solidFill>
                        <a:latin typeface="+mn-lt"/>
                        <a:ea typeface="+mn-ea"/>
                        <a:cs typeface="+mn-cs"/>
                      </a:endParaRPr>
                    </a:p>
                    <a:p>
                      <a:endParaRPr lang="fr-FR" sz="1000" dirty="0">
                        <a:latin typeface="+mj-lt"/>
                      </a:endParaRPr>
                    </a:p>
                  </a:txBody>
                  <a:tcPr/>
                </a:tc>
                <a:tc>
                  <a:txBody>
                    <a:bodyPr/>
                    <a:lstStyle/>
                    <a:p>
                      <a:pPr algn="l">
                        <a:spcAft>
                          <a:spcPts val="0"/>
                        </a:spcAft>
                      </a:pPr>
                      <a:r>
                        <a:rPr kumimoji="0" lang="fr-FR" sz="1000" kern="1200" dirty="0" smtClean="0">
                          <a:solidFill>
                            <a:schemeClr val="dk1"/>
                          </a:solidFill>
                          <a:latin typeface="+mn-lt"/>
                          <a:ea typeface="Times New Roman"/>
                          <a:cs typeface="Times New Roman"/>
                        </a:rPr>
                        <a:t>1775-1783 : guerre d’indépendance des États-Unis d’Amérique.  </a:t>
                      </a:r>
                    </a:p>
                    <a:p>
                      <a:pPr algn="l">
                        <a:spcAft>
                          <a:spcPts val="0"/>
                        </a:spcAft>
                      </a:pPr>
                      <a:r>
                        <a:rPr kumimoji="0" lang="fr-FR" sz="1000" kern="1200" dirty="0" smtClean="0">
                          <a:solidFill>
                            <a:schemeClr val="dk1"/>
                          </a:solidFill>
                          <a:latin typeface="+mn-lt"/>
                          <a:ea typeface="Times New Roman"/>
                          <a:cs typeface="Times New Roman"/>
                        </a:rPr>
                        <a:t>1776 : Déclaration d’indépendance des États-Unis d’Amérique. </a:t>
                      </a:r>
                    </a:p>
                    <a:p>
                      <a:pPr algn="l">
                        <a:spcAft>
                          <a:spcPts val="0"/>
                        </a:spcAft>
                      </a:pPr>
                      <a:r>
                        <a:rPr kumimoji="0" lang="fr-FR" sz="1000" kern="1200" dirty="0" smtClean="0">
                          <a:solidFill>
                            <a:schemeClr val="dk1"/>
                          </a:solidFill>
                          <a:latin typeface="+mn-lt"/>
                          <a:ea typeface="Times New Roman"/>
                          <a:cs typeface="Times New Roman"/>
                        </a:rPr>
                        <a:t> 1787 : Constitution des États-Unis d’Amérique.  1789-1799 : Révolution française et Première République.</a:t>
                      </a:r>
                    </a:p>
                    <a:p>
                      <a:pPr algn="l">
                        <a:spcAft>
                          <a:spcPts val="0"/>
                        </a:spcAft>
                        <a:buFontTx/>
                        <a:buChar char="-"/>
                      </a:pPr>
                      <a:r>
                        <a:rPr kumimoji="0" lang="fr-FR" sz="1000" kern="1200" dirty="0" smtClean="0">
                          <a:solidFill>
                            <a:schemeClr val="dk1"/>
                          </a:solidFill>
                          <a:latin typeface="+mn-lt"/>
                          <a:ea typeface="Times New Roman"/>
                          <a:cs typeface="Times New Roman"/>
                        </a:rPr>
                        <a:t>26 août 1789 : Déclaration des Droits de l’homme et du citoyen.</a:t>
                      </a:r>
                    </a:p>
                    <a:p>
                      <a:pPr algn="l">
                        <a:spcAft>
                          <a:spcPts val="0"/>
                        </a:spcAft>
                        <a:buFontTx/>
                        <a:buChar char="-"/>
                      </a:pPr>
                      <a:r>
                        <a:rPr kumimoji="0" lang="fr-FR" sz="1000" kern="1200" dirty="0" smtClean="0">
                          <a:solidFill>
                            <a:schemeClr val="dk1"/>
                          </a:solidFill>
                          <a:latin typeface="+mn-lt"/>
                          <a:ea typeface="Times New Roman"/>
                          <a:cs typeface="Times New Roman"/>
                        </a:rPr>
                        <a:t>- 10 août 1792 : chute de la monarchie en France. </a:t>
                      </a:r>
                    </a:p>
                    <a:p>
                      <a:endParaRPr lang="fr-FR" sz="1000" dirty="0">
                        <a:latin typeface="+mj-lt"/>
                        <a:ea typeface="Times New Roman"/>
                        <a:cs typeface="Times New Roman"/>
                      </a:endParaRPr>
                    </a:p>
                  </a:txBody>
                  <a:tcPr marL="89535" marR="89535" marT="0" marB="0"/>
                </a:tc>
              </a:tr>
            </a:tbl>
          </a:graphicData>
        </a:graphic>
      </p:graphicFrame>
    </p:spTree>
    <p:extLst>
      <p:ext uri="{BB962C8B-B14F-4D97-AF65-F5344CB8AC3E}">
        <p14:creationId xmlns:p14="http://schemas.microsoft.com/office/powerpoint/2010/main" val="308343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39616" y="2348880"/>
            <a:ext cx="7056784" cy="1569660"/>
          </a:xfrm>
          <a:prstGeom prst="rect">
            <a:avLst/>
          </a:prstGeom>
          <a:noFill/>
        </p:spPr>
        <p:txBody>
          <a:bodyPr wrap="square" rtlCol="0">
            <a:spAutoFit/>
          </a:bodyPr>
          <a:lstStyle/>
          <a:p>
            <a:pPr algn="ctr"/>
            <a:r>
              <a:rPr lang="fr-FR" sz="4800" b="1" dirty="0">
                <a:effectLst>
                  <a:outerShdw blurRad="38100" dist="38100" dir="2700000" algn="tl">
                    <a:srgbClr val="000000">
                      <a:alpha val="43137"/>
                    </a:srgbClr>
                  </a:outerShdw>
                </a:effectLst>
                <a:latin typeface="Calibri" panose="020F0502020204030204" pitchFamily="34" charset="0"/>
              </a:rPr>
              <a:t>Propositions pour l’exemple </a:t>
            </a:r>
            <a:r>
              <a:rPr lang="fr-FR" sz="4800" b="1" dirty="0" smtClean="0">
                <a:effectLst>
                  <a:outerShdw blurRad="38100" dist="38100" dir="2700000" algn="tl">
                    <a:srgbClr val="000000">
                      <a:alpha val="43137"/>
                    </a:srgbClr>
                  </a:outerShdw>
                </a:effectLst>
                <a:latin typeface="Calibri" panose="020F0502020204030204" pitchFamily="34" charset="0"/>
              </a:rPr>
              <a:t>3</a:t>
            </a:r>
            <a:endParaRPr lang="fr-FR" sz="48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0699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 1 : Introduction</a:t>
            </a:r>
            <a:endParaRPr lang="fr-FR" dirty="0"/>
          </a:p>
        </p:txBody>
      </p:sp>
      <p:sp>
        <p:nvSpPr>
          <p:cNvPr id="3" name="Espace réservé du contenu 2"/>
          <p:cNvSpPr>
            <a:spLocks noGrp="1"/>
          </p:cNvSpPr>
          <p:nvPr>
            <p:ph idx="1"/>
          </p:nvPr>
        </p:nvSpPr>
        <p:spPr/>
        <p:txBody>
          <a:bodyPr/>
          <a:lstStyle/>
          <a:p>
            <a:pPr algn="ctr">
              <a:buNone/>
            </a:pPr>
            <a:r>
              <a:rPr lang="fr-FR" dirty="0" smtClean="0"/>
              <a:t>La question des acquis</a:t>
            </a:r>
          </a:p>
          <a:p>
            <a:endParaRPr lang="fr-FR" dirty="0" smtClean="0"/>
          </a:p>
          <a:p>
            <a:r>
              <a:rPr lang="fr-FR" dirty="0" smtClean="0"/>
              <a:t>Evaluation diagnostique (</a:t>
            </a:r>
            <a:r>
              <a:rPr lang="fr-FR" dirty="0" err="1" smtClean="0"/>
              <a:t>kahoot</a:t>
            </a:r>
            <a:r>
              <a:rPr lang="fr-FR" dirty="0" smtClean="0"/>
              <a:t>/</a:t>
            </a:r>
            <a:r>
              <a:rPr lang="fr-FR" dirty="0" err="1" smtClean="0"/>
              <a:t>socrative</a:t>
            </a:r>
            <a:r>
              <a:rPr lang="fr-FR" dirty="0" smtClean="0"/>
              <a:t>)</a:t>
            </a:r>
          </a:p>
          <a:p>
            <a:r>
              <a:rPr lang="fr-FR" dirty="0" err="1" smtClean="0"/>
              <a:t>Remédiation</a:t>
            </a:r>
            <a:r>
              <a:rPr lang="fr-FR" dirty="0" smtClean="0"/>
              <a:t> / rappel / introduction</a:t>
            </a:r>
          </a:p>
          <a:p>
            <a:r>
              <a:rPr lang="fr-FR" dirty="0" smtClean="0"/>
              <a:t>Activité : frise chronologique</a:t>
            </a:r>
            <a:endParaRPr lang="fr-FR" dirty="0"/>
          </a:p>
        </p:txBody>
      </p:sp>
    </p:spTree>
    <p:extLst>
      <p:ext uri="{BB962C8B-B14F-4D97-AF65-F5344CB8AC3E}">
        <p14:creationId xmlns:p14="http://schemas.microsoft.com/office/powerpoint/2010/main" val="231143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Séances </a:t>
            </a:r>
            <a:r>
              <a:rPr lang="fr-FR" dirty="0" smtClean="0"/>
              <a:t>2/3/5 : Les révolutions</a:t>
            </a:r>
            <a:endParaRPr lang="fr-FR" dirty="0"/>
          </a:p>
        </p:txBody>
      </p:sp>
      <p:sp>
        <p:nvSpPr>
          <p:cNvPr id="3" name="Espace réservé du contenu 2"/>
          <p:cNvSpPr>
            <a:spLocks noGrp="1"/>
          </p:cNvSpPr>
          <p:nvPr>
            <p:ph idx="1"/>
          </p:nvPr>
        </p:nvSpPr>
        <p:spPr/>
        <p:txBody>
          <a:bodyPr/>
          <a:lstStyle/>
          <a:p>
            <a:r>
              <a:rPr lang="fr-FR" dirty="0" smtClean="0"/>
              <a:t>Globalement courtes </a:t>
            </a:r>
            <a:r>
              <a:rPr lang="fr-FR" dirty="0" smtClean="0"/>
              <a:t>1h. </a:t>
            </a:r>
            <a:endParaRPr lang="fr-FR" dirty="0" smtClean="0"/>
          </a:p>
          <a:p>
            <a:r>
              <a:rPr lang="fr-FR" dirty="0" smtClean="0"/>
              <a:t>Plan en </a:t>
            </a:r>
            <a:r>
              <a:rPr lang="fr-FR" dirty="0" smtClean="0"/>
              <a:t>Causes/Faits/Conséquences.</a:t>
            </a:r>
            <a:endParaRPr lang="fr-FR" dirty="0" smtClean="0"/>
          </a:p>
          <a:p>
            <a:r>
              <a:rPr lang="fr-FR" dirty="0" smtClean="0"/>
              <a:t>Mettre en évidence la conquête des libertés et ses limites. </a:t>
            </a:r>
          </a:p>
          <a:p>
            <a:r>
              <a:rPr lang="fr-FR" dirty="0" smtClean="0"/>
              <a:t>Mettre en évidence les liens entre les espaces </a:t>
            </a:r>
            <a:r>
              <a:rPr lang="fr-FR" dirty="0" smtClean="0"/>
              <a:t>concernés.</a:t>
            </a:r>
            <a:endParaRPr lang="fr-FR" dirty="0" smtClean="0"/>
          </a:p>
          <a:p>
            <a:r>
              <a:rPr lang="fr-FR" dirty="0" smtClean="0"/>
              <a:t>Compléter la </a:t>
            </a:r>
            <a:r>
              <a:rPr lang="fr-FR" dirty="0" smtClean="0"/>
              <a:t>chronologie.</a:t>
            </a:r>
            <a:endParaRPr lang="fr-FR" dirty="0" smtClean="0"/>
          </a:p>
          <a:p>
            <a:endParaRPr lang="fr-FR" dirty="0"/>
          </a:p>
        </p:txBody>
      </p:sp>
    </p:spTree>
    <p:extLst>
      <p:ext uri="{BB962C8B-B14F-4D97-AF65-F5344CB8AC3E}">
        <p14:creationId xmlns:p14="http://schemas.microsoft.com/office/powerpoint/2010/main" val="1815265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Séances </a:t>
            </a:r>
            <a:r>
              <a:rPr lang="fr-FR" dirty="0" smtClean="0"/>
              <a:t>3/5 : Raconter</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t>Pourquoi ? </a:t>
            </a:r>
          </a:p>
          <a:p>
            <a:pPr algn="just"/>
            <a:r>
              <a:rPr lang="fr-FR" dirty="0" smtClean="0"/>
              <a:t>Séance 3 : Etudier la révolution française puis être capable d’en faire le </a:t>
            </a:r>
            <a:r>
              <a:rPr lang="fr-FR" dirty="0" smtClean="0"/>
              <a:t>récit.</a:t>
            </a:r>
            <a:endParaRPr lang="fr-FR" dirty="0" smtClean="0"/>
          </a:p>
          <a:p>
            <a:pPr algn="just"/>
            <a:r>
              <a:rPr lang="fr-FR" dirty="0" smtClean="0"/>
              <a:t>Séance 5 : La </a:t>
            </a:r>
            <a:r>
              <a:rPr lang="fr-FR" dirty="0" smtClean="0"/>
              <a:t>Fayette : Permet de montrer les liens entre les espaces + </a:t>
            </a:r>
            <a:r>
              <a:rPr lang="fr-FR" dirty="0">
                <a:solidFill>
                  <a:schemeClr val="dk1"/>
                </a:solidFill>
              </a:rPr>
              <a:t>s</a:t>
            </a:r>
            <a:r>
              <a:rPr lang="fr-FR" dirty="0" smtClean="0">
                <a:solidFill>
                  <a:schemeClr val="dk1"/>
                </a:solidFill>
              </a:rPr>
              <a:t>ituer </a:t>
            </a:r>
            <a:r>
              <a:rPr lang="fr-FR" dirty="0" smtClean="0">
                <a:solidFill>
                  <a:schemeClr val="dk1"/>
                </a:solidFill>
              </a:rPr>
              <a:t>un acteur dans son contexte et préciser son rôle dans la période considérée.</a:t>
            </a:r>
          </a:p>
          <a:p>
            <a:endParaRPr lang="fr-FR" dirty="0" smtClean="0">
              <a:solidFill>
                <a:schemeClr val="dk1"/>
              </a:solidFill>
            </a:endParaRPr>
          </a:p>
          <a:p>
            <a:endParaRPr lang="fr-FR" dirty="0" smtClean="0"/>
          </a:p>
          <a:p>
            <a:endParaRPr lang="fr-FR" dirty="0"/>
          </a:p>
        </p:txBody>
      </p:sp>
    </p:spTree>
    <p:extLst>
      <p:ext uri="{BB962C8B-B14F-4D97-AF65-F5344CB8AC3E}">
        <p14:creationId xmlns:p14="http://schemas.microsoft.com/office/powerpoint/2010/main" val="225803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t>OBJECTIFS DE LA PRESENTATION</a:t>
            </a:r>
            <a:r>
              <a:rPr lang="fr-FR" b="1" dirty="0" smtClean="0"/>
              <a:t> </a:t>
            </a:r>
            <a:endParaRPr lang="fr-FR" b="1" dirty="0"/>
          </a:p>
        </p:txBody>
      </p:sp>
      <p:sp>
        <p:nvSpPr>
          <p:cNvPr id="3" name="Espace réservé du contenu 2"/>
          <p:cNvSpPr>
            <a:spLocks noGrp="1"/>
          </p:cNvSpPr>
          <p:nvPr>
            <p:ph idx="1"/>
          </p:nvPr>
        </p:nvSpPr>
        <p:spPr/>
        <p:txBody>
          <a:bodyPr>
            <a:normAutofit/>
          </a:bodyPr>
          <a:lstStyle/>
          <a:p>
            <a:pPr marL="0" indent="0" algn="just">
              <a:buNone/>
            </a:pPr>
            <a:r>
              <a:rPr lang="fr-FR" sz="3600" dirty="0"/>
              <a:t>A partir des nouveaux programmes, </a:t>
            </a:r>
            <a:r>
              <a:rPr lang="fr-FR" sz="3600" dirty="0" smtClean="0"/>
              <a:t>proposer une ou des démarches </a:t>
            </a:r>
            <a:r>
              <a:rPr lang="fr-FR" sz="3600" dirty="0"/>
              <a:t>qui </a:t>
            </a:r>
            <a:r>
              <a:rPr lang="fr-FR" sz="3600" dirty="0" smtClean="0"/>
              <a:t>conduisent à </a:t>
            </a:r>
            <a:r>
              <a:rPr lang="fr-FR" sz="3600" dirty="0"/>
              <a:t>son application en </a:t>
            </a:r>
            <a:r>
              <a:rPr lang="fr-FR" sz="3600" dirty="0" smtClean="0"/>
              <a:t>cours.</a:t>
            </a:r>
            <a:endParaRPr lang="fr-FR" sz="3600" dirty="0"/>
          </a:p>
        </p:txBody>
      </p:sp>
    </p:spTree>
    <p:extLst>
      <p:ext uri="{BB962C8B-B14F-4D97-AF65-F5344CB8AC3E}">
        <p14:creationId xmlns:p14="http://schemas.microsoft.com/office/powerpoint/2010/main" val="195786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capacités travaillées</a:t>
            </a:r>
            <a:endParaRPr lang="fr-FR" dirty="0"/>
          </a:p>
        </p:txBody>
      </p:sp>
      <p:sp>
        <p:nvSpPr>
          <p:cNvPr id="3" name="Espace réservé du contenu 2"/>
          <p:cNvSpPr>
            <a:spLocks noGrp="1"/>
          </p:cNvSpPr>
          <p:nvPr>
            <p:ph idx="1"/>
          </p:nvPr>
        </p:nvSpPr>
        <p:spPr/>
        <p:txBody>
          <a:bodyPr>
            <a:normAutofit/>
          </a:bodyPr>
          <a:lstStyle/>
          <a:p>
            <a:r>
              <a:rPr lang="fr-FR" dirty="0" smtClean="0"/>
              <a:t>- Compléter ou réaliser une frise chronologique des révolutions dans l’espace atlantique. </a:t>
            </a:r>
          </a:p>
          <a:p>
            <a:r>
              <a:rPr lang="fr-FR" dirty="0" smtClean="0"/>
              <a:t>- Situer un acteur dans son contexte et préciser son rôle dans la période considérée.</a:t>
            </a:r>
          </a:p>
          <a:p>
            <a:r>
              <a:rPr lang="fr-FR" dirty="0" smtClean="0"/>
              <a:t> - Raconter l’une des trois révolutions (Amérique du nord, France, Saint-Domingue). </a:t>
            </a:r>
          </a:p>
          <a:p>
            <a:r>
              <a:rPr lang="fr-FR" dirty="0" smtClean="0"/>
              <a:t>- Dégager le sens et l’intérêt de l’un des textes patrimoniaux de la période</a:t>
            </a:r>
            <a:endParaRPr lang="fr-FR" dirty="0"/>
          </a:p>
        </p:txBody>
      </p:sp>
    </p:spTree>
    <p:extLst>
      <p:ext uri="{BB962C8B-B14F-4D97-AF65-F5344CB8AC3E}">
        <p14:creationId xmlns:p14="http://schemas.microsoft.com/office/powerpoint/2010/main" val="145119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4</a:t>
            </a:r>
            <a:endParaRPr lang="fr-FR" dirty="0"/>
          </a:p>
        </p:txBody>
      </p:sp>
      <p:graphicFrame>
        <p:nvGraphicFramePr>
          <p:cNvPr id="4" name="Espace réservé du contenu 3"/>
          <p:cNvGraphicFramePr>
            <a:graphicFrameLocks noGrp="1"/>
          </p:cNvGraphicFramePr>
          <p:nvPr>
            <p:ph idx="1"/>
            <p:extLst/>
          </p:nvPr>
        </p:nvGraphicFramePr>
        <p:xfrm>
          <a:off x="1981200" y="1774823"/>
          <a:ext cx="8991600" cy="3766440"/>
        </p:xfrm>
        <a:graphic>
          <a:graphicData uri="http://schemas.openxmlformats.org/drawingml/2006/table">
            <a:tbl>
              <a:tblPr firstRow="1" bandRow="1">
                <a:tableStyleId>{5C22544A-7EE6-4342-B048-85BDC9FD1C3A}</a:tableStyleId>
              </a:tblPr>
              <a:tblGrid>
                <a:gridCol w="1663485"/>
                <a:gridCol w="4330915"/>
                <a:gridCol w="2997200"/>
              </a:tblGrid>
              <a:tr h="460553">
                <a:tc>
                  <a:txBody>
                    <a:bodyPr/>
                    <a:lstStyle/>
                    <a:p>
                      <a:pPr algn="ctr"/>
                      <a:r>
                        <a:rPr lang="fr-FR" dirty="0" smtClean="0"/>
                        <a:t>SEANCE</a:t>
                      </a:r>
                      <a:endParaRPr lang="fr-FR" dirty="0"/>
                    </a:p>
                  </a:txBody>
                  <a:tcPr/>
                </a:tc>
                <a:tc>
                  <a:txBody>
                    <a:bodyPr/>
                    <a:lstStyle/>
                    <a:p>
                      <a:pPr algn="ctr"/>
                      <a:r>
                        <a:rPr lang="fr-FR" dirty="0" smtClean="0"/>
                        <a:t>TITRE</a:t>
                      </a:r>
                      <a:endParaRPr lang="fr-FR" dirty="0"/>
                    </a:p>
                  </a:txBody>
                  <a:tcPr/>
                </a:tc>
                <a:tc>
                  <a:txBody>
                    <a:bodyPr/>
                    <a:lstStyle/>
                    <a:p>
                      <a:pPr algn="ctr"/>
                      <a:r>
                        <a:rPr lang="fr-FR" dirty="0" smtClean="0"/>
                        <a:t>DUREE</a:t>
                      </a:r>
                      <a:endParaRPr lang="fr-FR" dirty="0"/>
                    </a:p>
                  </a:txBody>
                  <a:tcPr/>
                </a:tc>
              </a:tr>
              <a:tr h="460553">
                <a:tc>
                  <a:txBody>
                    <a:bodyPr/>
                    <a:lstStyle/>
                    <a:p>
                      <a:r>
                        <a:rPr lang="fr-FR" dirty="0" smtClean="0"/>
                        <a:t>Séance 1</a:t>
                      </a:r>
                      <a:endParaRPr lang="fr-FR" dirty="0"/>
                    </a:p>
                  </a:txBody>
                  <a:tcPr/>
                </a:tc>
                <a:tc>
                  <a:txBody>
                    <a:bodyPr/>
                    <a:lstStyle/>
                    <a:p>
                      <a:r>
                        <a:rPr lang="fr-FR" dirty="0" smtClean="0"/>
                        <a:t>INTRODUCTION (Acquis)</a:t>
                      </a:r>
                      <a:endParaRPr lang="fr-FR" dirty="0"/>
                    </a:p>
                  </a:txBody>
                  <a:tcPr/>
                </a:tc>
                <a:tc>
                  <a:txBody>
                    <a:bodyPr/>
                    <a:lstStyle/>
                    <a:p>
                      <a:pPr algn="ctr"/>
                      <a:r>
                        <a:rPr lang="fr-FR" dirty="0" smtClean="0"/>
                        <a:t>0h30</a:t>
                      </a:r>
                      <a:endParaRPr lang="fr-FR" dirty="0"/>
                    </a:p>
                  </a:txBody>
                  <a:tcPr/>
                </a:tc>
              </a:tr>
              <a:tr h="794927">
                <a:tc>
                  <a:txBody>
                    <a:bodyPr/>
                    <a:lstStyle/>
                    <a:p>
                      <a:r>
                        <a:rPr lang="fr-FR" dirty="0" smtClean="0"/>
                        <a:t>Séance 2 </a:t>
                      </a:r>
                      <a:endParaRPr lang="fr-FR" dirty="0"/>
                    </a:p>
                  </a:txBody>
                  <a:tcPr/>
                </a:tc>
                <a:tc>
                  <a:txBody>
                    <a:bodyPr/>
                    <a:lstStyle/>
                    <a:p>
                      <a:r>
                        <a:rPr kumimoji="0" lang="fr-FR" kern="1200" dirty="0" smtClean="0">
                          <a:solidFill>
                            <a:schemeClr val="dk1"/>
                          </a:solidFill>
                          <a:latin typeface="+mn-lt"/>
                          <a:ea typeface="Times New Roman"/>
                          <a:cs typeface="Calibri" pitchFamily="34" charset="0"/>
                        </a:rPr>
                        <a:t>LA REVOLUTION AMERICAINE (1775-1787) </a:t>
                      </a:r>
                      <a:endParaRPr lang="fr-FR" dirty="0"/>
                    </a:p>
                  </a:txBody>
                  <a:tcPr/>
                </a:tc>
                <a:tc>
                  <a:txBody>
                    <a:bodyPr/>
                    <a:lstStyle/>
                    <a:p>
                      <a:pPr algn="ctr"/>
                      <a:r>
                        <a:rPr lang="fr-FR" dirty="0" smtClean="0"/>
                        <a:t>2h</a:t>
                      </a:r>
                      <a:endParaRPr lang="fr-FR" dirty="0"/>
                    </a:p>
                  </a:txBody>
                  <a:tcPr/>
                </a:tc>
              </a:tr>
              <a:tr h="794927">
                <a:tc>
                  <a:txBody>
                    <a:bodyPr/>
                    <a:lstStyle/>
                    <a:p>
                      <a:r>
                        <a:rPr lang="fr-FR" dirty="0" smtClean="0"/>
                        <a:t>Séance 3 </a:t>
                      </a:r>
                      <a:endParaRPr lang="fr-FR" dirty="0"/>
                    </a:p>
                  </a:txBody>
                  <a:tcPr/>
                </a:tc>
                <a:tc>
                  <a:txBody>
                    <a:bodyPr/>
                    <a:lstStyle/>
                    <a:p>
                      <a:r>
                        <a:rPr lang="fr-FR" dirty="0" smtClean="0"/>
                        <a:t>LA REVOLUTION FRANÇAISE (1789-1799) </a:t>
                      </a:r>
                      <a:endParaRPr lang="fr-FR" dirty="0"/>
                    </a:p>
                  </a:txBody>
                  <a:tcPr/>
                </a:tc>
                <a:tc>
                  <a:txBody>
                    <a:bodyPr/>
                    <a:lstStyle/>
                    <a:p>
                      <a:pPr algn="ctr"/>
                      <a:r>
                        <a:rPr lang="fr-FR" dirty="0" smtClean="0"/>
                        <a:t>2h</a:t>
                      </a:r>
                      <a:endParaRPr lang="fr-FR" dirty="0"/>
                    </a:p>
                  </a:txBody>
                  <a:tcPr/>
                </a:tc>
              </a:tr>
              <a:tr h="794927">
                <a:tc>
                  <a:txBody>
                    <a:bodyPr/>
                    <a:lstStyle/>
                    <a:p>
                      <a:r>
                        <a:rPr lang="fr-FR" dirty="0" smtClean="0"/>
                        <a:t>Séance 4 </a:t>
                      </a:r>
                      <a:endParaRPr lang="fr-FR" dirty="0"/>
                    </a:p>
                  </a:txBody>
                  <a:tcPr/>
                </a:tc>
                <a:tc>
                  <a:txBody>
                    <a:bodyPr/>
                    <a:lstStyle/>
                    <a:p>
                      <a:r>
                        <a:rPr lang="fr-FR" dirty="0" smtClean="0"/>
                        <a:t>LA REVOLUTION DE SAINT-DOMINGUE (1791-1804)</a:t>
                      </a:r>
                      <a:endParaRPr lang="fr-FR" dirty="0"/>
                    </a:p>
                  </a:txBody>
                  <a:tcPr/>
                </a:tc>
                <a:tc>
                  <a:txBody>
                    <a:bodyPr/>
                    <a:lstStyle/>
                    <a:p>
                      <a:pPr algn="ctr"/>
                      <a:r>
                        <a:rPr lang="fr-FR" dirty="0" smtClean="0"/>
                        <a:t>2h</a:t>
                      </a:r>
                      <a:endParaRPr lang="fr-FR" dirty="0"/>
                    </a:p>
                  </a:txBody>
                  <a:tcPr/>
                </a:tc>
              </a:tr>
              <a:tr h="460553">
                <a:tc>
                  <a:txBody>
                    <a:bodyPr/>
                    <a:lstStyle/>
                    <a:p>
                      <a:r>
                        <a:rPr lang="fr-FR" dirty="0" smtClean="0"/>
                        <a:t>Séance 5</a:t>
                      </a:r>
                      <a:endParaRPr lang="fr-FR" dirty="0"/>
                    </a:p>
                  </a:txBody>
                  <a:tcPr/>
                </a:tc>
                <a:tc>
                  <a:txBody>
                    <a:bodyPr/>
                    <a:lstStyle/>
                    <a:p>
                      <a:r>
                        <a:rPr lang="fr-FR" dirty="0" smtClean="0"/>
                        <a:t>SYNTHESE </a:t>
                      </a:r>
                      <a:endParaRPr lang="fr-FR" dirty="0"/>
                    </a:p>
                  </a:txBody>
                  <a:tcPr/>
                </a:tc>
                <a:tc>
                  <a:txBody>
                    <a:bodyPr/>
                    <a:lstStyle/>
                    <a:p>
                      <a:pPr algn="ctr"/>
                      <a:r>
                        <a:rPr lang="fr-FR" dirty="0" smtClean="0"/>
                        <a:t>1h</a:t>
                      </a:r>
                      <a:endParaRPr lang="fr-FR" dirty="0"/>
                    </a:p>
                  </a:txBody>
                  <a:tcPr/>
                </a:tc>
              </a:tr>
            </a:tbl>
          </a:graphicData>
        </a:graphic>
      </p:graphicFrame>
    </p:spTree>
    <p:extLst>
      <p:ext uri="{BB962C8B-B14F-4D97-AF65-F5344CB8AC3E}">
        <p14:creationId xmlns:p14="http://schemas.microsoft.com/office/powerpoint/2010/main" val="141314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39616" y="2348880"/>
            <a:ext cx="7056784" cy="1569660"/>
          </a:xfrm>
          <a:prstGeom prst="rect">
            <a:avLst/>
          </a:prstGeom>
          <a:noFill/>
        </p:spPr>
        <p:txBody>
          <a:bodyPr wrap="square" rtlCol="0">
            <a:spAutoFit/>
          </a:bodyPr>
          <a:lstStyle/>
          <a:p>
            <a:pPr algn="ctr"/>
            <a:r>
              <a:rPr lang="fr-FR" sz="4800" b="1" dirty="0">
                <a:effectLst>
                  <a:outerShdw blurRad="38100" dist="38100" dir="2700000" algn="tl">
                    <a:srgbClr val="000000">
                      <a:alpha val="43137"/>
                    </a:srgbClr>
                  </a:outerShdw>
                </a:effectLst>
                <a:latin typeface="Calibri" panose="020F0502020204030204" pitchFamily="34" charset="0"/>
              </a:rPr>
              <a:t>Propositions pour l’exemple 4</a:t>
            </a:r>
          </a:p>
        </p:txBody>
      </p:sp>
    </p:spTree>
    <p:extLst>
      <p:ext uri="{BB962C8B-B14F-4D97-AF65-F5344CB8AC3E}">
        <p14:creationId xmlns:p14="http://schemas.microsoft.com/office/powerpoint/2010/main" val="1662464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488" y="-2542032"/>
            <a:ext cx="11782044" cy="10846988"/>
          </a:xfrm>
        </p:spPr>
        <p:txBody>
          <a:bodyPr>
            <a:normAutofit/>
          </a:bodyPr>
          <a:lstStyle/>
          <a:p>
            <a:r>
              <a:rPr lang="fr-FR" sz="6000" dirty="0">
                <a:latin typeface="Calibri" pitchFamily="34" charset="0"/>
                <a:cs typeface="Calibri" pitchFamily="34" charset="0"/>
              </a:rPr>
              <a:t>D</a:t>
            </a:r>
            <a:r>
              <a:rPr lang="fr-FR" sz="6000" dirty="0" smtClean="0">
                <a:latin typeface="Calibri" pitchFamily="34" charset="0"/>
                <a:cs typeface="Calibri" pitchFamily="34" charset="0"/>
              </a:rPr>
              <a:t>écoupage </a:t>
            </a:r>
            <a:r>
              <a:rPr lang="fr-FR" sz="6000" dirty="0">
                <a:latin typeface="Calibri" pitchFamily="34" charset="0"/>
                <a:cs typeface="Calibri" pitchFamily="34" charset="0"/>
              </a:rPr>
              <a:t>du </a:t>
            </a:r>
            <a:r>
              <a:rPr lang="fr-FR" sz="6000" dirty="0" smtClean="0">
                <a:latin typeface="Calibri" pitchFamily="34" charset="0"/>
                <a:cs typeface="Calibri" pitchFamily="34" charset="0"/>
              </a:rPr>
              <a:t>thème en 5 </a:t>
            </a:r>
            <a:r>
              <a:rPr lang="fr-FR" sz="6000" dirty="0">
                <a:latin typeface="Calibri" pitchFamily="34" charset="0"/>
                <a:cs typeface="Calibri" pitchFamily="34" charset="0"/>
              </a:rPr>
              <a:t>séances</a:t>
            </a:r>
          </a:p>
        </p:txBody>
      </p:sp>
    </p:spTree>
    <p:extLst>
      <p:ext uri="{BB962C8B-B14F-4D97-AF65-F5344CB8AC3E}">
        <p14:creationId xmlns:p14="http://schemas.microsoft.com/office/powerpoint/2010/main" val="108747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348" y="346368"/>
            <a:ext cx="10529316" cy="5472608"/>
          </a:xfrm>
        </p:spPr>
        <p:txBody>
          <a:bodyPr>
            <a:normAutofit fontScale="90000"/>
          </a:bodyPr>
          <a:lstStyle/>
          <a:p>
            <a:r>
              <a:rPr lang="fr-FR" sz="6000" dirty="0">
                <a:latin typeface="Calibri" pitchFamily="34" charset="0"/>
                <a:cs typeface="Calibri" pitchFamily="34" charset="0"/>
              </a:rPr>
              <a:t>Etape 1 :</a:t>
            </a:r>
            <a:br>
              <a:rPr lang="fr-FR" sz="6000" dirty="0">
                <a:latin typeface="Calibri" pitchFamily="34" charset="0"/>
                <a:cs typeface="Calibri" pitchFamily="34" charset="0"/>
              </a:rPr>
            </a:br>
            <a:r>
              <a:rPr lang="fr-FR" sz="6000" dirty="0">
                <a:latin typeface="Calibri" pitchFamily="34" charset="0"/>
                <a:cs typeface="Calibri" pitchFamily="34" charset="0"/>
              </a:rPr>
              <a:t>Faire une évaluation diagnostique (</a:t>
            </a:r>
            <a:r>
              <a:rPr lang="fr-FR" sz="6000" dirty="0" err="1" smtClean="0">
                <a:latin typeface="Calibri" pitchFamily="34" charset="0"/>
                <a:cs typeface="Calibri" pitchFamily="34" charset="0"/>
              </a:rPr>
              <a:t>kahoot</a:t>
            </a:r>
            <a:r>
              <a:rPr lang="fr-FR" sz="6000" dirty="0" smtClean="0">
                <a:latin typeface="Calibri" pitchFamily="34" charset="0"/>
                <a:cs typeface="Calibri" pitchFamily="34" charset="0"/>
              </a:rPr>
              <a:t>/</a:t>
            </a:r>
            <a:r>
              <a:rPr lang="fr-FR" sz="6000" dirty="0" err="1" smtClean="0">
                <a:latin typeface="Calibri" pitchFamily="34" charset="0"/>
                <a:cs typeface="Calibri" pitchFamily="34" charset="0"/>
              </a:rPr>
              <a:t>socrative</a:t>
            </a:r>
            <a:r>
              <a:rPr lang="fr-FR" sz="6000" dirty="0" smtClean="0">
                <a:latin typeface="Calibri" pitchFamily="34" charset="0"/>
                <a:cs typeface="Calibri" pitchFamily="34" charset="0"/>
              </a:rPr>
              <a:t>/</a:t>
            </a:r>
            <a:r>
              <a:rPr lang="fr-FR" sz="6000" dirty="0" err="1" smtClean="0">
                <a:latin typeface="Calibri" pitchFamily="34" charset="0"/>
                <a:cs typeface="Calibri" pitchFamily="34" charset="0"/>
              </a:rPr>
              <a:t>plickers</a:t>
            </a:r>
            <a:r>
              <a:rPr lang="fr-FR" sz="6000" dirty="0" smtClean="0">
                <a:latin typeface="Calibri" pitchFamily="34" charset="0"/>
                <a:cs typeface="Calibri" pitchFamily="34" charset="0"/>
              </a:rPr>
              <a:t>)</a:t>
            </a:r>
            <a:r>
              <a:rPr lang="fr-FR" sz="6000" dirty="0">
                <a:latin typeface="Calibri" pitchFamily="34" charset="0"/>
                <a:cs typeface="Calibri" pitchFamily="34" charset="0"/>
              </a:rPr>
              <a:t/>
            </a:r>
            <a:br>
              <a:rPr lang="fr-FR" sz="6000" dirty="0">
                <a:latin typeface="Calibri" pitchFamily="34" charset="0"/>
                <a:cs typeface="Calibri" pitchFamily="34" charset="0"/>
              </a:rPr>
            </a:br>
            <a:r>
              <a:rPr lang="fr-FR" sz="6000" dirty="0">
                <a:latin typeface="Calibri" pitchFamily="34" charset="0"/>
                <a:cs typeface="Calibri" pitchFamily="34" charset="0"/>
              </a:rPr>
              <a:t>sur les repères chronologiques appris au cycle 4</a:t>
            </a:r>
            <a:br>
              <a:rPr lang="fr-FR" sz="6000" dirty="0">
                <a:latin typeface="Calibri" pitchFamily="34" charset="0"/>
                <a:cs typeface="Calibri" pitchFamily="34" charset="0"/>
              </a:rPr>
            </a:br>
            <a:r>
              <a:rPr lang="fr-FR" sz="6000" dirty="0">
                <a:latin typeface="Calibri" pitchFamily="34" charset="0"/>
                <a:cs typeface="Calibri" pitchFamily="34" charset="0"/>
              </a:rPr>
              <a:t>(environ 30 minutes)</a:t>
            </a:r>
          </a:p>
        </p:txBody>
      </p:sp>
    </p:spTree>
    <p:extLst>
      <p:ext uri="{BB962C8B-B14F-4D97-AF65-F5344CB8AC3E}">
        <p14:creationId xmlns:p14="http://schemas.microsoft.com/office/powerpoint/2010/main" val="3011209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184" y="-146304"/>
            <a:ext cx="11009376" cy="7004304"/>
          </a:xfrm>
        </p:spPr>
        <p:txBody>
          <a:bodyPr>
            <a:normAutofit fontScale="90000"/>
          </a:bodyPr>
          <a:lstStyle/>
          <a:p>
            <a:r>
              <a:rPr lang="fr-FR" dirty="0" smtClean="0">
                <a:latin typeface="Calibri" pitchFamily="34" charset="0"/>
                <a:cs typeface="Calibri" pitchFamily="34" charset="0"/>
              </a:rPr>
              <a:t/>
            </a:r>
            <a:br>
              <a:rPr lang="fr-FR" dirty="0" smtClean="0">
                <a:latin typeface="Calibri" pitchFamily="34" charset="0"/>
                <a:cs typeface="Calibri" pitchFamily="34" charset="0"/>
              </a:rPr>
            </a:br>
            <a:r>
              <a:rPr lang="fr-FR" dirty="0" smtClean="0">
                <a:solidFill>
                  <a:srgbClr val="FF0000"/>
                </a:solidFill>
                <a:latin typeface="Calibri" pitchFamily="34" charset="0"/>
                <a:cs typeface="Calibri" pitchFamily="34" charset="0"/>
              </a:rPr>
              <a:t>Rappel des notions du cycle 4 :</a:t>
            </a:r>
            <a:br>
              <a:rPr lang="fr-FR" dirty="0" smtClean="0">
                <a:solidFill>
                  <a:srgbClr val="FF0000"/>
                </a:solidFill>
                <a:latin typeface="Calibri" pitchFamily="34" charset="0"/>
                <a:cs typeface="Calibri" pitchFamily="34" charset="0"/>
              </a:rPr>
            </a:br>
            <a:r>
              <a:rPr lang="fr-FR" dirty="0" smtClean="0">
                <a:latin typeface="Calibri" pitchFamily="34" charset="0"/>
                <a:cs typeface="Calibri" pitchFamily="34" charset="0"/>
              </a:rPr>
              <a:t>1751-1772 : Encyclopédie de Diderot et d’Alembert. </a:t>
            </a:r>
            <a:br>
              <a:rPr lang="fr-FR" dirty="0" smtClean="0">
                <a:latin typeface="Calibri" pitchFamily="34" charset="0"/>
                <a:cs typeface="Calibri" pitchFamily="34" charset="0"/>
              </a:rPr>
            </a:br>
            <a:r>
              <a:rPr lang="fr-FR" dirty="0" smtClean="0">
                <a:latin typeface="Calibri" pitchFamily="34" charset="0"/>
                <a:cs typeface="Calibri" pitchFamily="34" charset="0"/>
              </a:rPr>
              <a:t>1775-1783 : guerre d’indépendance des États-Unis d’Amérique. </a:t>
            </a:r>
            <a:br>
              <a:rPr lang="fr-FR" dirty="0" smtClean="0">
                <a:latin typeface="Calibri" pitchFamily="34" charset="0"/>
                <a:cs typeface="Calibri" pitchFamily="34" charset="0"/>
              </a:rPr>
            </a:br>
            <a:r>
              <a:rPr lang="fr-FR" dirty="0" smtClean="0">
                <a:latin typeface="Calibri" pitchFamily="34" charset="0"/>
                <a:cs typeface="Calibri" pitchFamily="34" charset="0"/>
              </a:rPr>
              <a:t>1776 : Déclaration d’indépendance des États-Unis d’Amérique. </a:t>
            </a:r>
            <a:br>
              <a:rPr lang="fr-FR" dirty="0" smtClean="0">
                <a:latin typeface="Calibri" pitchFamily="34" charset="0"/>
                <a:cs typeface="Calibri" pitchFamily="34" charset="0"/>
              </a:rPr>
            </a:br>
            <a:r>
              <a:rPr lang="fr-FR" dirty="0" smtClean="0">
                <a:latin typeface="Calibri" pitchFamily="34" charset="0"/>
                <a:cs typeface="Calibri" pitchFamily="34" charset="0"/>
              </a:rPr>
              <a:t>1789-1799 : Révolution française et Première République. </a:t>
            </a:r>
            <a:br>
              <a:rPr lang="fr-FR" dirty="0" smtClean="0">
                <a:latin typeface="Calibri" pitchFamily="34" charset="0"/>
                <a:cs typeface="Calibri" pitchFamily="34" charset="0"/>
              </a:rPr>
            </a:br>
            <a:r>
              <a:rPr lang="fr-FR" dirty="0" smtClean="0">
                <a:latin typeface="Calibri" pitchFamily="34" charset="0"/>
                <a:cs typeface="Calibri" pitchFamily="34" charset="0"/>
              </a:rPr>
              <a:t>26 août 1789 : Déclaration des Droits de l’homme et du citoyen</a:t>
            </a:r>
            <a:r>
              <a:rPr lang="fr-FR" dirty="0" smtClean="0"/>
              <a:t/>
            </a:r>
            <a:br>
              <a:rPr lang="fr-FR" dirty="0" smtClean="0"/>
            </a:br>
            <a:endParaRPr lang="fr-FR" dirty="0">
              <a:latin typeface="Calibri" pitchFamily="34" charset="0"/>
              <a:cs typeface="Calibri" pitchFamily="34" charset="0"/>
            </a:endParaRPr>
          </a:p>
        </p:txBody>
      </p:sp>
    </p:spTree>
    <p:extLst>
      <p:ext uri="{BB962C8B-B14F-4D97-AF65-F5344CB8AC3E}">
        <p14:creationId xmlns:p14="http://schemas.microsoft.com/office/powerpoint/2010/main" val="4081018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14400"/>
            <a:ext cx="10186416" cy="5562944"/>
          </a:xfrm>
        </p:spPr>
        <p:txBody>
          <a:bodyPr>
            <a:normAutofit/>
          </a:bodyPr>
          <a:lstStyle/>
          <a:p>
            <a:r>
              <a:rPr lang="fr-FR" sz="5400" dirty="0" smtClean="0">
                <a:latin typeface="Calibri" pitchFamily="34" charset="0"/>
                <a:cs typeface="Calibri" pitchFamily="34" charset="0"/>
              </a:rPr>
              <a:t>Vérifier </a:t>
            </a:r>
            <a:r>
              <a:rPr lang="fr-FR" sz="5400" dirty="0">
                <a:latin typeface="Calibri" pitchFamily="34" charset="0"/>
                <a:cs typeface="Calibri" pitchFamily="34" charset="0"/>
              </a:rPr>
              <a:t>également </a:t>
            </a:r>
            <a:r>
              <a:rPr lang="fr-FR" sz="5400" dirty="0" smtClean="0">
                <a:latin typeface="Calibri" pitchFamily="34" charset="0"/>
                <a:cs typeface="Calibri" pitchFamily="34" charset="0"/>
              </a:rPr>
              <a:t>la mémorisation du repère </a:t>
            </a:r>
            <a:r>
              <a:rPr lang="fr-FR" sz="5400" dirty="0">
                <a:latin typeface="Calibri" pitchFamily="34" charset="0"/>
                <a:cs typeface="Calibri" pitchFamily="34" charset="0"/>
              </a:rPr>
              <a:t>du thème 1 du programme d’histoire : </a:t>
            </a:r>
            <a:br>
              <a:rPr lang="fr-FR" sz="5400" dirty="0">
                <a:latin typeface="Calibri" pitchFamily="34" charset="0"/>
                <a:cs typeface="Calibri" pitchFamily="34" charset="0"/>
              </a:rPr>
            </a:br>
            <a:r>
              <a:rPr lang="fr-FR" sz="5400" dirty="0">
                <a:latin typeface="Calibri" pitchFamily="34" charset="0"/>
                <a:cs typeface="Calibri" pitchFamily="34" charset="0"/>
              </a:rPr>
              <a:t/>
            </a:r>
            <a:br>
              <a:rPr lang="fr-FR" sz="5400" dirty="0">
                <a:latin typeface="Calibri" pitchFamily="34" charset="0"/>
                <a:cs typeface="Calibri" pitchFamily="34" charset="0"/>
              </a:rPr>
            </a:br>
            <a:r>
              <a:rPr lang="fr-FR" sz="5400" dirty="0" smtClean="0">
                <a:latin typeface="Calibri" pitchFamily="34" charset="0"/>
                <a:cs typeface="Calibri" pitchFamily="34" charset="0"/>
              </a:rPr>
              <a:t>1763 </a:t>
            </a:r>
            <a:r>
              <a:rPr lang="fr-FR" sz="5400" dirty="0">
                <a:latin typeface="Calibri" pitchFamily="34" charset="0"/>
                <a:cs typeface="Calibri" pitchFamily="34" charset="0"/>
              </a:rPr>
              <a:t>: le </a:t>
            </a:r>
            <a:r>
              <a:rPr lang="fr-FR" sz="5400" b="1" dirty="0">
                <a:latin typeface="Calibri" pitchFamily="34" charset="0"/>
                <a:cs typeface="Calibri" pitchFamily="34" charset="0"/>
              </a:rPr>
              <a:t>Traité de Paris </a:t>
            </a:r>
            <a:r>
              <a:rPr lang="fr-FR" sz="5400" dirty="0" smtClean="0">
                <a:latin typeface="Calibri" pitchFamily="34" charset="0"/>
                <a:cs typeface="Calibri" pitchFamily="34" charset="0"/>
              </a:rPr>
              <a:t>qui met </a:t>
            </a:r>
            <a:r>
              <a:rPr lang="fr-FR" sz="5400" dirty="0">
                <a:latin typeface="Calibri" pitchFamily="34" charset="0"/>
                <a:cs typeface="Calibri" pitchFamily="34" charset="0"/>
              </a:rPr>
              <a:t>fin à la guerre de Sept Ans </a:t>
            </a:r>
            <a:r>
              <a:rPr lang="fr-FR" dirty="0" smtClean="0"/>
              <a:t/>
            </a:r>
            <a:br>
              <a:rPr lang="fr-FR" dirty="0" smtClean="0"/>
            </a:br>
            <a:endParaRPr lang="fr-FR" dirty="0"/>
          </a:p>
        </p:txBody>
      </p:sp>
    </p:spTree>
    <p:extLst>
      <p:ext uri="{BB962C8B-B14F-4D97-AF65-F5344CB8AC3E}">
        <p14:creationId xmlns:p14="http://schemas.microsoft.com/office/powerpoint/2010/main" val="2118017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216" y="-250272"/>
            <a:ext cx="10954512" cy="6480720"/>
          </a:xfrm>
        </p:spPr>
        <p:txBody>
          <a:bodyPr>
            <a:noAutofit/>
          </a:bodyPr>
          <a:lstStyle/>
          <a:p>
            <a:r>
              <a:rPr lang="fr-FR" sz="5400" dirty="0">
                <a:latin typeface="Calibri" pitchFamily="34" charset="0"/>
                <a:cs typeface="Calibri" pitchFamily="34" charset="0"/>
              </a:rPr>
              <a:t>Enfin, </a:t>
            </a:r>
            <a:br>
              <a:rPr lang="fr-FR" sz="5400" dirty="0">
                <a:latin typeface="Calibri" pitchFamily="34" charset="0"/>
                <a:cs typeface="Calibri" pitchFamily="34" charset="0"/>
              </a:rPr>
            </a:br>
            <a:r>
              <a:rPr lang="fr-FR" sz="5400" dirty="0">
                <a:latin typeface="Calibri" pitchFamily="34" charset="0"/>
                <a:cs typeface="Calibri" pitchFamily="34" charset="0"/>
              </a:rPr>
              <a:t>revoir les valeurs défendues par les philosophes des Lumières </a:t>
            </a:r>
            <a:br>
              <a:rPr lang="fr-FR" sz="5400" dirty="0">
                <a:latin typeface="Calibri" pitchFamily="34" charset="0"/>
                <a:cs typeface="Calibri" pitchFamily="34" charset="0"/>
              </a:rPr>
            </a:br>
            <a:r>
              <a:rPr lang="fr-FR" sz="5400" dirty="0">
                <a:latin typeface="Calibri" pitchFamily="34" charset="0"/>
                <a:cs typeface="Calibri" pitchFamily="34" charset="0"/>
              </a:rPr>
              <a:t>et </a:t>
            </a:r>
            <a:br>
              <a:rPr lang="fr-FR" sz="5400" dirty="0">
                <a:latin typeface="Calibri" pitchFamily="34" charset="0"/>
                <a:cs typeface="Calibri" pitchFamily="34" charset="0"/>
              </a:rPr>
            </a:br>
            <a:r>
              <a:rPr lang="fr-FR" sz="5400" dirty="0">
                <a:latin typeface="Calibri" pitchFamily="34" charset="0"/>
                <a:cs typeface="Calibri" pitchFamily="34" charset="0"/>
              </a:rPr>
              <a:t>citer quelques philosophes des Lumières</a:t>
            </a:r>
          </a:p>
        </p:txBody>
      </p:sp>
    </p:spTree>
    <p:extLst>
      <p:ext uri="{BB962C8B-B14F-4D97-AF65-F5344CB8AC3E}">
        <p14:creationId xmlns:p14="http://schemas.microsoft.com/office/powerpoint/2010/main" val="1588329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5126" name="Picture 6" descr="C:\Users\Greg\Desktop\Formation nouveau programme 2019\constitution etats unis intro.jpg"/>
          <p:cNvPicPr>
            <a:picLocks noChangeAspect="1" noChangeArrowheads="1"/>
          </p:cNvPicPr>
          <p:nvPr/>
        </p:nvPicPr>
        <p:blipFill>
          <a:blip r:embed="rId3" cstate="print"/>
          <a:srcRect/>
          <a:stretch>
            <a:fillRect/>
          </a:stretch>
        </p:blipFill>
        <p:spPr bwMode="auto">
          <a:xfrm>
            <a:off x="7536160" y="4221089"/>
            <a:ext cx="3131840" cy="2097471"/>
          </a:xfrm>
          <a:prstGeom prst="rect">
            <a:avLst/>
          </a:prstGeom>
          <a:noFill/>
        </p:spPr>
      </p:pic>
      <p:pic>
        <p:nvPicPr>
          <p:cNvPr id="5125" name="Picture 5" descr="C:\Users\Greg\Pictures\Boston tea party.jpg"/>
          <p:cNvPicPr>
            <a:picLocks noChangeAspect="1" noChangeArrowheads="1"/>
          </p:cNvPicPr>
          <p:nvPr/>
        </p:nvPicPr>
        <p:blipFill>
          <a:blip r:embed="rId4" cstate="print"/>
          <a:srcRect/>
          <a:stretch>
            <a:fillRect/>
          </a:stretch>
        </p:blipFill>
        <p:spPr bwMode="auto">
          <a:xfrm>
            <a:off x="1919537" y="260648"/>
            <a:ext cx="2995533" cy="1872208"/>
          </a:xfrm>
          <a:prstGeom prst="rect">
            <a:avLst/>
          </a:prstGeom>
          <a:noFill/>
        </p:spPr>
      </p:pic>
      <p:pic>
        <p:nvPicPr>
          <p:cNvPr id="5124" name="Picture 4" descr="C:\Users\Greg\Desktop\Formation nouveau programme 2019\260px-Surrender_of_Lord_Cornwallis.jpg"/>
          <p:cNvPicPr>
            <a:picLocks noChangeAspect="1" noChangeArrowheads="1"/>
          </p:cNvPicPr>
          <p:nvPr/>
        </p:nvPicPr>
        <p:blipFill>
          <a:blip r:embed="rId5" cstate="print"/>
          <a:srcRect/>
          <a:stretch>
            <a:fillRect/>
          </a:stretch>
        </p:blipFill>
        <p:spPr bwMode="auto">
          <a:xfrm>
            <a:off x="1775520" y="4509121"/>
            <a:ext cx="3144650" cy="2067743"/>
          </a:xfrm>
          <a:prstGeom prst="rect">
            <a:avLst/>
          </a:prstGeom>
          <a:noFill/>
        </p:spPr>
      </p:pic>
      <p:pic>
        <p:nvPicPr>
          <p:cNvPr id="5122" name="Picture 2" descr="C:\Users\Greg\Desktop\Formation nouveau programme 2019\Drapeaux-Anglais-Americains.jpg"/>
          <p:cNvPicPr>
            <a:picLocks noChangeAspect="1" noChangeArrowheads="1"/>
          </p:cNvPicPr>
          <p:nvPr/>
        </p:nvPicPr>
        <p:blipFill>
          <a:blip r:embed="rId6" cstate="print"/>
          <a:srcRect/>
          <a:stretch>
            <a:fillRect/>
          </a:stretch>
        </p:blipFill>
        <p:spPr bwMode="auto">
          <a:xfrm>
            <a:off x="5447929" y="3284985"/>
            <a:ext cx="1474787" cy="1520825"/>
          </a:xfrm>
          <a:prstGeom prst="rect">
            <a:avLst/>
          </a:prstGeom>
          <a:noFill/>
        </p:spPr>
      </p:pic>
      <p:pic>
        <p:nvPicPr>
          <p:cNvPr id="5123" name="Picture 3" descr="C:\Users\Greg\Desktop\Formation nouveau programme 2019\Scene_at_the_Signing_of_the_Constitution_of_the_United_States.jpg"/>
          <p:cNvPicPr>
            <a:picLocks noChangeAspect="1" noChangeArrowheads="1"/>
          </p:cNvPicPr>
          <p:nvPr/>
        </p:nvPicPr>
        <p:blipFill>
          <a:blip r:embed="rId7" cstate="print"/>
          <a:srcRect/>
          <a:stretch>
            <a:fillRect/>
          </a:stretch>
        </p:blipFill>
        <p:spPr bwMode="auto">
          <a:xfrm>
            <a:off x="6456040" y="188641"/>
            <a:ext cx="4032448" cy="2597569"/>
          </a:xfrm>
          <a:prstGeom prst="rect">
            <a:avLst/>
          </a:prstGeom>
          <a:noFill/>
        </p:spPr>
      </p:pic>
      <p:sp>
        <p:nvSpPr>
          <p:cNvPr id="2" name="Titre 1"/>
          <p:cNvSpPr>
            <a:spLocks noGrp="1"/>
          </p:cNvSpPr>
          <p:nvPr>
            <p:ph type="title"/>
          </p:nvPr>
        </p:nvSpPr>
        <p:spPr>
          <a:xfrm>
            <a:off x="1919536" y="620688"/>
            <a:ext cx="8229600" cy="5328592"/>
          </a:xfrm>
        </p:spPr>
        <p:txBody>
          <a:bodyPr>
            <a:normAutofit/>
          </a:bodyPr>
          <a:lstStyle/>
          <a:p>
            <a:r>
              <a:rPr lang="fr-FR" sz="6000" dirty="0">
                <a:solidFill>
                  <a:srgbClr val="FF0000"/>
                </a:solidFill>
                <a:latin typeface="Calibri" pitchFamily="34" charset="0"/>
                <a:cs typeface="Calibri" pitchFamily="34" charset="0"/>
              </a:rPr>
              <a:t>Séance 1 :</a:t>
            </a:r>
            <a:r>
              <a:rPr lang="fr-FR" sz="6000" dirty="0">
                <a:latin typeface="Calibri" pitchFamily="34" charset="0"/>
                <a:cs typeface="Calibri" pitchFamily="34" charset="0"/>
              </a:rPr>
              <a:t/>
            </a:r>
            <a:br>
              <a:rPr lang="fr-FR" sz="6000" dirty="0">
                <a:latin typeface="Calibri" pitchFamily="34" charset="0"/>
                <a:cs typeface="Calibri" pitchFamily="34" charset="0"/>
              </a:rPr>
            </a:br>
            <a:r>
              <a:rPr lang="fr-FR" sz="6000" dirty="0">
                <a:latin typeface="Calibri" pitchFamily="34" charset="0"/>
                <a:cs typeface="Calibri" pitchFamily="34" charset="0"/>
              </a:rPr>
              <a:t> </a:t>
            </a:r>
            <a:r>
              <a:rPr lang="fr-FR" sz="6000" dirty="0">
                <a:solidFill>
                  <a:schemeClr val="bg1"/>
                </a:solidFill>
                <a:latin typeface="Calibri" pitchFamily="34" charset="0"/>
                <a:cs typeface="Calibri" pitchFamily="34" charset="0"/>
              </a:rPr>
              <a:t>La Révolution américaine (1775-1787)</a:t>
            </a:r>
            <a:br>
              <a:rPr lang="fr-FR" sz="6000" dirty="0">
                <a:solidFill>
                  <a:schemeClr val="bg1"/>
                </a:solidFill>
                <a:latin typeface="Calibri" pitchFamily="34" charset="0"/>
                <a:cs typeface="Calibri" pitchFamily="34" charset="0"/>
              </a:rPr>
            </a:br>
            <a:r>
              <a:rPr lang="fr-FR" sz="6000" dirty="0">
                <a:solidFill>
                  <a:schemeClr val="bg1"/>
                </a:solidFill>
                <a:latin typeface="Calibri" pitchFamily="34" charset="0"/>
                <a:cs typeface="Calibri" pitchFamily="34" charset="0"/>
              </a:rPr>
              <a:t> 2 heures</a:t>
            </a:r>
          </a:p>
        </p:txBody>
      </p:sp>
    </p:spTree>
    <p:extLst>
      <p:ext uri="{BB962C8B-B14F-4D97-AF65-F5344CB8AC3E}">
        <p14:creationId xmlns:p14="http://schemas.microsoft.com/office/powerpoint/2010/main" val="2909960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488" y="2029968"/>
            <a:ext cx="11430000" cy="2585323"/>
          </a:xfrm>
          <a:prstGeom prst="rect">
            <a:avLst/>
          </a:prstGeom>
          <a:noFill/>
        </p:spPr>
        <p:txBody>
          <a:bodyPr wrap="square" rtlCol="0">
            <a:spAutoFit/>
          </a:bodyPr>
          <a:lstStyle/>
          <a:p>
            <a:pPr algn="ctr"/>
            <a:r>
              <a:rPr lang="fr-FR" dirty="0" smtClean="0"/>
              <a:t> </a:t>
            </a:r>
            <a:r>
              <a:rPr lang="fr-FR" sz="5400" dirty="0" smtClean="0">
                <a:hlinkClick r:id="rId2" action="ppaction://hlinkfile"/>
              </a:rPr>
              <a:t>Mise au point sur la Révolution américaine</a:t>
            </a:r>
            <a:endParaRPr lang="fr-FR" sz="5400" dirty="0" smtClean="0"/>
          </a:p>
          <a:p>
            <a:pPr algn="ctr"/>
            <a:endParaRPr lang="fr-FR" sz="5400" dirty="0"/>
          </a:p>
        </p:txBody>
      </p:sp>
    </p:spTree>
    <p:extLst>
      <p:ext uri="{BB962C8B-B14F-4D97-AF65-F5344CB8AC3E}">
        <p14:creationId xmlns:p14="http://schemas.microsoft.com/office/powerpoint/2010/main" val="17059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cstate="print"/>
          <a:srcRect l="23819" t="13298" r="24606" b="17498"/>
          <a:stretch>
            <a:fillRect/>
          </a:stretch>
        </p:blipFill>
        <p:spPr bwMode="auto">
          <a:xfrm>
            <a:off x="2810436" y="403413"/>
            <a:ext cx="6753471" cy="6037730"/>
          </a:xfrm>
          <a:prstGeom prst="rect">
            <a:avLst/>
          </a:prstGeom>
          <a:noFill/>
          <a:ln w="9525">
            <a:noFill/>
            <a:miter lim="800000"/>
            <a:headEnd/>
            <a:tailEnd/>
          </a:ln>
        </p:spPr>
      </p:pic>
      <p:sp>
        <p:nvSpPr>
          <p:cNvPr id="3" name="Ellipse 2"/>
          <p:cNvSpPr/>
          <p:nvPr/>
        </p:nvSpPr>
        <p:spPr>
          <a:xfrm>
            <a:off x="4034118" y="4746812"/>
            <a:ext cx="2528047" cy="605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65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080" y="0"/>
            <a:ext cx="11139240" cy="6192688"/>
          </a:xfrm>
        </p:spPr>
        <p:txBody>
          <a:bodyPr>
            <a:normAutofit/>
          </a:bodyPr>
          <a:lstStyle/>
          <a:p>
            <a:r>
              <a:rPr lang="fr-FR" sz="6000" dirty="0">
                <a:latin typeface="Calibri" pitchFamily="34" charset="0"/>
                <a:cs typeface="Calibri" pitchFamily="34" charset="0"/>
              </a:rPr>
              <a:t>Travail </a:t>
            </a:r>
            <a:r>
              <a:rPr lang="fr-FR" sz="6000" dirty="0" smtClean="0">
                <a:latin typeface="Calibri" pitchFamily="34" charset="0"/>
                <a:cs typeface="Calibri" pitchFamily="34" charset="0"/>
              </a:rPr>
              <a:t>sur </a:t>
            </a:r>
            <a:r>
              <a:rPr lang="fr-FR" sz="6000" dirty="0">
                <a:latin typeface="Calibri" pitchFamily="34" charset="0"/>
                <a:cs typeface="Calibri" pitchFamily="34" charset="0"/>
              </a:rPr>
              <a:t>un support documentaire qui permettra de </a:t>
            </a:r>
            <a:r>
              <a:rPr lang="fr-FR" sz="6000" dirty="0" smtClean="0">
                <a:latin typeface="Calibri" pitchFamily="34" charset="0"/>
                <a:cs typeface="Calibri" pitchFamily="34" charset="0"/>
              </a:rPr>
              <a:t>compléter, en restitution, </a:t>
            </a:r>
            <a:r>
              <a:rPr lang="fr-FR" sz="6000" dirty="0">
                <a:latin typeface="Calibri" pitchFamily="34" charset="0"/>
                <a:cs typeface="Calibri" pitchFamily="34" charset="0"/>
              </a:rPr>
              <a:t>soit un schéma de synthèse soit un tableau de synthèse</a:t>
            </a:r>
          </a:p>
        </p:txBody>
      </p:sp>
    </p:spTree>
    <p:extLst>
      <p:ext uri="{BB962C8B-B14F-4D97-AF65-F5344CB8AC3E}">
        <p14:creationId xmlns:p14="http://schemas.microsoft.com/office/powerpoint/2010/main" val="3766293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476672"/>
            <a:ext cx="8229600" cy="5832648"/>
          </a:xfrm>
        </p:spPr>
        <p:txBody>
          <a:bodyPr>
            <a:noAutofit/>
          </a:bodyPr>
          <a:lstStyle/>
          <a:p>
            <a:r>
              <a:rPr lang="fr-FR" sz="4800" dirty="0">
                <a:latin typeface="Calibri" pitchFamily="34" charset="0"/>
                <a:cs typeface="Calibri" pitchFamily="34" charset="0"/>
              </a:rPr>
              <a:t>Qui (les acteurs/les oubliés) ?</a:t>
            </a:r>
            <a:br>
              <a:rPr lang="fr-FR" sz="4800" dirty="0">
                <a:latin typeface="Calibri" pitchFamily="34" charset="0"/>
                <a:cs typeface="Calibri" pitchFamily="34" charset="0"/>
              </a:rPr>
            </a:br>
            <a:r>
              <a:rPr lang="fr-FR" sz="4800" dirty="0">
                <a:latin typeface="Calibri" pitchFamily="34" charset="0"/>
                <a:cs typeface="Calibri" pitchFamily="34" charset="0"/>
              </a:rPr>
              <a:t/>
            </a:r>
            <a:br>
              <a:rPr lang="fr-FR" sz="4800" dirty="0">
                <a:latin typeface="Calibri" pitchFamily="34" charset="0"/>
                <a:cs typeface="Calibri" pitchFamily="34" charset="0"/>
              </a:rPr>
            </a:br>
            <a:r>
              <a:rPr lang="fr-FR" sz="4800" dirty="0" smtClean="0">
                <a:latin typeface="Calibri" pitchFamily="34" charset="0"/>
                <a:cs typeface="Calibri" pitchFamily="34" charset="0"/>
              </a:rPr>
              <a:t>Pourquoi</a:t>
            </a:r>
            <a:r>
              <a:rPr lang="fr-FR" sz="4800" dirty="0">
                <a:latin typeface="Calibri" pitchFamily="34" charset="0"/>
                <a:cs typeface="Calibri" pitchFamily="34" charset="0"/>
              </a:rPr>
              <a:t> ? ( les causes) </a:t>
            </a:r>
            <a:br>
              <a:rPr lang="fr-FR" sz="4800" dirty="0">
                <a:latin typeface="Calibri" pitchFamily="34" charset="0"/>
                <a:cs typeface="Calibri" pitchFamily="34" charset="0"/>
              </a:rPr>
            </a:br>
            <a:r>
              <a:rPr lang="fr-FR" sz="4800" dirty="0">
                <a:latin typeface="Calibri" pitchFamily="34" charset="0"/>
                <a:cs typeface="Calibri" pitchFamily="34" charset="0"/>
              </a:rPr>
              <a:t/>
            </a:r>
            <a:br>
              <a:rPr lang="fr-FR" sz="4800" dirty="0">
                <a:latin typeface="Calibri" pitchFamily="34" charset="0"/>
                <a:cs typeface="Calibri" pitchFamily="34" charset="0"/>
              </a:rPr>
            </a:br>
            <a:r>
              <a:rPr lang="fr-FR" sz="4800" dirty="0">
                <a:latin typeface="Calibri" pitchFamily="34" charset="0"/>
                <a:cs typeface="Calibri" pitchFamily="34" charset="0"/>
              </a:rPr>
              <a:t>Quand ?</a:t>
            </a:r>
            <a:br>
              <a:rPr lang="fr-FR" sz="4800" dirty="0">
                <a:latin typeface="Calibri" pitchFamily="34" charset="0"/>
                <a:cs typeface="Calibri" pitchFamily="34" charset="0"/>
              </a:rPr>
            </a:br>
            <a:r>
              <a:rPr lang="fr-FR" sz="4800" dirty="0">
                <a:latin typeface="Calibri" pitchFamily="34" charset="0"/>
                <a:cs typeface="Calibri" pitchFamily="34" charset="0"/>
              </a:rPr>
              <a:t> </a:t>
            </a:r>
            <a:br>
              <a:rPr lang="fr-FR" sz="4800" dirty="0">
                <a:latin typeface="Calibri" pitchFamily="34" charset="0"/>
                <a:cs typeface="Calibri" pitchFamily="34" charset="0"/>
              </a:rPr>
            </a:br>
            <a:r>
              <a:rPr lang="fr-FR" sz="4800" dirty="0">
                <a:latin typeface="Calibri" pitchFamily="34" charset="0"/>
                <a:cs typeface="Calibri" pitchFamily="34" charset="0"/>
              </a:rPr>
              <a:t>Les grandes étapes ?</a:t>
            </a:r>
            <a:br>
              <a:rPr lang="fr-FR" sz="4800" dirty="0">
                <a:latin typeface="Calibri" pitchFamily="34" charset="0"/>
                <a:cs typeface="Calibri" pitchFamily="34" charset="0"/>
              </a:rPr>
            </a:br>
            <a:r>
              <a:rPr lang="fr-FR" sz="4800" dirty="0">
                <a:latin typeface="Calibri" pitchFamily="34" charset="0"/>
                <a:cs typeface="Calibri" pitchFamily="34" charset="0"/>
              </a:rPr>
              <a:t/>
            </a:r>
            <a:br>
              <a:rPr lang="fr-FR" sz="4800" dirty="0">
                <a:latin typeface="Calibri" pitchFamily="34" charset="0"/>
                <a:cs typeface="Calibri" pitchFamily="34" charset="0"/>
              </a:rPr>
            </a:br>
            <a:r>
              <a:rPr lang="fr-FR" sz="4800" dirty="0">
                <a:latin typeface="Calibri" pitchFamily="34" charset="0"/>
                <a:cs typeface="Calibri" pitchFamily="34" charset="0"/>
              </a:rPr>
              <a:t>Les conséquences ?</a:t>
            </a:r>
          </a:p>
        </p:txBody>
      </p:sp>
    </p:spTree>
    <p:extLst>
      <p:ext uri="{BB962C8B-B14F-4D97-AF65-F5344CB8AC3E}">
        <p14:creationId xmlns:p14="http://schemas.microsoft.com/office/powerpoint/2010/main" val="287996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1516934" y="188640"/>
          <a:ext cx="9156547" cy="6480720"/>
        </p:xfrm>
        <a:graphic>
          <a:graphicData uri="http://schemas.openxmlformats.org/presentationml/2006/ole">
            <mc:AlternateContent xmlns:mc="http://schemas.openxmlformats.org/markup-compatibility/2006">
              <mc:Choice xmlns:v="urn:schemas-microsoft-com:vml" Requires="v">
                <p:oleObj spid="_x0000_s1049" name="Document" r:id="rId3" imgW="10268289" imgH="7268222" progId="Word.Document.12">
                  <p:embed/>
                </p:oleObj>
              </mc:Choice>
              <mc:Fallback>
                <p:oleObj name="Document" r:id="rId3" imgW="10268289" imgH="726822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934" y="188640"/>
                        <a:ext cx="915654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91049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aphicFrame>
        <p:nvGraphicFramePr>
          <p:cNvPr id="46082" name="Object 2">
            <a:hlinkClick r:id="rId4" action="ppaction://hlinkfile"/>
          </p:cNvPr>
          <p:cNvGraphicFramePr>
            <a:graphicFrameLocks noChangeAspect="1"/>
          </p:cNvGraphicFramePr>
          <p:nvPr>
            <p:extLst>
              <p:ext uri="{D42A27DB-BD31-4B8C-83A1-F6EECF244321}">
                <p14:modId xmlns:p14="http://schemas.microsoft.com/office/powerpoint/2010/main" val="761042778"/>
              </p:ext>
            </p:extLst>
          </p:nvPr>
        </p:nvGraphicFramePr>
        <p:xfrm>
          <a:off x="1487093" y="188640"/>
          <a:ext cx="9180907" cy="6497960"/>
        </p:xfrm>
        <a:graphic>
          <a:graphicData uri="http://schemas.openxmlformats.org/presentationml/2006/ole">
            <mc:AlternateContent xmlns:mc="http://schemas.openxmlformats.org/markup-compatibility/2006">
              <mc:Choice xmlns:v="urn:schemas-microsoft-com:vml" Requires="v">
                <p:oleObj spid="_x0000_s2076" name="Document" r:id="rId5" imgW="10268289" imgH="7268222" progId="Word.Document.12">
                  <p:embed/>
                </p:oleObj>
              </mc:Choice>
              <mc:Fallback>
                <p:oleObj name="Document" r:id="rId5" imgW="10268289" imgH="726822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093" y="188640"/>
                        <a:ext cx="9180907" cy="649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ZoneTexte 1"/>
          <p:cNvSpPr txBox="1"/>
          <p:nvPr/>
        </p:nvSpPr>
        <p:spPr>
          <a:xfrm>
            <a:off x="8577072" y="2286000"/>
            <a:ext cx="2090928" cy="830997"/>
          </a:xfrm>
          <a:prstGeom prst="rect">
            <a:avLst/>
          </a:prstGeom>
          <a:noFill/>
        </p:spPr>
        <p:txBody>
          <a:bodyPr wrap="square" rtlCol="0">
            <a:spAutoFit/>
          </a:bodyPr>
          <a:lstStyle/>
          <a:p>
            <a:r>
              <a:rPr lang="fr-FR" sz="1600" dirty="0" smtClean="0">
                <a:solidFill>
                  <a:srgbClr val="FF0000"/>
                </a:solidFill>
                <a:latin typeface="Calibri" panose="020F0502020204030204" pitchFamily="34" charset="0"/>
              </a:rPr>
              <a:t>Influence de la philosophie des Lumières</a:t>
            </a:r>
            <a:endParaRPr lang="fr-FR" sz="16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98930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6149" name="Picture 5" descr="C:\Users\Greg\Desktop\Formation nouveau programme 2019\1ere constitution francaise.jpg"/>
          <p:cNvPicPr>
            <a:picLocks noChangeAspect="1" noChangeArrowheads="1"/>
          </p:cNvPicPr>
          <p:nvPr/>
        </p:nvPicPr>
        <p:blipFill>
          <a:blip r:embed="rId3" cstate="print"/>
          <a:srcRect/>
          <a:stretch>
            <a:fillRect/>
          </a:stretch>
        </p:blipFill>
        <p:spPr bwMode="auto">
          <a:xfrm>
            <a:off x="5231905" y="2492896"/>
            <a:ext cx="2232201" cy="2972040"/>
          </a:xfrm>
          <a:prstGeom prst="rect">
            <a:avLst/>
          </a:prstGeom>
          <a:noFill/>
        </p:spPr>
      </p:pic>
      <p:pic>
        <p:nvPicPr>
          <p:cNvPr id="6148" name="Picture 4" descr="C:\Users\Greg\Desktop\Formation nouveau programme 2019\nuit du 4 aout.jpg"/>
          <p:cNvPicPr>
            <a:picLocks noChangeAspect="1" noChangeArrowheads="1"/>
          </p:cNvPicPr>
          <p:nvPr/>
        </p:nvPicPr>
        <p:blipFill>
          <a:blip r:embed="rId4" cstate="print"/>
          <a:srcRect/>
          <a:stretch>
            <a:fillRect/>
          </a:stretch>
        </p:blipFill>
        <p:spPr bwMode="auto">
          <a:xfrm>
            <a:off x="1763058" y="4365104"/>
            <a:ext cx="3371737" cy="2125216"/>
          </a:xfrm>
          <a:prstGeom prst="rect">
            <a:avLst/>
          </a:prstGeom>
          <a:noFill/>
        </p:spPr>
      </p:pic>
      <p:pic>
        <p:nvPicPr>
          <p:cNvPr id="6147" name="Picture 3" descr="C:\Users\Greg\Desktop\Formation nouveau programme 2019\serment-jeu-de-paume_0.jpg"/>
          <p:cNvPicPr>
            <a:picLocks noChangeAspect="1" noChangeArrowheads="1"/>
          </p:cNvPicPr>
          <p:nvPr/>
        </p:nvPicPr>
        <p:blipFill>
          <a:blip r:embed="rId5" cstate="print"/>
          <a:srcRect/>
          <a:stretch>
            <a:fillRect/>
          </a:stretch>
        </p:blipFill>
        <p:spPr bwMode="auto">
          <a:xfrm>
            <a:off x="1847528" y="188641"/>
            <a:ext cx="3168352" cy="2066265"/>
          </a:xfrm>
          <a:prstGeom prst="rect">
            <a:avLst/>
          </a:prstGeom>
          <a:noFill/>
        </p:spPr>
      </p:pic>
      <p:pic>
        <p:nvPicPr>
          <p:cNvPr id="6146" name="Picture 2" descr="C:\Users\Greg\Desktop\Formation nouveau programme 2019\prise-bastille-14-juillet.jpg"/>
          <p:cNvPicPr>
            <a:picLocks noChangeAspect="1" noChangeArrowheads="1"/>
          </p:cNvPicPr>
          <p:nvPr/>
        </p:nvPicPr>
        <p:blipFill>
          <a:blip r:embed="rId6" cstate="print"/>
          <a:srcRect/>
          <a:stretch>
            <a:fillRect/>
          </a:stretch>
        </p:blipFill>
        <p:spPr bwMode="auto">
          <a:xfrm>
            <a:off x="7176121" y="188640"/>
            <a:ext cx="2821881" cy="2225526"/>
          </a:xfrm>
          <a:prstGeom prst="rect">
            <a:avLst/>
          </a:prstGeom>
          <a:noFill/>
        </p:spPr>
      </p:pic>
      <p:sp>
        <p:nvSpPr>
          <p:cNvPr id="2" name="Titre 1"/>
          <p:cNvSpPr>
            <a:spLocks noGrp="1"/>
          </p:cNvSpPr>
          <p:nvPr>
            <p:ph type="title"/>
          </p:nvPr>
        </p:nvSpPr>
        <p:spPr>
          <a:xfrm>
            <a:off x="1919536" y="332656"/>
            <a:ext cx="8229600" cy="5976664"/>
          </a:xfrm>
        </p:spPr>
        <p:txBody>
          <a:bodyPr/>
          <a:lstStyle/>
          <a:p>
            <a:r>
              <a:rPr lang="fr-FR" sz="6000" dirty="0">
                <a:solidFill>
                  <a:srgbClr val="FF0000"/>
                </a:solidFill>
                <a:latin typeface="Calibri" pitchFamily="34" charset="0"/>
                <a:cs typeface="Calibri" pitchFamily="34" charset="0"/>
              </a:rPr>
              <a:t>Séance 2 :</a:t>
            </a:r>
            <a:r>
              <a:rPr lang="fr-FR" sz="6000" dirty="0">
                <a:latin typeface="Calibri" pitchFamily="34" charset="0"/>
                <a:cs typeface="Calibri" pitchFamily="34" charset="0"/>
              </a:rPr>
              <a:t> </a:t>
            </a:r>
            <a:br>
              <a:rPr lang="fr-FR" sz="6000" dirty="0">
                <a:latin typeface="Calibri" pitchFamily="34" charset="0"/>
                <a:cs typeface="Calibri" pitchFamily="34" charset="0"/>
              </a:rPr>
            </a:br>
            <a:r>
              <a:rPr lang="fr-FR" sz="6000" dirty="0">
                <a:solidFill>
                  <a:schemeClr val="bg1"/>
                </a:solidFill>
                <a:latin typeface="Calibri" pitchFamily="34" charset="0"/>
                <a:cs typeface="Calibri" pitchFamily="34" charset="0"/>
              </a:rPr>
              <a:t>La Révolution française (1789-1799) </a:t>
            </a:r>
            <a:br>
              <a:rPr lang="fr-FR" sz="6000" dirty="0">
                <a:solidFill>
                  <a:schemeClr val="bg1"/>
                </a:solidFill>
                <a:latin typeface="Calibri" pitchFamily="34" charset="0"/>
                <a:cs typeface="Calibri" pitchFamily="34" charset="0"/>
              </a:rPr>
            </a:br>
            <a:r>
              <a:rPr lang="fr-FR" sz="6000" dirty="0">
                <a:solidFill>
                  <a:schemeClr val="bg1"/>
                </a:solidFill>
                <a:latin typeface="Calibri" pitchFamily="34" charset="0"/>
                <a:cs typeface="Calibri" pitchFamily="34" charset="0"/>
              </a:rPr>
              <a:t>2 heures</a:t>
            </a:r>
            <a:r>
              <a:rPr lang="fr-FR" sz="6000" dirty="0">
                <a:latin typeface="Calibri" pitchFamily="34" charset="0"/>
                <a:cs typeface="Calibri" pitchFamily="34" charset="0"/>
              </a:rPr>
              <a:t> </a:t>
            </a:r>
            <a:r>
              <a:rPr lang="fr-FR" dirty="0" smtClean="0"/>
              <a:t/>
            </a:r>
            <a:br>
              <a:rPr lang="fr-FR" dirty="0" smtClean="0"/>
            </a:br>
            <a:endParaRPr lang="fr-FR" dirty="0"/>
          </a:p>
        </p:txBody>
      </p:sp>
      <p:pic>
        <p:nvPicPr>
          <p:cNvPr id="6150" name="Picture 6" descr="C:\Users\Greg\Desktop\Formation nouveau programme 2019\proclamation république.jpg"/>
          <p:cNvPicPr>
            <a:picLocks noChangeAspect="1" noChangeArrowheads="1"/>
          </p:cNvPicPr>
          <p:nvPr/>
        </p:nvPicPr>
        <p:blipFill>
          <a:blip r:embed="rId7" cstate="print"/>
          <a:srcRect/>
          <a:stretch>
            <a:fillRect/>
          </a:stretch>
        </p:blipFill>
        <p:spPr bwMode="auto">
          <a:xfrm>
            <a:off x="7824192" y="3140968"/>
            <a:ext cx="2230622" cy="3496272"/>
          </a:xfrm>
          <a:prstGeom prst="rect">
            <a:avLst/>
          </a:prstGeom>
          <a:noFill/>
        </p:spPr>
      </p:pic>
    </p:spTree>
    <p:extLst>
      <p:ext uri="{BB962C8B-B14F-4D97-AF65-F5344CB8AC3E}">
        <p14:creationId xmlns:p14="http://schemas.microsoft.com/office/powerpoint/2010/main" val="222347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7173" name="Picture 5" descr="C:\Users\Greg\Desktop\Formation nouveau programme 2019\La révolte de Haïti carte.jpg"/>
          <p:cNvPicPr>
            <a:picLocks noChangeAspect="1" noChangeArrowheads="1"/>
          </p:cNvPicPr>
          <p:nvPr/>
        </p:nvPicPr>
        <p:blipFill>
          <a:blip r:embed="rId3" cstate="print"/>
          <a:srcRect/>
          <a:stretch>
            <a:fillRect/>
          </a:stretch>
        </p:blipFill>
        <p:spPr bwMode="auto">
          <a:xfrm>
            <a:off x="1703512" y="260649"/>
            <a:ext cx="3672408" cy="1897411"/>
          </a:xfrm>
          <a:prstGeom prst="rect">
            <a:avLst/>
          </a:prstGeom>
          <a:noFill/>
        </p:spPr>
      </p:pic>
      <p:pic>
        <p:nvPicPr>
          <p:cNvPr id="7172" name="Picture 4" descr="C:\Users\Greg\Desktop\Formation nouveau programme 2019\drapeau haiti.jpg"/>
          <p:cNvPicPr>
            <a:picLocks noChangeAspect="1" noChangeArrowheads="1"/>
          </p:cNvPicPr>
          <p:nvPr/>
        </p:nvPicPr>
        <p:blipFill>
          <a:blip r:embed="rId4" cstate="print"/>
          <a:srcRect/>
          <a:stretch>
            <a:fillRect/>
          </a:stretch>
        </p:blipFill>
        <p:spPr bwMode="auto">
          <a:xfrm>
            <a:off x="7176121" y="4221089"/>
            <a:ext cx="2699241" cy="2456309"/>
          </a:xfrm>
          <a:prstGeom prst="rect">
            <a:avLst/>
          </a:prstGeom>
          <a:noFill/>
        </p:spPr>
      </p:pic>
      <p:pic>
        <p:nvPicPr>
          <p:cNvPr id="7171" name="Picture 3" descr="C:\Users\Greg\Desktop\Formation nouveau programme 2019\bataille haiti palm tree hill.jpg"/>
          <p:cNvPicPr>
            <a:picLocks noChangeAspect="1" noChangeArrowheads="1"/>
          </p:cNvPicPr>
          <p:nvPr/>
        </p:nvPicPr>
        <p:blipFill>
          <a:blip r:embed="rId5" cstate="print"/>
          <a:srcRect/>
          <a:stretch>
            <a:fillRect/>
          </a:stretch>
        </p:blipFill>
        <p:spPr bwMode="auto">
          <a:xfrm>
            <a:off x="1847528" y="4437113"/>
            <a:ext cx="2808312" cy="2257451"/>
          </a:xfrm>
          <a:prstGeom prst="rect">
            <a:avLst/>
          </a:prstGeom>
          <a:noFill/>
        </p:spPr>
      </p:pic>
      <p:pic>
        <p:nvPicPr>
          <p:cNvPr id="7170" name="Picture 2" descr="C:\Users\Greg\Desktop\Formation nouveau programme 2019\220px-Général_Toussaint_Louverture.jpg"/>
          <p:cNvPicPr>
            <a:picLocks noChangeAspect="1" noChangeArrowheads="1"/>
          </p:cNvPicPr>
          <p:nvPr/>
        </p:nvPicPr>
        <p:blipFill>
          <a:blip r:embed="rId6" cstate="print"/>
          <a:srcRect/>
          <a:stretch>
            <a:fillRect/>
          </a:stretch>
        </p:blipFill>
        <p:spPr bwMode="auto">
          <a:xfrm>
            <a:off x="8616280" y="188640"/>
            <a:ext cx="1872208" cy="3114672"/>
          </a:xfrm>
          <a:prstGeom prst="rect">
            <a:avLst/>
          </a:prstGeom>
          <a:noFill/>
        </p:spPr>
      </p:pic>
      <p:sp>
        <p:nvSpPr>
          <p:cNvPr id="2" name="Titre 1"/>
          <p:cNvSpPr>
            <a:spLocks noGrp="1"/>
          </p:cNvSpPr>
          <p:nvPr>
            <p:ph type="title"/>
          </p:nvPr>
        </p:nvSpPr>
        <p:spPr>
          <a:xfrm>
            <a:off x="1919536" y="548680"/>
            <a:ext cx="8229600" cy="5832648"/>
          </a:xfrm>
        </p:spPr>
        <p:txBody>
          <a:bodyPr>
            <a:normAutofit/>
          </a:bodyPr>
          <a:lstStyle/>
          <a:p>
            <a:r>
              <a:rPr lang="fr-FR" sz="6000" dirty="0">
                <a:solidFill>
                  <a:srgbClr val="FF0000"/>
                </a:solidFill>
                <a:latin typeface="Calibri" pitchFamily="34" charset="0"/>
                <a:cs typeface="Calibri" pitchFamily="34" charset="0"/>
              </a:rPr>
              <a:t>Séance 3 :</a:t>
            </a:r>
            <a:r>
              <a:rPr lang="fr-FR" sz="6000" dirty="0">
                <a:latin typeface="Calibri" pitchFamily="34" charset="0"/>
                <a:cs typeface="Calibri" pitchFamily="34" charset="0"/>
              </a:rPr>
              <a:t/>
            </a:r>
            <a:br>
              <a:rPr lang="fr-FR" sz="6000" dirty="0">
                <a:latin typeface="Calibri" pitchFamily="34" charset="0"/>
                <a:cs typeface="Calibri" pitchFamily="34" charset="0"/>
              </a:rPr>
            </a:br>
            <a:r>
              <a:rPr lang="fr-FR" sz="6000" dirty="0">
                <a:latin typeface="Calibri" pitchFamily="34" charset="0"/>
                <a:cs typeface="Calibri" pitchFamily="34" charset="0"/>
              </a:rPr>
              <a:t> </a:t>
            </a:r>
            <a:r>
              <a:rPr lang="fr-FR" sz="6000" dirty="0">
                <a:solidFill>
                  <a:schemeClr val="bg1"/>
                </a:solidFill>
                <a:latin typeface="Calibri" pitchFamily="34" charset="0"/>
                <a:cs typeface="Calibri" pitchFamily="34" charset="0"/>
              </a:rPr>
              <a:t>La Révolution de Saint-Domingue (1791-1804)</a:t>
            </a:r>
            <a:br>
              <a:rPr lang="fr-FR" sz="6000" dirty="0">
                <a:solidFill>
                  <a:schemeClr val="bg1"/>
                </a:solidFill>
                <a:latin typeface="Calibri" pitchFamily="34" charset="0"/>
                <a:cs typeface="Calibri" pitchFamily="34" charset="0"/>
              </a:rPr>
            </a:br>
            <a:r>
              <a:rPr lang="fr-FR" sz="6000" dirty="0">
                <a:solidFill>
                  <a:schemeClr val="bg1"/>
                </a:solidFill>
                <a:latin typeface="Calibri" pitchFamily="34" charset="0"/>
                <a:cs typeface="Calibri" pitchFamily="34" charset="0"/>
              </a:rPr>
              <a:t>2 heures</a:t>
            </a:r>
          </a:p>
        </p:txBody>
      </p:sp>
    </p:spTree>
    <p:extLst>
      <p:ext uri="{BB962C8B-B14F-4D97-AF65-F5344CB8AC3E}">
        <p14:creationId xmlns:p14="http://schemas.microsoft.com/office/powerpoint/2010/main" val="410467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928" y="530352"/>
            <a:ext cx="11027664" cy="5297760"/>
          </a:xfrm>
        </p:spPr>
        <p:txBody>
          <a:bodyPr>
            <a:normAutofit/>
          </a:bodyPr>
          <a:lstStyle/>
          <a:p>
            <a:r>
              <a:rPr lang="fr-FR" sz="6000" dirty="0">
                <a:latin typeface="Calibri" pitchFamily="34" charset="0"/>
                <a:cs typeface="Calibri" pitchFamily="34" charset="0"/>
              </a:rPr>
              <a:t>Au fur et à mesure des séances,</a:t>
            </a:r>
            <a:br>
              <a:rPr lang="fr-FR" sz="6000" dirty="0">
                <a:latin typeface="Calibri" pitchFamily="34" charset="0"/>
                <a:cs typeface="Calibri" pitchFamily="34" charset="0"/>
              </a:rPr>
            </a:br>
            <a:r>
              <a:rPr lang="fr-FR" sz="6000" dirty="0" smtClean="0">
                <a:latin typeface="Calibri" pitchFamily="34" charset="0"/>
                <a:cs typeface="Calibri" pitchFamily="34" charset="0"/>
              </a:rPr>
              <a:t>des </a:t>
            </a:r>
            <a:r>
              <a:rPr lang="fr-FR" sz="6000" dirty="0">
                <a:latin typeface="Calibri" pitchFamily="34" charset="0"/>
                <a:cs typeface="Calibri" pitchFamily="34" charset="0"/>
              </a:rPr>
              <a:t>points de convergences et des différences vont émerger. </a:t>
            </a:r>
          </a:p>
        </p:txBody>
      </p:sp>
    </p:spTree>
    <p:extLst>
      <p:ext uri="{BB962C8B-B14F-4D97-AF65-F5344CB8AC3E}">
        <p14:creationId xmlns:p14="http://schemas.microsoft.com/office/powerpoint/2010/main" val="2181448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19536" y="620688"/>
            <a:ext cx="8229600" cy="5616624"/>
          </a:xfrm>
        </p:spPr>
        <p:txBody>
          <a:bodyPr/>
          <a:lstStyle/>
          <a:p>
            <a:r>
              <a:rPr lang="fr-FR" sz="6000" dirty="0">
                <a:solidFill>
                  <a:srgbClr val="FF0000"/>
                </a:solidFill>
                <a:latin typeface="Calibri" pitchFamily="34" charset="0"/>
                <a:cs typeface="Calibri" pitchFamily="34" charset="0"/>
              </a:rPr>
              <a:t>Séance 4 : </a:t>
            </a:r>
            <a:r>
              <a:rPr lang="fr-FR" sz="6000" dirty="0">
                <a:latin typeface="Calibri" pitchFamily="34" charset="0"/>
                <a:cs typeface="Calibri" pitchFamily="34" charset="0"/>
              </a:rPr>
              <a:t/>
            </a:r>
            <a:br>
              <a:rPr lang="fr-FR" sz="6000" dirty="0">
                <a:latin typeface="Calibri" pitchFamily="34" charset="0"/>
                <a:cs typeface="Calibri" pitchFamily="34" charset="0"/>
              </a:rPr>
            </a:br>
            <a:r>
              <a:rPr lang="fr-FR" sz="6000" dirty="0">
                <a:solidFill>
                  <a:schemeClr val="bg1"/>
                </a:solidFill>
                <a:latin typeface="Calibri" pitchFamily="34" charset="0"/>
                <a:cs typeface="Calibri" pitchFamily="34" charset="0"/>
              </a:rPr>
              <a:t>Bilan sur l’Amérique et l’Europe en révolution</a:t>
            </a:r>
            <a:br>
              <a:rPr lang="fr-FR" sz="6000" dirty="0">
                <a:solidFill>
                  <a:schemeClr val="bg1"/>
                </a:solidFill>
                <a:latin typeface="Calibri" pitchFamily="34" charset="0"/>
                <a:cs typeface="Calibri" pitchFamily="34" charset="0"/>
              </a:rPr>
            </a:br>
            <a:r>
              <a:rPr lang="fr-FR" sz="6000" dirty="0">
                <a:solidFill>
                  <a:schemeClr val="bg1"/>
                </a:solidFill>
                <a:latin typeface="Calibri" pitchFamily="34" charset="0"/>
                <a:cs typeface="Calibri" pitchFamily="34" charset="0"/>
              </a:rPr>
              <a:t> 2 heures</a:t>
            </a:r>
            <a:r>
              <a:rPr lang="fr-FR" dirty="0" smtClean="0"/>
              <a:t/>
            </a:r>
            <a:br>
              <a:rPr lang="fr-FR" dirty="0" smtClean="0"/>
            </a:br>
            <a:endParaRPr lang="fr-FR" dirty="0"/>
          </a:p>
        </p:txBody>
      </p:sp>
    </p:spTree>
    <p:extLst>
      <p:ext uri="{BB962C8B-B14F-4D97-AF65-F5344CB8AC3E}">
        <p14:creationId xmlns:p14="http://schemas.microsoft.com/office/powerpoint/2010/main" val="824880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765536" cy="6552728"/>
          </a:xfrm>
        </p:spPr>
        <p:txBody>
          <a:bodyPr>
            <a:normAutofit/>
          </a:bodyPr>
          <a:lstStyle/>
          <a:p>
            <a:r>
              <a:rPr lang="fr-FR" sz="6000" dirty="0">
                <a:latin typeface="Calibri" pitchFamily="34" charset="0"/>
                <a:cs typeface="Calibri" pitchFamily="34" charset="0"/>
              </a:rPr>
              <a:t>Proposition d’activités de synthèse </a:t>
            </a:r>
            <a:br>
              <a:rPr lang="fr-FR" sz="6000" dirty="0">
                <a:latin typeface="Calibri" pitchFamily="34" charset="0"/>
                <a:cs typeface="Calibri" pitchFamily="34" charset="0"/>
              </a:rPr>
            </a:br>
            <a:r>
              <a:rPr lang="fr-FR" sz="6000" dirty="0">
                <a:latin typeface="Calibri" pitchFamily="34" charset="0"/>
                <a:cs typeface="Calibri" pitchFamily="34" charset="0"/>
              </a:rPr>
              <a:t>basées sur les capacités prescrites dans les programmes</a:t>
            </a:r>
          </a:p>
        </p:txBody>
      </p:sp>
    </p:spTree>
    <p:extLst>
      <p:ext uri="{BB962C8B-B14F-4D97-AF65-F5344CB8AC3E}">
        <p14:creationId xmlns:p14="http://schemas.microsoft.com/office/powerpoint/2010/main" val="1079593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404664"/>
            <a:ext cx="8229600" cy="5832648"/>
          </a:xfrm>
        </p:spPr>
        <p:txBody>
          <a:bodyPr/>
          <a:lstStyle/>
          <a:p>
            <a:pPr algn="ctr"/>
            <a:r>
              <a:rPr lang="fr-FR" sz="6000" dirty="0">
                <a:latin typeface="Calibri" pitchFamily="34" charset="0"/>
                <a:cs typeface="Calibri" pitchFamily="34" charset="0"/>
              </a:rPr>
              <a:t>Proposition 1 :</a:t>
            </a:r>
          </a:p>
        </p:txBody>
      </p:sp>
    </p:spTree>
    <p:extLst>
      <p:ext uri="{BB962C8B-B14F-4D97-AF65-F5344CB8AC3E}">
        <p14:creationId xmlns:p14="http://schemas.microsoft.com/office/powerpoint/2010/main" val="1318828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rotWithShape="1">
          <a:blip r:embed="rId3" cstate="print"/>
          <a:srcRect l="29117" t="18565" r="29275" b="23435"/>
          <a:stretch/>
        </p:blipFill>
        <p:spPr bwMode="auto">
          <a:xfrm>
            <a:off x="3416072" y="274321"/>
            <a:ext cx="6258280" cy="6464276"/>
          </a:xfrm>
          <a:prstGeom prst="rect">
            <a:avLst/>
          </a:prstGeom>
          <a:noFill/>
          <a:ln w="9525">
            <a:noFill/>
            <a:miter lim="800000"/>
            <a:headEnd/>
            <a:tailEnd/>
          </a:ln>
        </p:spPr>
      </p:pic>
      <p:sp>
        <p:nvSpPr>
          <p:cNvPr id="7" name="Rectangle 6"/>
          <p:cNvSpPr/>
          <p:nvPr/>
        </p:nvSpPr>
        <p:spPr>
          <a:xfrm>
            <a:off x="3416072" y="3506459"/>
            <a:ext cx="6093688" cy="80467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734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solidFill>
                  <a:schemeClr val="bg1"/>
                </a:solidFill>
                <a:latin typeface="Calibri" panose="020F0502020204030204" pitchFamily="34" charset="0"/>
              </a:rPr>
              <a:t>Compléter ou réaliser une frise chronologique des révolutions dans l’espace atlantique</a:t>
            </a:r>
            <a:endParaRPr lang="fr-FR" sz="3600" dirty="0">
              <a:solidFill>
                <a:schemeClr val="bg1"/>
              </a:solidFill>
              <a:latin typeface="Calibri" panose="020F0502020204030204" pitchFamily="34" charset="0"/>
            </a:endParaRPr>
          </a:p>
        </p:txBody>
      </p:sp>
      <p:pic>
        <p:nvPicPr>
          <p:cNvPr id="4" name="Espace réservé du contenu 3"/>
          <p:cNvPicPr>
            <a:picLocks noGrp="1"/>
          </p:cNvPicPr>
          <p:nvPr>
            <p:ph idx="1"/>
          </p:nvPr>
        </p:nvPicPr>
        <p:blipFill>
          <a:blip r:embed="rId2" cstate="print"/>
          <a:srcRect l="197" t="2800" b="3850"/>
          <a:stretch>
            <a:fillRect/>
          </a:stretch>
        </p:blipFill>
        <p:spPr bwMode="auto">
          <a:xfrm>
            <a:off x="1444752" y="1582231"/>
            <a:ext cx="9302496" cy="4835096"/>
          </a:xfrm>
          <a:prstGeom prst="rect">
            <a:avLst/>
          </a:prstGeom>
          <a:noFill/>
          <a:ln w="9525">
            <a:noFill/>
            <a:miter lim="800000"/>
            <a:headEnd/>
            <a:tailEnd/>
          </a:ln>
        </p:spPr>
      </p:pic>
    </p:spTree>
    <p:extLst>
      <p:ext uri="{BB962C8B-B14F-4D97-AF65-F5344CB8AC3E}">
        <p14:creationId xmlns:p14="http://schemas.microsoft.com/office/powerpoint/2010/main" val="640025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365125"/>
            <a:ext cx="11521440" cy="1325563"/>
          </a:xfrm>
        </p:spPr>
        <p:txBody>
          <a:bodyPr>
            <a:normAutofit/>
          </a:bodyPr>
          <a:lstStyle/>
          <a:p>
            <a:pPr algn="ctr"/>
            <a:r>
              <a:rPr lang="fr-FR" sz="4000" dirty="0" smtClean="0">
                <a:latin typeface="Calibri" panose="020F0502020204030204" pitchFamily="34" charset="0"/>
              </a:rPr>
              <a:t>Compléter ou réaliser une frise chronologique des révolutions dans l’espace atlantique</a:t>
            </a:r>
            <a:endParaRPr lang="fr-FR" sz="4000" dirty="0">
              <a:latin typeface="Calibri" panose="020F0502020204030204" pitchFamily="34" charset="0"/>
            </a:endParaRPr>
          </a:p>
        </p:txBody>
      </p:sp>
      <p:pic>
        <p:nvPicPr>
          <p:cNvPr id="4" name="Espace réservé du contenu 3"/>
          <p:cNvPicPr>
            <a:picLocks noGrp="1"/>
          </p:cNvPicPr>
          <p:nvPr>
            <p:ph idx="1"/>
          </p:nvPr>
        </p:nvPicPr>
        <p:blipFill>
          <a:blip r:embed="rId2" cstate="print"/>
          <a:stretch>
            <a:fillRect/>
          </a:stretch>
        </p:blipFill>
        <p:spPr bwMode="auto">
          <a:xfrm>
            <a:off x="2228144" y="1825625"/>
            <a:ext cx="7735712" cy="4351338"/>
          </a:xfrm>
          <a:prstGeom prst="rect">
            <a:avLst/>
          </a:prstGeom>
          <a:noFill/>
          <a:ln w="9525">
            <a:noFill/>
            <a:miter lim="800000"/>
            <a:headEnd/>
            <a:tailEnd/>
          </a:ln>
        </p:spPr>
      </p:pic>
    </p:spTree>
    <p:extLst>
      <p:ext uri="{BB962C8B-B14F-4D97-AF65-F5344CB8AC3E}">
        <p14:creationId xmlns:p14="http://schemas.microsoft.com/office/powerpoint/2010/main" val="448710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944" y="-365760"/>
            <a:ext cx="8229600" cy="6858000"/>
          </a:xfrm>
        </p:spPr>
        <p:txBody>
          <a:bodyPr/>
          <a:lstStyle/>
          <a:p>
            <a:r>
              <a:rPr lang="fr-FR" sz="5400" dirty="0">
                <a:latin typeface="Calibri" pitchFamily="34" charset="0"/>
                <a:cs typeface="Calibri" pitchFamily="34" charset="0"/>
              </a:rPr>
              <a:t>Construire une frise chronologique </a:t>
            </a:r>
            <a:r>
              <a:rPr lang="fr-FR" sz="5400" dirty="0">
                <a:solidFill>
                  <a:srgbClr val="FF0000"/>
                </a:solidFill>
                <a:latin typeface="Calibri" pitchFamily="34" charset="0"/>
                <a:cs typeface="Calibri" pitchFamily="34" charset="0"/>
              </a:rPr>
              <a:t>comparative</a:t>
            </a:r>
            <a:r>
              <a:rPr lang="fr-FR" sz="5400" dirty="0">
                <a:latin typeface="Calibri" pitchFamily="34" charset="0"/>
                <a:cs typeface="Calibri" pitchFamily="34" charset="0"/>
              </a:rPr>
              <a:t> des 3 révolutions dans l’espace Atlantique et faire ressortir les points de résonnance et ceux de divergence</a:t>
            </a:r>
            <a:r>
              <a:rPr lang="fr-FR" dirty="0" smtClean="0"/>
              <a:t>.</a:t>
            </a:r>
            <a:endParaRPr lang="fr-FR" dirty="0"/>
          </a:p>
        </p:txBody>
      </p:sp>
    </p:spTree>
    <p:extLst>
      <p:ext uri="{BB962C8B-B14F-4D97-AF65-F5344CB8AC3E}">
        <p14:creationId xmlns:p14="http://schemas.microsoft.com/office/powerpoint/2010/main" val="2389159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71400"/>
            <a:ext cx="8229600" cy="6394722"/>
          </a:xfrm>
        </p:spPr>
        <p:txBody>
          <a:bodyPr/>
          <a:lstStyle/>
          <a:p>
            <a:pPr algn="ctr"/>
            <a:r>
              <a:rPr lang="fr-FR" sz="6000" dirty="0">
                <a:latin typeface="Calibri" pitchFamily="34" charset="0"/>
                <a:cs typeface="Calibri" pitchFamily="34" charset="0"/>
              </a:rPr>
              <a:t>Proposition 2 :</a:t>
            </a:r>
            <a:r>
              <a:rPr lang="fr-FR" dirty="0" smtClean="0"/>
              <a:t> </a:t>
            </a:r>
            <a:endParaRPr lang="fr-FR" dirty="0"/>
          </a:p>
        </p:txBody>
      </p:sp>
    </p:spTree>
    <p:extLst>
      <p:ext uri="{BB962C8B-B14F-4D97-AF65-F5344CB8AC3E}">
        <p14:creationId xmlns:p14="http://schemas.microsoft.com/office/powerpoint/2010/main" val="1163041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esktop\Formation nouveau programme 2019\220px-Mather_Brown_-_Thomas_Jefferson_-_Google_Art_Project.jpg"/>
          <p:cNvPicPr>
            <a:picLocks noChangeAspect="1" noChangeArrowheads="1"/>
          </p:cNvPicPr>
          <p:nvPr/>
        </p:nvPicPr>
        <p:blipFill>
          <a:blip r:embed="rId3" cstate="print"/>
          <a:srcRect/>
          <a:stretch>
            <a:fillRect/>
          </a:stretch>
        </p:blipFill>
        <p:spPr bwMode="auto">
          <a:xfrm>
            <a:off x="6456040" y="1700808"/>
            <a:ext cx="3382582" cy="4320480"/>
          </a:xfrm>
          <a:prstGeom prst="rect">
            <a:avLst/>
          </a:prstGeom>
          <a:noFill/>
        </p:spPr>
      </p:pic>
      <p:pic>
        <p:nvPicPr>
          <p:cNvPr id="3" name="Image 2" descr="Image associÃ©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537" y="1700809"/>
            <a:ext cx="3209925" cy="4320775"/>
          </a:xfrm>
          <a:prstGeom prst="rect">
            <a:avLst/>
          </a:prstGeom>
          <a:noFill/>
          <a:ln>
            <a:noFill/>
          </a:ln>
        </p:spPr>
      </p:pic>
      <p:sp>
        <p:nvSpPr>
          <p:cNvPr id="2" name="Titre 1"/>
          <p:cNvSpPr>
            <a:spLocks noGrp="1"/>
          </p:cNvSpPr>
          <p:nvPr>
            <p:ph type="title"/>
          </p:nvPr>
        </p:nvSpPr>
        <p:spPr>
          <a:xfrm>
            <a:off x="1919536" y="0"/>
            <a:ext cx="8229600" cy="6858000"/>
          </a:xfrm>
        </p:spPr>
        <p:txBody>
          <a:bodyPr/>
          <a:lstStyle/>
          <a:p>
            <a:r>
              <a:rPr lang="fr-FR" sz="6000" dirty="0">
                <a:solidFill>
                  <a:schemeClr val="tx1"/>
                </a:solidFill>
                <a:latin typeface="Calibri" pitchFamily="34" charset="0"/>
                <a:cs typeface="Calibri" pitchFamily="34" charset="0"/>
              </a:rPr>
              <a:t>Situer un acteur dans son contexte et préciser son rôle dans la période considérée.</a:t>
            </a:r>
            <a:br>
              <a:rPr lang="fr-FR" sz="6000" dirty="0">
                <a:solidFill>
                  <a:schemeClr val="tx1"/>
                </a:solidFill>
                <a:latin typeface="Calibri" pitchFamily="34" charset="0"/>
                <a:cs typeface="Calibri" pitchFamily="34" charset="0"/>
              </a:rPr>
            </a:br>
            <a:r>
              <a:rPr lang="fr-FR" sz="6000" dirty="0">
                <a:solidFill>
                  <a:schemeClr val="tx1"/>
                </a:solidFill>
                <a:latin typeface="Calibri" pitchFamily="34" charset="0"/>
                <a:cs typeface="Calibri" pitchFamily="34" charset="0"/>
              </a:rPr>
              <a:t>Exemple : La Fayette </a:t>
            </a:r>
            <a:br>
              <a:rPr lang="fr-FR" sz="6000" dirty="0">
                <a:solidFill>
                  <a:schemeClr val="tx1"/>
                </a:solidFill>
                <a:latin typeface="Calibri" pitchFamily="34" charset="0"/>
                <a:cs typeface="Calibri" pitchFamily="34" charset="0"/>
              </a:rPr>
            </a:br>
            <a:r>
              <a:rPr lang="fr-FR" sz="6000" dirty="0">
                <a:solidFill>
                  <a:schemeClr val="tx1"/>
                </a:solidFill>
                <a:latin typeface="Calibri" pitchFamily="34" charset="0"/>
                <a:cs typeface="Calibri" pitchFamily="34" charset="0"/>
              </a:rPr>
              <a:t>ou</a:t>
            </a:r>
            <a:br>
              <a:rPr lang="fr-FR" sz="6000" dirty="0">
                <a:solidFill>
                  <a:schemeClr val="tx1"/>
                </a:solidFill>
                <a:latin typeface="Calibri" pitchFamily="34" charset="0"/>
                <a:cs typeface="Calibri" pitchFamily="34" charset="0"/>
              </a:rPr>
            </a:br>
            <a:r>
              <a:rPr lang="fr-FR" sz="6000" dirty="0">
                <a:solidFill>
                  <a:schemeClr val="tx1"/>
                </a:solidFill>
                <a:latin typeface="Calibri" pitchFamily="34" charset="0"/>
                <a:cs typeface="Calibri" pitchFamily="34" charset="0"/>
              </a:rPr>
              <a:t> Jefferson</a:t>
            </a:r>
            <a:r>
              <a:rPr lang="fr-FR" dirty="0" smtClean="0"/>
              <a:t> </a:t>
            </a:r>
            <a:endParaRPr lang="fr-FR" dirty="0"/>
          </a:p>
        </p:txBody>
      </p:sp>
    </p:spTree>
    <p:extLst>
      <p:ext uri="{BB962C8B-B14F-4D97-AF65-F5344CB8AC3E}">
        <p14:creationId xmlns:p14="http://schemas.microsoft.com/office/powerpoint/2010/main" val="35788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33759"/>
            <a:ext cx="8229600" cy="6264696"/>
          </a:xfrm>
        </p:spPr>
        <p:txBody>
          <a:bodyPr>
            <a:normAutofit/>
          </a:bodyPr>
          <a:lstStyle/>
          <a:p>
            <a:pPr algn="ctr"/>
            <a:r>
              <a:rPr lang="fr-FR" sz="6000" dirty="0">
                <a:latin typeface="Calibri" pitchFamily="34" charset="0"/>
                <a:cs typeface="Calibri" pitchFamily="34" charset="0"/>
              </a:rPr>
              <a:t>Proposition 3 :</a:t>
            </a:r>
          </a:p>
        </p:txBody>
      </p:sp>
    </p:spTree>
    <p:extLst>
      <p:ext uri="{BB962C8B-B14F-4D97-AF65-F5344CB8AC3E}">
        <p14:creationId xmlns:p14="http://schemas.microsoft.com/office/powerpoint/2010/main" val="1214728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Greg\Desktop\Formation nouveau programme 2019\ddhc image.jpg"/>
          <p:cNvPicPr>
            <a:picLocks noChangeAspect="1" noChangeArrowheads="1"/>
          </p:cNvPicPr>
          <p:nvPr/>
        </p:nvPicPr>
        <p:blipFill>
          <a:blip r:embed="rId3" cstate="print"/>
          <a:srcRect/>
          <a:stretch>
            <a:fillRect/>
          </a:stretch>
        </p:blipFill>
        <p:spPr bwMode="auto">
          <a:xfrm>
            <a:off x="7557516" y="2996952"/>
            <a:ext cx="2671994" cy="3672408"/>
          </a:xfrm>
          <a:prstGeom prst="rect">
            <a:avLst/>
          </a:prstGeom>
          <a:noFill/>
        </p:spPr>
      </p:pic>
      <p:pic>
        <p:nvPicPr>
          <p:cNvPr id="2051" name="Picture 3" descr="C:\Users\Greg\Desktop\Formation nouveau programme 2019\220px-Constitution Etats unis 1787.jpeg"/>
          <p:cNvPicPr>
            <a:picLocks noChangeAspect="1" noChangeArrowheads="1"/>
          </p:cNvPicPr>
          <p:nvPr/>
        </p:nvPicPr>
        <p:blipFill>
          <a:blip r:embed="rId4" cstate="print"/>
          <a:srcRect/>
          <a:stretch>
            <a:fillRect/>
          </a:stretch>
        </p:blipFill>
        <p:spPr bwMode="auto">
          <a:xfrm>
            <a:off x="4367809" y="188641"/>
            <a:ext cx="2847537" cy="3287611"/>
          </a:xfrm>
          <a:prstGeom prst="rect">
            <a:avLst/>
          </a:prstGeom>
          <a:noFill/>
        </p:spPr>
      </p:pic>
      <p:pic>
        <p:nvPicPr>
          <p:cNvPr id="2050" name="Picture 2" descr="C:\Users\Greg\Desktop\Formation nouveau programme 2019\220px-Declaration_of_Independence_(USA).jpg"/>
          <p:cNvPicPr>
            <a:picLocks noChangeAspect="1" noChangeArrowheads="1"/>
          </p:cNvPicPr>
          <p:nvPr/>
        </p:nvPicPr>
        <p:blipFill>
          <a:blip r:embed="rId5" cstate="print"/>
          <a:srcRect/>
          <a:stretch>
            <a:fillRect/>
          </a:stretch>
        </p:blipFill>
        <p:spPr bwMode="auto">
          <a:xfrm>
            <a:off x="1703512" y="3302000"/>
            <a:ext cx="2794000" cy="3556000"/>
          </a:xfrm>
          <a:prstGeom prst="rect">
            <a:avLst/>
          </a:prstGeom>
          <a:noFill/>
        </p:spPr>
      </p:pic>
      <p:sp>
        <p:nvSpPr>
          <p:cNvPr id="2" name="Titre 1"/>
          <p:cNvSpPr>
            <a:spLocks noGrp="1"/>
          </p:cNvSpPr>
          <p:nvPr>
            <p:ph type="title"/>
          </p:nvPr>
        </p:nvSpPr>
        <p:spPr>
          <a:xfrm>
            <a:off x="1054608" y="-292607"/>
            <a:ext cx="11137392" cy="6858000"/>
          </a:xfrm>
        </p:spPr>
        <p:txBody>
          <a:bodyPr>
            <a:normAutofit/>
          </a:bodyPr>
          <a:lstStyle/>
          <a:p>
            <a:r>
              <a:rPr lang="fr-FR" sz="4800" dirty="0">
                <a:latin typeface="Calibri" pitchFamily="34" charset="0"/>
                <a:cs typeface="Calibri" pitchFamily="34" charset="0"/>
              </a:rPr>
              <a:t>Dégager le sens et l’intérêt de l’un des textes patrimoniaux de la période : étude comparative de quelques articles de la Déclaration solennelle de 1776 ou de la Constitution de 1787 et de la DDHC de 1789.</a:t>
            </a:r>
            <a:r>
              <a:rPr lang="fr-FR" dirty="0" smtClean="0"/>
              <a:t/>
            </a:r>
            <a:br>
              <a:rPr lang="fr-FR" dirty="0" smtClean="0"/>
            </a:br>
            <a:endParaRPr lang="fr-FR" dirty="0"/>
          </a:p>
        </p:txBody>
      </p:sp>
    </p:spTree>
    <p:extLst>
      <p:ext uri="{BB962C8B-B14F-4D97-AF65-F5344CB8AC3E}">
        <p14:creationId xmlns:p14="http://schemas.microsoft.com/office/powerpoint/2010/main" val="382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 y="0"/>
            <a:ext cx="11155680" cy="6858000"/>
          </a:xfrm>
        </p:spPr>
        <p:txBody>
          <a:bodyPr>
            <a:normAutofit/>
          </a:bodyPr>
          <a:lstStyle/>
          <a:p>
            <a:pPr algn="ctr"/>
            <a:r>
              <a:rPr lang="fr-FR" sz="6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Séance 5 :</a:t>
            </a:r>
            <a:r>
              <a:rPr lang="fr-FR" sz="6000" b="1" dirty="0">
                <a:effectLst>
                  <a:outerShdw blurRad="38100" dist="38100" dir="2700000" algn="tl">
                    <a:srgbClr val="000000">
                      <a:alpha val="43137"/>
                    </a:srgbClr>
                  </a:outerShdw>
                </a:effectLst>
                <a:latin typeface="Calibri" pitchFamily="34" charset="0"/>
                <a:cs typeface="Calibri" pitchFamily="34" charset="0"/>
              </a:rPr>
              <a:t> </a:t>
            </a:r>
            <a:br>
              <a:rPr lang="fr-FR" sz="6000" b="1" dirty="0">
                <a:effectLst>
                  <a:outerShdw blurRad="38100" dist="38100" dir="2700000" algn="tl">
                    <a:srgbClr val="000000">
                      <a:alpha val="43137"/>
                    </a:srgbClr>
                  </a:outerShdw>
                </a:effectLst>
                <a:latin typeface="Calibri" pitchFamily="34" charset="0"/>
                <a:cs typeface="Calibri" pitchFamily="34" charset="0"/>
              </a:rPr>
            </a:br>
            <a:r>
              <a:rPr lang="fr-FR" sz="6000" b="1" dirty="0">
                <a:effectLst>
                  <a:outerShdw blurRad="38100" dist="38100" dir="2700000" algn="tl">
                    <a:srgbClr val="000000">
                      <a:alpha val="43137"/>
                    </a:srgbClr>
                  </a:outerShdw>
                </a:effectLst>
                <a:latin typeface="Calibri" pitchFamily="34" charset="0"/>
                <a:cs typeface="Calibri" pitchFamily="34" charset="0"/>
              </a:rPr>
              <a:t>Evaluation et </a:t>
            </a:r>
            <a:r>
              <a:rPr lang="fr-FR" sz="6000" b="1" dirty="0" err="1" smtClean="0">
                <a:effectLst>
                  <a:outerShdw blurRad="38100" dist="38100" dir="2700000" algn="tl">
                    <a:srgbClr val="000000">
                      <a:alpha val="43137"/>
                    </a:srgbClr>
                  </a:outerShdw>
                </a:effectLst>
                <a:latin typeface="Calibri" pitchFamily="34" charset="0"/>
                <a:cs typeface="Calibri" pitchFamily="34" charset="0"/>
              </a:rPr>
              <a:t>re-médiation</a:t>
            </a:r>
            <a:r>
              <a:rPr lang="fr-FR" sz="6000" b="1" dirty="0">
                <a:effectLst>
                  <a:outerShdw blurRad="38100" dist="38100" dir="2700000" algn="tl">
                    <a:srgbClr val="000000">
                      <a:alpha val="43137"/>
                    </a:srgbClr>
                  </a:outerShdw>
                </a:effectLst>
                <a:latin typeface="Calibri" pitchFamily="34" charset="0"/>
                <a:cs typeface="Calibri" pitchFamily="34" charset="0"/>
              </a:rPr>
              <a:t>  </a:t>
            </a:r>
            <a:br>
              <a:rPr lang="fr-FR" sz="6000" b="1" dirty="0">
                <a:effectLst>
                  <a:outerShdw blurRad="38100" dist="38100" dir="2700000" algn="tl">
                    <a:srgbClr val="000000">
                      <a:alpha val="43137"/>
                    </a:srgbClr>
                  </a:outerShdw>
                </a:effectLst>
                <a:latin typeface="Calibri" pitchFamily="34" charset="0"/>
                <a:cs typeface="Calibri" pitchFamily="34" charset="0"/>
              </a:rPr>
            </a:br>
            <a:r>
              <a:rPr lang="fr-FR" sz="6000" b="1" dirty="0">
                <a:effectLst>
                  <a:outerShdw blurRad="38100" dist="38100" dir="2700000" algn="tl">
                    <a:srgbClr val="000000">
                      <a:alpha val="43137"/>
                    </a:srgbClr>
                  </a:outerShdw>
                </a:effectLst>
                <a:latin typeface="Calibri" pitchFamily="34" charset="0"/>
                <a:cs typeface="Calibri" pitchFamily="34" charset="0"/>
              </a:rPr>
              <a:t>1h30 à 2h00</a:t>
            </a:r>
          </a:p>
        </p:txBody>
      </p:sp>
    </p:spTree>
    <p:extLst>
      <p:ext uri="{BB962C8B-B14F-4D97-AF65-F5344CB8AC3E}">
        <p14:creationId xmlns:p14="http://schemas.microsoft.com/office/powerpoint/2010/main" val="110315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188640"/>
            <a:ext cx="8229600" cy="6552728"/>
          </a:xfrm>
        </p:spPr>
        <p:txBody>
          <a:bodyPr/>
          <a:lstStyle/>
          <a:p>
            <a:pPr algn="ctr"/>
            <a:r>
              <a:rPr lang="fr-FR" sz="6000" dirty="0">
                <a:latin typeface="Calibri" pitchFamily="34" charset="0"/>
                <a:cs typeface="Calibri" pitchFamily="34" charset="0"/>
              </a:rPr>
              <a:t>Exercices d’évaluations possibles </a:t>
            </a:r>
            <a:r>
              <a:rPr lang="fr-FR" dirty="0" smtClean="0"/>
              <a:t>:</a:t>
            </a:r>
            <a:endParaRPr lang="fr-FR" dirty="0"/>
          </a:p>
        </p:txBody>
      </p:sp>
    </p:spTree>
    <p:extLst>
      <p:ext uri="{BB962C8B-B14F-4D97-AF65-F5344CB8AC3E}">
        <p14:creationId xmlns:p14="http://schemas.microsoft.com/office/powerpoint/2010/main" val="1116495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8229600" cy="6480720"/>
          </a:xfrm>
        </p:spPr>
        <p:txBody>
          <a:bodyPr/>
          <a:lstStyle/>
          <a:p>
            <a:pPr>
              <a:buFont typeface="Wingdings" pitchFamily="2" charset="2"/>
              <a:buChar char="Ø"/>
            </a:pPr>
            <a:r>
              <a:rPr lang="fr-FR" sz="6000" dirty="0">
                <a:latin typeface="Calibri" pitchFamily="34" charset="0"/>
                <a:cs typeface="Calibri" pitchFamily="34" charset="0"/>
              </a:rPr>
              <a:t>Questions sur les notions et mots-clés</a:t>
            </a:r>
            <a:r>
              <a:rPr lang="fr-FR" dirty="0" smtClean="0"/>
              <a:t> </a:t>
            </a:r>
            <a:endParaRPr lang="fr-FR" dirty="0"/>
          </a:p>
        </p:txBody>
      </p:sp>
    </p:spTree>
    <p:extLst>
      <p:ext uri="{BB962C8B-B14F-4D97-AF65-F5344CB8AC3E}">
        <p14:creationId xmlns:p14="http://schemas.microsoft.com/office/powerpoint/2010/main" val="258415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116632"/>
            <a:ext cx="8291264" cy="1301006"/>
          </a:xfrm>
        </p:spPr>
        <p:txBody>
          <a:bodyPr>
            <a:normAutofit fontScale="90000"/>
          </a:bodyPr>
          <a:lstStyle/>
          <a:p>
            <a:pPr algn="ctr"/>
            <a:r>
              <a:rPr lang="fr-FR" sz="4800" dirty="0"/>
              <a:t/>
            </a:r>
            <a:br>
              <a:rPr lang="fr-FR" sz="4800" dirty="0"/>
            </a:br>
            <a:r>
              <a:rPr lang="fr-FR" sz="4800" dirty="0"/>
              <a:t>Commentaire du programme </a:t>
            </a:r>
            <a:endParaRPr lang="fr-FR" dirty="0"/>
          </a:p>
        </p:txBody>
      </p:sp>
      <p:pic>
        <p:nvPicPr>
          <p:cNvPr id="4" name="Espace réservé du contenu 3"/>
          <p:cNvPicPr>
            <a:picLocks noGrp="1"/>
          </p:cNvPicPr>
          <p:nvPr>
            <p:ph idx="1"/>
          </p:nvPr>
        </p:nvPicPr>
        <p:blipFill rotWithShape="1">
          <a:blip r:embed="rId3" cstate="print"/>
          <a:srcRect l="34399" t="12491" r="35104" b="10062"/>
          <a:stretch/>
        </p:blipFill>
        <p:spPr bwMode="auto">
          <a:xfrm>
            <a:off x="2490056" y="170356"/>
            <a:ext cx="7150224" cy="6436568"/>
          </a:xfrm>
          <a:prstGeom prst="rect">
            <a:avLst/>
          </a:prstGeom>
          <a:noFill/>
          <a:ln w="9525">
            <a:noFill/>
            <a:miter lim="800000"/>
            <a:headEnd/>
            <a:tailEnd/>
          </a:ln>
        </p:spPr>
      </p:pic>
      <p:sp>
        <p:nvSpPr>
          <p:cNvPr id="3" name="Ellipse 2"/>
          <p:cNvSpPr/>
          <p:nvPr/>
        </p:nvSpPr>
        <p:spPr>
          <a:xfrm>
            <a:off x="2176272" y="2560320"/>
            <a:ext cx="2096664" cy="436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400800" y="2432304"/>
            <a:ext cx="3108960" cy="564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92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332656"/>
            <a:ext cx="8229600" cy="6336704"/>
          </a:xfrm>
        </p:spPr>
        <p:txBody>
          <a:bodyPr/>
          <a:lstStyle/>
          <a:p>
            <a:pPr>
              <a:buFont typeface="Wingdings" pitchFamily="2" charset="2"/>
              <a:buChar char="Ø"/>
            </a:pPr>
            <a:r>
              <a:rPr lang="fr-FR" sz="6000" dirty="0">
                <a:latin typeface="Calibri" pitchFamily="34" charset="0"/>
                <a:cs typeface="Calibri" pitchFamily="34" charset="0"/>
              </a:rPr>
              <a:t>Compléter une partie de la frise chronologique</a:t>
            </a:r>
            <a:r>
              <a:rPr lang="fr-FR" dirty="0" smtClean="0"/>
              <a:t> </a:t>
            </a:r>
            <a:endParaRPr lang="fr-FR" dirty="0"/>
          </a:p>
        </p:txBody>
      </p:sp>
    </p:spTree>
    <p:extLst>
      <p:ext uri="{BB962C8B-B14F-4D97-AF65-F5344CB8AC3E}">
        <p14:creationId xmlns:p14="http://schemas.microsoft.com/office/powerpoint/2010/main" val="3744570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0" y="240072"/>
            <a:ext cx="10399776" cy="6264696"/>
          </a:xfrm>
        </p:spPr>
        <p:txBody>
          <a:bodyPr>
            <a:noAutofit/>
          </a:bodyPr>
          <a:lstStyle/>
          <a:p>
            <a:pPr algn="l">
              <a:buFont typeface="Wingdings" pitchFamily="2" charset="2"/>
              <a:buChar char="Ø"/>
            </a:pPr>
            <a:r>
              <a:rPr lang="fr-FR" sz="4400" dirty="0">
                <a:solidFill>
                  <a:srgbClr val="FFFF00"/>
                </a:solidFill>
                <a:latin typeface="Calibri" pitchFamily="34" charset="0"/>
                <a:cs typeface="Calibri" pitchFamily="34" charset="0"/>
              </a:rPr>
              <a:t>Raconter l’une des trois révolutions à partir : </a:t>
            </a:r>
            <a:r>
              <a:rPr lang="fr-FR" sz="4400" dirty="0">
                <a:latin typeface="Calibri" pitchFamily="34" charset="0"/>
                <a:cs typeface="Calibri" pitchFamily="34" charset="0"/>
              </a:rPr>
              <a:t/>
            </a:r>
            <a:br>
              <a:rPr lang="fr-FR" sz="4400" dirty="0">
                <a:latin typeface="Calibri" pitchFamily="34" charset="0"/>
                <a:cs typeface="Calibri" pitchFamily="34" charset="0"/>
              </a:rPr>
            </a:br>
            <a:r>
              <a:rPr lang="fr-FR" sz="4400" dirty="0">
                <a:latin typeface="Calibri" pitchFamily="34" charset="0"/>
                <a:cs typeface="Calibri" pitchFamily="34" charset="0"/>
              </a:rPr>
              <a:t>- d’une liste de mots-clés, de dates ;  </a:t>
            </a:r>
            <a:br>
              <a:rPr lang="fr-FR" sz="4400" dirty="0">
                <a:latin typeface="Calibri" pitchFamily="34" charset="0"/>
                <a:cs typeface="Calibri" pitchFamily="34" charset="0"/>
              </a:rPr>
            </a:br>
            <a:r>
              <a:rPr lang="fr-FR" sz="4400" dirty="0">
                <a:latin typeface="Calibri" pitchFamily="34" charset="0"/>
                <a:cs typeface="Calibri" pitchFamily="34" charset="0"/>
              </a:rPr>
              <a:t>- de quelques documents iconographiques (tableaux de batailles, portraits d’acteurs de ces révolutions);</a:t>
            </a:r>
            <a:br>
              <a:rPr lang="fr-FR" sz="4400" dirty="0">
                <a:latin typeface="Calibri" pitchFamily="34" charset="0"/>
                <a:cs typeface="Calibri" pitchFamily="34" charset="0"/>
              </a:rPr>
            </a:br>
            <a:r>
              <a:rPr lang="fr-FR" sz="4400" dirty="0">
                <a:latin typeface="Calibri" pitchFamily="34" charset="0"/>
                <a:cs typeface="Calibri" pitchFamily="34" charset="0"/>
              </a:rPr>
              <a:t>- d’une série de tableaux ;</a:t>
            </a:r>
            <a:br>
              <a:rPr lang="fr-FR" sz="4400" dirty="0">
                <a:latin typeface="Calibri" pitchFamily="34" charset="0"/>
                <a:cs typeface="Calibri" pitchFamily="34" charset="0"/>
              </a:rPr>
            </a:br>
            <a:r>
              <a:rPr lang="fr-FR" sz="4400" dirty="0">
                <a:latin typeface="Calibri" pitchFamily="34" charset="0"/>
                <a:cs typeface="Calibri" pitchFamily="34" charset="0"/>
              </a:rPr>
              <a:t>- d’un schéma ou d’une carte mentale.</a:t>
            </a:r>
            <a:r>
              <a:rPr lang="fr-FR" sz="3600" dirty="0">
                <a:latin typeface="Calibri" pitchFamily="34" charset="0"/>
                <a:cs typeface="Calibri" pitchFamily="34" charset="0"/>
              </a:rPr>
              <a:t/>
            </a:r>
            <a:br>
              <a:rPr lang="fr-FR" sz="3600" dirty="0">
                <a:latin typeface="Calibri" pitchFamily="34" charset="0"/>
                <a:cs typeface="Calibri" pitchFamily="34" charset="0"/>
              </a:rPr>
            </a:br>
            <a:endParaRPr lang="fr-FR" sz="3600" dirty="0">
              <a:latin typeface="Calibri" pitchFamily="34" charset="0"/>
              <a:cs typeface="Calibri" pitchFamily="34" charset="0"/>
            </a:endParaRPr>
          </a:p>
        </p:txBody>
      </p:sp>
    </p:spTree>
    <p:extLst>
      <p:ext uri="{BB962C8B-B14F-4D97-AF65-F5344CB8AC3E}">
        <p14:creationId xmlns:p14="http://schemas.microsoft.com/office/powerpoint/2010/main" val="13776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22194" y="280148"/>
            <a:ext cx="4200508" cy="6187976"/>
          </a:xfrm>
          <a:prstGeom prst="rect">
            <a:avLst/>
          </a:prstGeom>
        </p:spPr>
      </p:pic>
      <p:sp>
        <p:nvSpPr>
          <p:cNvPr id="3" name="Rectangle 2"/>
          <p:cNvSpPr/>
          <p:nvPr/>
        </p:nvSpPr>
        <p:spPr>
          <a:xfrm>
            <a:off x="5096256" y="280148"/>
            <a:ext cx="6096000" cy="1631216"/>
          </a:xfrm>
          <a:prstGeom prst="rect">
            <a:avLst/>
          </a:prstGeom>
        </p:spPr>
        <p:txBody>
          <a:bodyPr>
            <a:spAutoFit/>
          </a:bodyPr>
          <a:lstStyle/>
          <a:p>
            <a:r>
              <a:rPr lang="fr-FR" sz="2000" dirty="0"/>
              <a:t>« Conclusion de la campagne de 1781 en Virginie » par Jean-Baptiste Le Paon,  1783</a:t>
            </a:r>
          </a:p>
          <a:p>
            <a:r>
              <a:rPr lang="fr-FR" sz="2000" dirty="0"/>
              <a:t>Gilbert du </a:t>
            </a:r>
            <a:r>
              <a:rPr lang="fr-FR" sz="2000" dirty="0" err="1"/>
              <a:t>Motier</a:t>
            </a:r>
            <a:r>
              <a:rPr lang="fr-FR" sz="2000" dirty="0"/>
              <a:t>, marquis de La Fayette avec son esclave noir </a:t>
            </a:r>
            <a:r>
              <a:rPr lang="fr-FR" sz="2000" dirty="0" err="1"/>
              <a:t>Armistead</a:t>
            </a:r>
            <a:r>
              <a:rPr lang="fr-FR" sz="2000" dirty="0"/>
              <a:t> (affranchi par la suite) lors de la bataille de </a:t>
            </a:r>
            <a:r>
              <a:rPr lang="fr-FR" sz="2000" dirty="0" err="1"/>
              <a:t>Yorkstown</a:t>
            </a:r>
            <a:r>
              <a:rPr lang="fr-FR" sz="2000" dirty="0"/>
              <a:t> en 1781. Estampe. </a:t>
            </a:r>
          </a:p>
        </p:txBody>
      </p:sp>
      <p:sp>
        <p:nvSpPr>
          <p:cNvPr id="5" name="ZoneTexte 4"/>
          <p:cNvSpPr txBox="1"/>
          <p:nvPr/>
        </p:nvSpPr>
        <p:spPr>
          <a:xfrm>
            <a:off x="5376672" y="2743200"/>
            <a:ext cx="6382512" cy="2554545"/>
          </a:xfrm>
          <a:prstGeom prst="rect">
            <a:avLst/>
          </a:prstGeom>
          <a:noFill/>
        </p:spPr>
        <p:txBody>
          <a:bodyPr wrap="square" rtlCol="0">
            <a:spAutoFit/>
          </a:bodyPr>
          <a:lstStyle/>
          <a:p>
            <a:r>
              <a:rPr lang="fr-FR" sz="3200" dirty="0" smtClean="0">
                <a:latin typeface="Arial" panose="020B0604020202020204" pitchFamily="34" charset="0"/>
                <a:cs typeface="Arial" panose="020B0604020202020204" pitchFamily="34" charset="0"/>
              </a:rPr>
              <a:t>Vous êtes </a:t>
            </a:r>
            <a:r>
              <a:rPr lang="fr-FR" sz="3200" dirty="0" err="1" smtClean="0">
                <a:latin typeface="Arial" panose="020B0604020202020204" pitchFamily="34" charset="0"/>
                <a:cs typeface="Arial" panose="020B0604020202020204" pitchFamily="34" charset="0"/>
              </a:rPr>
              <a:t>Armistead</a:t>
            </a:r>
            <a:r>
              <a:rPr lang="fr-FR" sz="3200" dirty="0" smtClean="0">
                <a:latin typeface="Arial" panose="020B0604020202020204" pitchFamily="34" charset="0"/>
                <a:cs typeface="Arial" panose="020B0604020202020204" pitchFamily="34" charset="0"/>
              </a:rPr>
              <a:t>, l’esclave de La Fayette, faites le récit du rôle de votre maître durant les Révolutions américaine et française. </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3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out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224" y="289483"/>
            <a:ext cx="7431024" cy="830997"/>
          </a:xfrm>
          <a:prstGeom prst="rect">
            <a:avLst/>
          </a:prstGeom>
        </p:spPr>
        <p:txBody>
          <a:bodyPr wrap="square">
            <a:spAutoFit/>
          </a:bodyPr>
          <a:lstStyle/>
          <a:p>
            <a:r>
              <a:rPr lang="fr-FR" sz="2400" dirty="0" smtClean="0"/>
              <a:t>Tableau du siège de Yorktown en octobre 1781 </a:t>
            </a:r>
          </a:p>
          <a:p>
            <a:r>
              <a:rPr lang="fr-FR" sz="2400" dirty="0" smtClean="0"/>
              <a:t>par le  peintre français Louis-Charles Couder, 1836</a:t>
            </a:r>
            <a:endParaRPr lang="fr-FR" sz="2400" dirty="0"/>
          </a:p>
        </p:txBody>
      </p:sp>
      <p:sp>
        <p:nvSpPr>
          <p:cNvPr id="4" name="Rectangle 3"/>
          <p:cNvSpPr/>
          <p:nvPr/>
        </p:nvSpPr>
        <p:spPr>
          <a:xfrm>
            <a:off x="6778752" y="1498157"/>
            <a:ext cx="5126736" cy="4893647"/>
          </a:xfrm>
          <a:prstGeom prst="rect">
            <a:avLst/>
          </a:prstGeom>
        </p:spPr>
        <p:txBody>
          <a:bodyPr wrap="square">
            <a:spAutoFit/>
          </a:bodyPr>
          <a:lstStyle/>
          <a:p>
            <a:pPr algn="just"/>
            <a:r>
              <a:rPr lang="fr-FR" sz="2400" dirty="0" smtClean="0"/>
              <a:t>Compétence : contextualiser</a:t>
            </a:r>
          </a:p>
          <a:p>
            <a:pPr algn="just"/>
            <a:r>
              <a:rPr lang="fr-FR" sz="2400" dirty="0" smtClean="0"/>
              <a:t>Capacités : </a:t>
            </a:r>
          </a:p>
          <a:p>
            <a:pPr algn="just"/>
            <a:r>
              <a:rPr lang="fr-FR" sz="2400" dirty="0" smtClean="0"/>
              <a:t>- Situer un événement dans son contexte pour l’expliquer </a:t>
            </a:r>
          </a:p>
          <a:p>
            <a:pPr algn="just"/>
            <a:r>
              <a:rPr lang="fr-FR" sz="2400" dirty="0" smtClean="0"/>
              <a:t>- Situer un acteur majeur dans un contexte pour préciser son rôle.  </a:t>
            </a:r>
          </a:p>
          <a:p>
            <a:pPr algn="just"/>
            <a:endParaRPr lang="fr-FR" sz="2400" dirty="0" smtClean="0"/>
          </a:p>
          <a:p>
            <a:pPr algn="just"/>
            <a:r>
              <a:rPr lang="fr-FR" sz="2400" dirty="0" smtClean="0"/>
              <a:t>Exemple : Montrer la résonnance européenne de la Révolution américaine </a:t>
            </a:r>
            <a:r>
              <a:rPr lang="fr-FR" sz="2400" b="1" dirty="0" smtClean="0"/>
              <a:t>et l’implication des Européens dans le conflit</a:t>
            </a:r>
            <a:r>
              <a:rPr lang="fr-FR" sz="2400" dirty="0" smtClean="0"/>
              <a:t> : des Français soutiennent le combat des insurgés américains. </a:t>
            </a:r>
            <a:endParaRPr lang="fr-FR" sz="2400" dirty="0"/>
          </a:p>
        </p:txBody>
      </p:sp>
      <p:pic>
        <p:nvPicPr>
          <p:cNvPr id="5" name="Image 4"/>
          <p:cNvPicPr>
            <a:picLocks noChangeAspect="1"/>
          </p:cNvPicPr>
          <p:nvPr/>
        </p:nvPicPr>
        <p:blipFill>
          <a:blip r:embed="rId2"/>
          <a:stretch>
            <a:fillRect/>
          </a:stretch>
        </p:blipFill>
        <p:spPr>
          <a:xfrm>
            <a:off x="377397" y="1120480"/>
            <a:ext cx="6401355" cy="5401524"/>
          </a:xfrm>
          <a:prstGeom prst="rect">
            <a:avLst/>
          </a:prstGeom>
        </p:spPr>
      </p:pic>
    </p:spTree>
    <p:extLst>
      <p:ext uri="{BB962C8B-B14F-4D97-AF65-F5344CB8AC3E}">
        <p14:creationId xmlns:p14="http://schemas.microsoft.com/office/powerpoint/2010/main" val="197489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587946" y="621792"/>
            <a:ext cx="10805478" cy="5684711"/>
          </a:xfrm>
          <a:prstGeom prst="rect">
            <a:avLst/>
          </a:prstGeom>
          <a:noFill/>
        </p:spPr>
      </p:pic>
    </p:spTree>
    <p:extLst>
      <p:ext uri="{BB962C8B-B14F-4D97-AF65-F5344CB8AC3E}">
        <p14:creationId xmlns:p14="http://schemas.microsoft.com/office/powerpoint/2010/main" val="26194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0395" y="2724911"/>
            <a:ext cx="8312597" cy="830997"/>
          </a:xfrm>
          <a:prstGeom prst="rect">
            <a:avLst/>
          </a:prstGeom>
        </p:spPr>
        <p:txBody>
          <a:bodyPr wrap="none">
            <a:spAutoFit/>
          </a:bodyPr>
          <a:lstStyle/>
          <a:p>
            <a:pPr algn="ctr"/>
            <a:r>
              <a:rPr lang="fr-FR" sz="4800" b="1" dirty="0">
                <a:hlinkClick r:id="rId2" action="ppaction://hlinkfile"/>
              </a:rPr>
              <a:t>Quelques documents utilisables</a:t>
            </a:r>
            <a:endParaRPr lang="fr-FR" sz="4800" b="1" dirty="0"/>
          </a:p>
        </p:txBody>
      </p:sp>
    </p:spTree>
    <p:extLst>
      <p:ext uri="{BB962C8B-B14F-4D97-AF65-F5344CB8AC3E}">
        <p14:creationId xmlns:p14="http://schemas.microsoft.com/office/powerpoint/2010/main" val="2097578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880" y="1426464"/>
            <a:ext cx="11649456" cy="5509200"/>
          </a:xfrm>
          <a:prstGeom prst="rect">
            <a:avLst/>
          </a:prstGeom>
          <a:noFill/>
        </p:spPr>
        <p:txBody>
          <a:bodyPr wrap="square" rtlCol="0">
            <a:spAutoFit/>
          </a:bodyPr>
          <a:lstStyle/>
          <a:p>
            <a:pPr algn="ctr"/>
            <a:r>
              <a:rPr lang="fr-FR" sz="4400" b="1" dirty="0" smtClean="0"/>
              <a:t>Proposition d’activité en accroche ou </a:t>
            </a:r>
          </a:p>
          <a:p>
            <a:pPr algn="ctr"/>
            <a:r>
              <a:rPr lang="fr-FR" sz="4400" b="1" dirty="0" smtClean="0"/>
              <a:t>en </a:t>
            </a:r>
            <a:r>
              <a:rPr lang="fr-FR" sz="4400" b="1" dirty="0"/>
              <a:t>synthèse : </a:t>
            </a:r>
            <a:endParaRPr lang="fr-FR" sz="4400" b="1" dirty="0" smtClean="0"/>
          </a:p>
          <a:p>
            <a:pPr algn="ctr"/>
            <a:r>
              <a:rPr lang="fr-FR" sz="4400" b="1" dirty="0" smtClean="0"/>
              <a:t>Analyse </a:t>
            </a:r>
            <a:r>
              <a:rPr lang="fr-FR" sz="4400" b="1" dirty="0"/>
              <a:t>de l’œuvre Slave </a:t>
            </a:r>
            <a:r>
              <a:rPr lang="fr-FR" sz="4400" b="1" dirty="0" err="1"/>
              <a:t>Auction</a:t>
            </a:r>
            <a:r>
              <a:rPr lang="fr-FR" sz="4400" b="1" dirty="0"/>
              <a:t> (« </a:t>
            </a:r>
            <a:r>
              <a:rPr lang="fr-FR" sz="4400" b="1" dirty="0" smtClean="0"/>
              <a:t>Vente </a:t>
            </a:r>
            <a:r>
              <a:rPr lang="fr-FR" sz="4400" b="1" dirty="0"/>
              <a:t>aux enchères d'esclaves »), de J.-M. </a:t>
            </a:r>
            <a:r>
              <a:rPr lang="fr-FR" sz="4400" b="1" dirty="0" err="1"/>
              <a:t>Basquiat</a:t>
            </a:r>
            <a:r>
              <a:rPr lang="fr-FR" sz="4400" b="1" dirty="0"/>
              <a:t>, 1982, Centre Pompidou, Paris</a:t>
            </a:r>
            <a:r>
              <a:rPr lang="fr-FR" sz="4400" b="1" dirty="0" smtClean="0"/>
              <a:t>.</a:t>
            </a:r>
          </a:p>
          <a:p>
            <a:pPr algn="ctr"/>
            <a:r>
              <a:rPr lang="fr-FR" sz="4400" b="1" dirty="0" smtClean="0"/>
              <a:t>Voir </a:t>
            </a:r>
            <a:r>
              <a:rPr lang="fr-FR" sz="4400" b="1" dirty="0" smtClean="0">
                <a:hlinkClick r:id="rId2" action="ppaction://hlinkfile"/>
              </a:rPr>
              <a:t>diaporama</a:t>
            </a:r>
            <a:r>
              <a:rPr lang="fr-FR" sz="4400" b="1" dirty="0" smtClean="0"/>
              <a:t> et </a:t>
            </a:r>
            <a:r>
              <a:rPr lang="fr-FR" sz="4400" b="1" dirty="0" smtClean="0">
                <a:hlinkClick r:id="rId3" action="ppaction://hlinkfile"/>
              </a:rPr>
              <a:t>fiche élève</a:t>
            </a:r>
            <a:endParaRPr lang="fr-FR" sz="4400" b="1" dirty="0"/>
          </a:p>
          <a:p>
            <a:pPr algn="ctr"/>
            <a:endParaRPr lang="fr-FR" sz="4400" b="1" dirty="0" smtClean="0"/>
          </a:p>
          <a:p>
            <a:pPr algn="ctr"/>
            <a:endParaRPr lang="fr-FR" sz="4400" b="1" dirty="0"/>
          </a:p>
        </p:txBody>
      </p:sp>
    </p:spTree>
    <p:extLst>
      <p:ext uri="{BB962C8B-B14F-4D97-AF65-F5344CB8AC3E}">
        <p14:creationId xmlns:p14="http://schemas.microsoft.com/office/powerpoint/2010/main" val="3220894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6" y="0"/>
            <a:ext cx="11795760" cy="6863417"/>
          </a:xfrm>
          <a:prstGeom prst="rect">
            <a:avLst/>
          </a:prstGeom>
        </p:spPr>
        <p:txBody>
          <a:bodyPr wrap="square">
            <a:spAutoFit/>
          </a:bodyPr>
          <a:lstStyle/>
          <a:p>
            <a:pPr algn="just"/>
            <a:r>
              <a:rPr lang="fr-FR" sz="2000" dirty="0"/>
              <a:t>Howard </a:t>
            </a:r>
            <a:r>
              <a:rPr lang="fr-FR" sz="2000" dirty="0" err="1"/>
              <a:t>Zinn</a:t>
            </a:r>
            <a:r>
              <a:rPr lang="fr-FR" sz="2000" dirty="0"/>
              <a:t>, Une histoire populaire des Etats-Unis de 1492 à nos jours, </a:t>
            </a:r>
            <a:r>
              <a:rPr lang="fr-FR" sz="2000" dirty="0" err="1"/>
              <a:t>Agone</a:t>
            </a:r>
            <a:r>
              <a:rPr lang="fr-FR" sz="2000" dirty="0"/>
              <a:t>, </a:t>
            </a:r>
            <a:r>
              <a:rPr lang="fr-FR" sz="2000" dirty="0" smtClean="0"/>
              <a:t>2002</a:t>
            </a:r>
          </a:p>
          <a:p>
            <a:pPr algn="just"/>
            <a:endParaRPr lang="fr-FR" sz="2000" dirty="0"/>
          </a:p>
          <a:p>
            <a:pPr algn="just"/>
            <a:r>
              <a:rPr lang="fr-FR" sz="2000" dirty="0"/>
              <a:t>« Comprendre la traite négrière atlantique », SCEREN, CRDP Aquitaine, </a:t>
            </a:r>
            <a:r>
              <a:rPr lang="fr-FR" sz="2000" dirty="0" smtClean="0"/>
              <a:t>2009</a:t>
            </a:r>
          </a:p>
          <a:p>
            <a:pPr algn="just"/>
            <a:endParaRPr lang="fr-FR" sz="2000" dirty="0"/>
          </a:p>
          <a:p>
            <a:pPr algn="just"/>
            <a:r>
              <a:rPr lang="fr-FR" sz="2000" dirty="0"/>
              <a:t>« La France noire, du XVIIème siècle à aujourd’hui », Numéro 457 de L’Histoire, mars </a:t>
            </a:r>
            <a:r>
              <a:rPr lang="fr-FR" sz="2000" dirty="0" smtClean="0"/>
              <a:t>2019</a:t>
            </a:r>
          </a:p>
          <a:p>
            <a:pPr algn="just"/>
            <a:endParaRPr lang="fr-FR" sz="2000" dirty="0"/>
          </a:p>
          <a:p>
            <a:pPr algn="just"/>
            <a:r>
              <a:rPr lang="fr-FR" sz="2000" dirty="0"/>
              <a:t>« La Révolution française, Dix années qui ont changé le monde », Les Collections de l’Histoire, N°60, </a:t>
            </a:r>
            <a:r>
              <a:rPr lang="fr-FR" sz="2000" dirty="0" smtClean="0"/>
              <a:t>juillet-septembre 2013</a:t>
            </a:r>
          </a:p>
          <a:p>
            <a:pPr algn="just"/>
            <a:endParaRPr lang="fr-FR" sz="2000" dirty="0"/>
          </a:p>
          <a:p>
            <a:pPr algn="just"/>
            <a:r>
              <a:rPr lang="fr-FR" sz="2000" dirty="0"/>
              <a:t>« Révolution française, nouveaux regards », Supplément « Formation de formateurs », Rendez-vous de l’Histoire, éditions </a:t>
            </a:r>
            <a:r>
              <a:rPr lang="fr-FR" sz="2000" dirty="0" err="1"/>
              <a:t>Canopé</a:t>
            </a:r>
            <a:r>
              <a:rPr lang="fr-FR" sz="2000" dirty="0"/>
              <a:t>, octobre </a:t>
            </a:r>
            <a:r>
              <a:rPr lang="fr-FR" sz="2000" dirty="0" smtClean="0"/>
              <a:t>2014</a:t>
            </a:r>
          </a:p>
          <a:p>
            <a:pPr algn="just"/>
            <a:endParaRPr lang="fr-FR" sz="2000" dirty="0"/>
          </a:p>
          <a:p>
            <a:pPr algn="just"/>
            <a:r>
              <a:rPr lang="fr-FR" sz="2000" dirty="0"/>
              <a:t>« La fin des empires coloniaux, de Jefferson à Mandela », Les Collections de l’Histoire, N°49</a:t>
            </a:r>
            <a:r>
              <a:rPr lang="fr-FR" sz="2000" dirty="0" smtClean="0"/>
              <a:t>, </a:t>
            </a:r>
            <a:r>
              <a:rPr lang="fr-FR" sz="2000" dirty="0"/>
              <a:t>octobre-décembre </a:t>
            </a:r>
            <a:r>
              <a:rPr lang="fr-FR" sz="2000" dirty="0" smtClean="0"/>
              <a:t>2010</a:t>
            </a:r>
          </a:p>
          <a:p>
            <a:pPr algn="just"/>
            <a:endParaRPr lang="fr-FR" sz="2000" dirty="0"/>
          </a:p>
          <a:p>
            <a:pPr algn="just"/>
            <a:r>
              <a:rPr lang="fr-FR" sz="2000" dirty="0"/>
              <a:t>« La République de Machiavel à Mona </a:t>
            </a:r>
            <a:r>
              <a:rPr lang="fr-FR" sz="2000" dirty="0" err="1"/>
              <a:t>Ozouf</a:t>
            </a:r>
            <a:r>
              <a:rPr lang="fr-FR" sz="2000" dirty="0"/>
              <a:t> », », Numéro 430 de L’Histoire, décembre </a:t>
            </a:r>
            <a:r>
              <a:rPr lang="fr-FR" sz="2000" dirty="0" smtClean="0"/>
              <a:t>2016</a:t>
            </a:r>
          </a:p>
          <a:p>
            <a:pPr algn="just"/>
            <a:endParaRPr lang="fr-FR" sz="2000" dirty="0"/>
          </a:p>
          <a:p>
            <a:pPr algn="just"/>
            <a:r>
              <a:rPr lang="fr-FR" sz="2000" dirty="0"/>
              <a:t>" </a:t>
            </a:r>
            <a:r>
              <a:rPr lang="fr-FR" sz="2000" dirty="0" err="1"/>
              <a:t>Treizes</a:t>
            </a:r>
            <a:r>
              <a:rPr lang="fr-FR" sz="2000" dirty="0"/>
              <a:t> états unis contre la tutelle britannique", L'Histoire des révolutions, Le </a:t>
            </a:r>
            <a:r>
              <a:rPr lang="fr-FR" sz="2000" dirty="0" err="1"/>
              <a:t>Monde-La</a:t>
            </a:r>
            <a:r>
              <a:rPr lang="fr-FR" sz="2000" dirty="0"/>
              <a:t> vie Hors-série, 2018</a:t>
            </a:r>
          </a:p>
          <a:p>
            <a:pPr algn="just"/>
            <a:endParaRPr lang="fr-FR" sz="2000" dirty="0"/>
          </a:p>
          <a:p>
            <a:pPr algn="just"/>
            <a:r>
              <a:rPr lang="fr-FR" sz="2000" dirty="0"/>
              <a:t>"Treize colonies en colère créent les Etats-Unis", L'Histoire des Amériques, Le </a:t>
            </a:r>
            <a:r>
              <a:rPr lang="fr-FR" sz="2000" dirty="0" err="1"/>
              <a:t>Monde-La</a:t>
            </a:r>
            <a:r>
              <a:rPr lang="fr-FR" sz="2000" dirty="0"/>
              <a:t> vie Hors-série, 2018</a:t>
            </a:r>
          </a:p>
          <a:p>
            <a:pPr algn="just"/>
            <a:endParaRPr lang="fr-FR" sz="2000" dirty="0"/>
          </a:p>
          <a:p>
            <a:pPr algn="just"/>
            <a:r>
              <a:rPr lang="fr-FR" sz="2000" dirty="0"/>
              <a:t>"1776, La première révolution", Atlas des Amériques, Les Atlas de l'Histoire, L'Histoire n°376, mai 2012</a:t>
            </a:r>
          </a:p>
        </p:txBody>
      </p:sp>
    </p:spTree>
    <p:extLst>
      <p:ext uri="{BB962C8B-B14F-4D97-AF65-F5344CB8AC3E}">
        <p14:creationId xmlns:p14="http://schemas.microsoft.com/office/powerpoint/2010/main" val="123951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7360" y="841248"/>
            <a:ext cx="9582912" cy="658368"/>
          </a:xfrm>
        </p:spPr>
        <p:txBody>
          <a:bodyPr>
            <a:noAutofit/>
          </a:bodyPr>
          <a:lstStyle/>
          <a:p>
            <a:pPr algn="ctr"/>
            <a:r>
              <a:rPr lang="fr-FR" sz="5400" dirty="0" smtClean="0">
                <a:latin typeface="+mn-lt"/>
              </a:rPr>
              <a:t>Des orientations </a:t>
            </a:r>
            <a:r>
              <a:rPr lang="fr-FR" sz="5400" dirty="0" smtClean="0">
                <a:latin typeface="+mn-lt"/>
              </a:rPr>
              <a:t>à </a:t>
            </a:r>
            <a:r>
              <a:rPr lang="fr-FR" sz="5400" dirty="0" smtClean="0">
                <a:latin typeface="+mn-lt"/>
              </a:rPr>
              <a:t>retenir :</a:t>
            </a:r>
            <a:r>
              <a:rPr lang="fr-FR" sz="5400" dirty="0" smtClean="0">
                <a:latin typeface="+mn-lt"/>
              </a:rPr>
              <a:t/>
            </a:r>
            <a:br>
              <a:rPr lang="fr-FR" sz="5400" dirty="0" smtClean="0">
                <a:latin typeface="+mn-lt"/>
              </a:rPr>
            </a:br>
            <a:endParaRPr lang="fr-FR" sz="5400" dirty="0">
              <a:latin typeface="+mn-lt"/>
            </a:endParaRPr>
          </a:p>
        </p:txBody>
      </p:sp>
      <p:sp>
        <p:nvSpPr>
          <p:cNvPr id="3" name="Espace réservé du contenu 2"/>
          <p:cNvSpPr>
            <a:spLocks noGrp="1"/>
          </p:cNvSpPr>
          <p:nvPr>
            <p:ph idx="1"/>
          </p:nvPr>
        </p:nvSpPr>
        <p:spPr>
          <a:xfrm>
            <a:off x="571500" y="1755648"/>
            <a:ext cx="11279124" cy="5010912"/>
          </a:xfrm>
        </p:spPr>
        <p:txBody>
          <a:bodyPr>
            <a:normAutofit/>
          </a:bodyPr>
          <a:lstStyle/>
          <a:p>
            <a:pPr algn="just"/>
            <a:r>
              <a:rPr lang="fr-FR" sz="2800" b="1" dirty="0" smtClean="0">
                <a:solidFill>
                  <a:srgbClr val="0070C0"/>
                </a:solidFill>
              </a:rPr>
              <a:t>Intégrer l’idée d’échanges (humains, intellectuels, économiques) dans l’étude des Révolutions</a:t>
            </a:r>
          </a:p>
          <a:p>
            <a:pPr algn="just"/>
            <a:r>
              <a:rPr lang="fr-FR" sz="2800" b="1" dirty="0" smtClean="0">
                <a:solidFill>
                  <a:srgbClr val="0070C0"/>
                </a:solidFill>
              </a:rPr>
              <a:t>Intégrer les idées d’aspiration à la liberté, de l’influence de la philosophie des Lumières </a:t>
            </a:r>
          </a:p>
          <a:p>
            <a:pPr algn="just"/>
            <a:r>
              <a:rPr lang="fr-FR" sz="2800" b="1" dirty="0" smtClean="0">
                <a:solidFill>
                  <a:srgbClr val="0070C0"/>
                </a:solidFill>
              </a:rPr>
              <a:t>Etudier les Révolutions américaine, française et celle de Saint-Domingue</a:t>
            </a:r>
          </a:p>
          <a:p>
            <a:pPr algn="just"/>
            <a:r>
              <a:rPr lang="fr-FR" sz="2800" b="1" dirty="0" smtClean="0">
                <a:solidFill>
                  <a:srgbClr val="0070C0"/>
                </a:solidFill>
              </a:rPr>
              <a:t>Intégrer les notions et mots-clés, les capacités et les repères</a:t>
            </a:r>
          </a:p>
        </p:txBody>
      </p:sp>
    </p:spTree>
    <p:extLst>
      <p:ext uri="{BB962C8B-B14F-4D97-AF65-F5344CB8AC3E}">
        <p14:creationId xmlns:p14="http://schemas.microsoft.com/office/powerpoint/2010/main" val="31882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216" y="476672"/>
            <a:ext cx="11338560" cy="5904656"/>
          </a:xfrm>
        </p:spPr>
        <p:txBody>
          <a:bodyPr>
            <a:normAutofit/>
          </a:bodyPr>
          <a:lstStyle/>
          <a:p>
            <a:r>
              <a:rPr lang="fr-FR" sz="5300" dirty="0" smtClean="0">
                <a:latin typeface="Calibri" pitchFamily="34" charset="0"/>
                <a:cs typeface="Calibri" pitchFamily="34" charset="0"/>
              </a:rPr>
              <a:t>Des notions </a:t>
            </a:r>
            <a:r>
              <a:rPr lang="fr-FR" sz="5300" dirty="0">
                <a:latin typeface="Calibri" pitchFamily="34" charset="0"/>
                <a:cs typeface="Calibri" pitchFamily="34" charset="0"/>
              </a:rPr>
              <a:t>et des repères à </a:t>
            </a:r>
            <a:r>
              <a:rPr lang="fr-FR" sz="5300" dirty="0" smtClean="0">
                <a:latin typeface="Calibri" pitchFamily="34" charset="0"/>
                <a:cs typeface="Calibri" pitchFamily="34" charset="0"/>
              </a:rPr>
              <a:t>maîtriser </a:t>
            </a:r>
            <a:r>
              <a:rPr lang="fr-FR" sz="5300" dirty="0" smtClean="0">
                <a:latin typeface="Calibri" pitchFamily="34" charset="0"/>
                <a:cs typeface="Calibri" pitchFamily="34" charset="0"/>
              </a:rPr>
              <a:t>:</a:t>
            </a:r>
            <a:br>
              <a:rPr lang="fr-FR" sz="5300" dirty="0" smtClean="0">
                <a:latin typeface="Calibri" pitchFamily="34" charset="0"/>
                <a:cs typeface="Calibri" pitchFamily="34" charset="0"/>
              </a:rPr>
            </a:br>
            <a:r>
              <a:rPr lang="fr-FR" sz="5300" dirty="0">
                <a:latin typeface="Calibri" pitchFamily="34" charset="0"/>
                <a:cs typeface="Calibri" pitchFamily="34" charset="0"/>
              </a:rPr>
              <a:t/>
            </a:r>
            <a:br>
              <a:rPr lang="fr-FR" sz="5300" dirty="0">
                <a:latin typeface="Calibri" pitchFamily="34" charset="0"/>
                <a:cs typeface="Calibri" pitchFamily="34" charset="0"/>
              </a:rPr>
            </a:br>
            <a:r>
              <a:rPr lang="fr-FR" sz="5300" dirty="0" smtClean="0">
                <a:solidFill>
                  <a:srgbClr val="FF0000"/>
                </a:solidFill>
                <a:latin typeface="Calibri" pitchFamily="34" charset="0"/>
                <a:cs typeface="Calibri" pitchFamily="34" charset="0"/>
              </a:rPr>
              <a:t>Citoyen</a:t>
            </a:r>
            <a:r>
              <a:rPr lang="fr-FR" sz="5300" dirty="0">
                <a:solidFill>
                  <a:srgbClr val="FF0000"/>
                </a:solidFill>
                <a:latin typeface="Calibri" pitchFamily="34" charset="0"/>
                <a:cs typeface="Calibri" pitchFamily="34" charset="0"/>
              </a:rPr>
              <a:t>, Constitution, République </a:t>
            </a:r>
            <a:br>
              <a:rPr lang="fr-FR" sz="5300" dirty="0">
                <a:solidFill>
                  <a:srgbClr val="FF0000"/>
                </a:solidFill>
                <a:latin typeface="Calibri" pitchFamily="34" charset="0"/>
                <a:cs typeface="Calibri" pitchFamily="34" charset="0"/>
              </a:rPr>
            </a:br>
            <a:r>
              <a:rPr lang="fr-FR" sz="5300" dirty="0">
                <a:solidFill>
                  <a:srgbClr val="FF0000"/>
                </a:solidFill>
                <a:latin typeface="Calibri" pitchFamily="34" charset="0"/>
                <a:cs typeface="Calibri" pitchFamily="34" charset="0"/>
              </a:rPr>
              <a:t>Droits de l’Homme et du Citoyen, Révolution, indépendance, philosophie des Lumières </a:t>
            </a:r>
            <a:r>
              <a:rPr lang="fr-FR" dirty="0" smtClean="0">
                <a:solidFill>
                  <a:srgbClr val="FF0000"/>
                </a:solidFill>
              </a:rPr>
              <a:t>	</a:t>
            </a:r>
            <a:r>
              <a:rPr lang="fr-FR" dirty="0" smtClean="0"/>
              <a:t/>
            </a:r>
            <a:br>
              <a:rPr lang="fr-FR" dirty="0" smtClean="0"/>
            </a:br>
            <a:endParaRPr lang="fr-FR" dirty="0">
              <a:latin typeface="Calibri" pitchFamily="34" charset="0"/>
              <a:cs typeface="Calibri" pitchFamily="34" charset="0"/>
            </a:endParaRPr>
          </a:p>
        </p:txBody>
      </p:sp>
    </p:spTree>
    <p:extLst>
      <p:ext uri="{BB962C8B-B14F-4D97-AF65-F5344CB8AC3E}">
        <p14:creationId xmlns:p14="http://schemas.microsoft.com/office/powerpoint/2010/main" val="1638829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300" dirty="0" smtClean="0">
                <a:latin typeface="+mn-lt"/>
              </a:rPr>
              <a:t>Des capacités à travailler :</a:t>
            </a:r>
            <a:endParaRPr lang="fr-FR" sz="5300" dirty="0">
              <a:latin typeface="+mn-lt"/>
            </a:endParaRPr>
          </a:p>
        </p:txBody>
      </p:sp>
      <p:sp>
        <p:nvSpPr>
          <p:cNvPr id="3" name="Espace réservé du contenu 2"/>
          <p:cNvSpPr>
            <a:spLocks noGrp="1"/>
          </p:cNvSpPr>
          <p:nvPr>
            <p:ph idx="1"/>
          </p:nvPr>
        </p:nvSpPr>
        <p:spPr>
          <a:xfrm>
            <a:off x="841248" y="1600200"/>
            <a:ext cx="10936224" cy="4709160"/>
          </a:xfrm>
        </p:spPr>
        <p:txBody>
          <a:bodyPr>
            <a:normAutofit/>
          </a:bodyPr>
          <a:lstStyle/>
          <a:p>
            <a:pPr algn="just"/>
            <a:r>
              <a:rPr lang="fr-FR" sz="3200" b="1" dirty="0" smtClean="0">
                <a:solidFill>
                  <a:srgbClr val="7030A0"/>
                </a:solidFill>
              </a:rPr>
              <a:t>Compléter ou réaliser une frise chronologique des révolutions dans l’espace atlantique. </a:t>
            </a:r>
          </a:p>
          <a:p>
            <a:pPr algn="just"/>
            <a:r>
              <a:rPr lang="fr-FR" sz="3200" b="1" dirty="0" smtClean="0">
                <a:solidFill>
                  <a:srgbClr val="7030A0"/>
                </a:solidFill>
              </a:rPr>
              <a:t>Situer un acteur dans son contexte et préciser son rôle dans la période considérée.</a:t>
            </a:r>
          </a:p>
          <a:p>
            <a:pPr algn="just"/>
            <a:r>
              <a:rPr lang="fr-FR" sz="3200" b="1" dirty="0" smtClean="0">
                <a:solidFill>
                  <a:srgbClr val="7030A0"/>
                </a:solidFill>
              </a:rPr>
              <a:t>Raconter l’une des trois révolutions (Amérique du nord, France, Saint-Domingue). </a:t>
            </a:r>
          </a:p>
          <a:p>
            <a:pPr algn="just"/>
            <a:r>
              <a:rPr lang="fr-FR" sz="3200" b="1" dirty="0" smtClean="0">
                <a:solidFill>
                  <a:srgbClr val="7030A0"/>
                </a:solidFill>
              </a:rPr>
              <a:t>Dégager le sens et l’intérêt de l’un des textes patrimoniaux de la période.</a:t>
            </a:r>
          </a:p>
          <a:p>
            <a:endParaRPr lang="fr-FR" sz="3200" b="1" dirty="0" smtClean="0">
              <a:solidFill>
                <a:srgbClr val="7030A0"/>
              </a:solidFill>
            </a:endParaRPr>
          </a:p>
          <a:p>
            <a:endParaRPr lang="fr-FR" sz="3200" dirty="0">
              <a:solidFill>
                <a:srgbClr val="7030A0"/>
              </a:solidFill>
            </a:endParaRPr>
          </a:p>
        </p:txBody>
      </p:sp>
    </p:spTree>
    <p:extLst>
      <p:ext uri="{BB962C8B-B14F-4D97-AF65-F5344CB8AC3E}">
        <p14:creationId xmlns:p14="http://schemas.microsoft.com/office/powerpoint/2010/main" val="364719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624" y="585216"/>
            <a:ext cx="11375136" cy="5256584"/>
          </a:xfrm>
        </p:spPr>
        <p:txBody>
          <a:bodyPr>
            <a:normAutofit/>
          </a:bodyPr>
          <a:lstStyle/>
          <a:p>
            <a:pPr algn="ctr"/>
            <a:r>
              <a:rPr lang="fr-FR" sz="6600" dirty="0">
                <a:latin typeface="Calibri" pitchFamily="34" charset="0"/>
                <a:cs typeface="Calibri" pitchFamily="34" charset="0"/>
              </a:rPr>
              <a:t>Comment articuler les trois révolutions ?</a:t>
            </a:r>
          </a:p>
        </p:txBody>
      </p:sp>
    </p:spTree>
    <p:extLst>
      <p:ext uri="{BB962C8B-B14F-4D97-AF65-F5344CB8AC3E}">
        <p14:creationId xmlns:p14="http://schemas.microsoft.com/office/powerpoint/2010/main" val="25979865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TM10001105[[fn=Rogner]]</Template>
  <TotalTime>683</TotalTime>
  <Words>2016</Words>
  <Application>Microsoft Office PowerPoint</Application>
  <PresentationFormat>Grand écran</PresentationFormat>
  <Paragraphs>339</Paragraphs>
  <Slides>57</Slides>
  <Notes>17</Notes>
  <HiddenSlides>0</HiddenSlides>
  <MMClips>0</MMClips>
  <ScaleCrop>false</ScaleCrop>
  <HeadingPairs>
    <vt:vector size="8" baseType="variant">
      <vt:variant>
        <vt:lpstr>Polices utilisées</vt:lpstr>
      </vt:variant>
      <vt:variant>
        <vt:i4>11</vt:i4>
      </vt:variant>
      <vt:variant>
        <vt:lpstr>Thème</vt:lpstr>
      </vt:variant>
      <vt:variant>
        <vt:i4>10</vt:i4>
      </vt:variant>
      <vt:variant>
        <vt:lpstr>Serveurs OLE incorporés</vt:lpstr>
      </vt:variant>
      <vt:variant>
        <vt:i4>1</vt:i4>
      </vt:variant>
      <vt:variant>
        <vt:lpstr>Titres des diapositives</vt:lpstr>
      </vt:variant>
      <vt:variant>
        <vt:i4>57</vt:i4>
      </vt:variant>
    </vt:vector>
  </HeadingPairs>
  <TitlesOfParts>
    <vt:vector size="79" baseType="lpstr">
      <vt:lpstr>Arial</vt:lpstr>
      <vt:lpstr>Arial Italic</vt:lpstr>
      <vt:lpstr>Book Antiqua</vt:lpstr>
      <vt:lpstr>Calibri</vt:lpstr>
      <vt:lpstr>Calibri Light</vt:lpstr>
      <vt:lpstr>Cambria</vt:lpstr>
      <vt:lpstr>Lucida Sans</vt:lpstr>
      <vt:lpstr>Times New Roman</vt:lpstr>
      <vt:lpstr>Wingdings</vt:lpstr>
      <vt:lpstr>Wingdings 2</vt:lpstr>
      <vt:lpstr>Wingdings 3</vt:lpstr>
      <vt:lpstr>pages de contenus</vt:lpstr>
      <vt:lpstr>Apex</vt:lpstr>
      <vt:lpstr>1_Apex</vt:lpstr>
      <vt:lpstr>2_Apex</vt:lpstr>
      <vt:lpstr>3_Apex</vt:lpstr>
      <vt:lpstr>4_Apex</vt:lpstr>
      <vt:lpstr>5_Apex</vt:lpstr>
      <vt:lpstr>7_Apex</vt:lpstr>
      <vt:lpstr>Thème Office</vt:lpstr>
      <vt:lpstr>1_Thème Office</vt:lpstr>
      <vt:lpstr>Document</vt:lpstr>
      <vt:lpstr> Histoire-Géographie EMC Nouveaux programmes 2°BAC PRO Thème 2  </vt:lpstr>
      <vt:lpstr>OBJECTIFS DE LA PRESENTATION </vt:lpstr>
      <vt:lpstr>Présentation PowerPoint</vt:lpstr>
      <vt:lpstr>Présentation PowerPoint</vt:lpstr>
      <vt:lpstr> Commentaire du programme </vt:lpstr>
      <vt:lpstr>Des orientations à retenir : </vt:lpstr>
      <vt:lpstr>Des notions et des repères à maîtriser :  Citoyen, Constitution, République  Droits de l’Homme et du Citoyen, Révolution, indépendance, philosophie des Lumières   </vt:lpstr>
      <vt:lpstr>Des capacités à travailler :</vt:lpstr>
      <vt:lpstr>Comment articuler les trois révolutions ?</vt:lpstr>
      <vt:lpstr>Partir de l’idée de « Liberté » et se demander si elle est accordée à tous à l’issue des trois révolutions.</vt:lpstr>
      <vt:lpstr>Un fil conducteur pour le thème : Les trois révolutions ont-elles permis à tous d’accéder à la LIBERTE ?</vt:lpstr>
      <vt:lpstr>Exemple 1</vt:lpstr>
      <vt:lpstr>Exemple 2</vt:lpstr>
      <vt:lpstr>Exemple 3</vt:lpstr>
      <vt:lpstr>Proposition de découpage de la séquence :</vt:lpstr>
      <vt:lpstr>Présentation PowerPoint</vt:lpstr>
      <vt:lpstr>Séance 1 : Introduction</vt:lpstr>
      <vt:lpstr>Séances 2/3/5 : Les révolutions</vt:lpstr>
      <vt:lpstr>Séances 3/5 : Raconter</vt:lpstr>
      <vt:lpstr>Les capacités travaillées</vt:lpstr>
      <vt:lpstr>Exemple 4</vt:lpstr>
      <vt:lpstr>Présentation PowerPoint</vt:lpstr>
      <vt:lpstr>Découpage du thème en 5 séances</vt:lpstr>
      <vt:lpstr>Etape 1 : Faire une évaluation diagnostique (kahoot/socrative/plickers) sur les repères chronologiques appris au cycle 4 (environ 30 minutes)</vt:lpstr>
      <vt:lpstr> Rappel des notions du cycle 4 : 1751-1772 : Encyclopédie de Diderot et d’Alembert.  1775-1783 : guerre d’indépendance des États-Unis d’Amérique.  1776 : Déclaration d’indépendance des États-Unis d’Amérique.  1789-1799 : Révolution française et Première République.  26 août 1789 : Déclaration des Droits de l’homme et du citoyen </vt:lpstr>
      <vt:lpstr>Vérifier également la mémorisation du repère du thème 1 du programme d’histoire :   1763 : le Traité de Paris qui met fin à la guerre de Sept Ans  </vt:lpstr>
      <vt:lpstr>Enfin,  revoir les valeurs défendues par les philosophes des Lumières  et  citer quelques philosophes des Lumières</vt:lpstr>
      <vt:lpstr>Séance 1 :  La Révolution américaine (1775-1787)  2 heures</vt:lpstr>
      <vt:lpstr>Présentation PowerPoint</vt:lpstr>
      <vt:lpstr>Travail sur un support documentaire qui permettra de compléter, en restitution, soit un schéma de synthèse soit un tableau de synthèse</vt:lpstr>
      <vt:lpstr>Qui (les acteurs/les oubliés) ?  Pourquoi ? ( les causes)   Quand ?   Les grandes étapes ?  Les conséquences ?</vt:lpstr>
      <vt:lpstr>Présentation PowerPoint</vt:lpstr>
      <vt:lpstr>Présentation PowerPoint</vt:lpstr>
      <vt:lpstr>Séance 2 :  La Révolution française (1789-1799)  2 heures  </vt:lpstr>
      <vt:lpstr>Séance 3 :  La Révolution de Saint-Domingue (1791-1804) 2 heures</vt:lpstr>
      <vt:lpstr>Au fur et à mesure des séances, des points de convergences et des différences vont émerger. </vt:lpstr>
      <vt:lpstr>Séance 4 :  Bilan sur l’Amérique et l’Europe en révolution  2 heures </vt:lpstr>
      <vt:lpstr>Proposition d’activités de synthèse  basées sur les capacités prescrites dans les programmes</vt:lpstr>
      <vt:lpstr>Proposition 1 :</vt:lpstr>
      <vt:lpstr>Compléter ou réaliser une frise chronologique des révolutions dans l’espace atlantique</vt:lpstr>
      <vt:lpstr>Compléter ou réaliser une frise chronologique des révolutions dans l’espace atlantique</vt:lpstr>
      <vt:lpstr>Construire une frise chronologique comparative des 3 révolutions dans l’espace Atlantique et faire ressortir les points de résonnance et ceux de divergence.</vt:lpstr>
      <vt:lpstr>Proposition 2 : </vt:lpstr>
      <vt:lpstr>Situer un acteur dans son contexte et préciser son rôle dans la période considérée. Exemple : La Fayette  ou  Jefferson </vt:lpstr>
      <vt:lpstr>Proposition 3 :</vt:lpstr>
      <vt:lpstr>Dégager le sens et l’intérêt de l’un des textes patrimoniaux de la période : étude comparative de quelques articles de la Déclaration solennelle de 1776 ou de la Constitution de 1787 et de la DDHC de 1789. </vt:lpstr>
      <vt:lpstr>Séance 5 :  Evaluation et re-médiation   1h30 à 2h00</vt:lpstr>
      <vt:lpstr>Exercices d’évaluations possibles :</vt:lpstr>
      <vt:lpstr>Questions sur les notions et mots-clés </vt:lpstr>
      <vt:lpstr>Compléter une partie de la frise chronologique </vt:lpstr>
      <vt:lpstr>Raconter l’une des trois révolutions à partir :  - d’une liste de mots-clés, de dates ;   - de quelques documents iconographiques (tableaux de batailles, portraits d’acteurs de ces révolutions); - d’une série de tableaux ; - d’un schéma ou d’une carte mentale.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WELYKYJ</dc:creator>
  <cp:lastModifiedBy>cecile freville</cp:lastModifiedBy>
  <cp:revision>87</cp:revision>
  <dcterms:created xsi:type="dcterms:W3CDTF">2019-04-27T13:34:30Z</dcterms:created>
  <dcterms:modified xsi:type="dcterms:W3CDTF">2019-06-28T18:19:55Z</dcterms:modified>
</cp:coreProperties>
</file>