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1"/>
  </p:notesMasterIdLst>
  <p:sldIdLst>
    <p:sldId id="361" r:id="rId2"/>
    <p:sldId id="375" r:id="rId3"/>
    <p:sldId id="360" r:id="rId4"/>
    <p:sldId id="362" r:id="rId5"/>
    <p:sldId id="367" r:id="rId6"/>
    <p:sldId id="368" r:id="rId7"/>
    <p:sldId id="369" r:id="rId8"/>
    <p:sldId id="380" r:id="rId9"/>
    <p:sldId id="377" r:id="rId10"/>
    <p:sldId id="388" r:id="rId11"/>
    <p:sldId id="392" r:id="rId12"/>
    <p:sldId id="393" r:id="rId13"/>
    <p:sldId id="394" r:id="rId14"/>
    <p:sldId id="389" r:id="rId15"/>
    <p:sldId id="386" r:id="rId16"/>
    <p:sldId id="391" r:id="rId17"/>
    <p:sldId id="382" r:id="rId18"/>
    <p:sldId id="395" r:id="rId19"/>
    <p:sldId id="374" r:id="rId20"/>
  </p:sldIdLst>
  <p:sldSz cx="9144000" cy="6858000" type="screen4x3"/>
  <p:notesSz cx="6797675" cy="99282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2390" autoAdjust="0"/>
  </p:normalViewPr>
  <p:slideViewPr>
    <p:cSldViewPr>
      <p:cViewPr varScale="1">
        <p:scale>
          <a:sx n="99" d="100"/>
          <a:sy n="99" d="100"/>
        </p:scale>
        <p:origin x="32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58CC09-A9D0-4414-AE42-ED1572ED7553}" type="datetimeFigureOut">
              <a:rPr lang="fr-FR" smtClean="0"/>
              <a:pPr/>
              <a:t>25/02/2022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6761F6-405A-4DF3-AD9B-22B9A0FEA26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Les quatre axes</a:t>
            </a:r>
            <a:r>
              <a:rPr lang="fr-FR" baseline="0" dirty="0"/>
              <a:t> </a:t>
            </a:r>
            <a:r>
              <a:rPr lang="fr-FR" dirty="0"/>
              <a:t> sont à travailler  en CAP/Bac Pro/ Brevet Professionnel/BTS en lien avec les objets d’ étude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761F6-405A-4DF3-AD9B-22B9A0FEA262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Les quatre axes</a:t>
            </a:r>
            <a:r>
              <a:rPr lang="fr-FR" baseline="0" dirty="0"/>
              <a:t> </a:t>
            </a:r>
            <a:r>
              <a:rPr lang="fr-FR" dirty="0"/>
              <a:t> sont à travailler  en CAP/Bac Pro/ Brevet Professionnel/BTS en lien avec les objets d’ étude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761F6-405A-4DF3-AD9B-22B9A0FEA262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* Si ce</a:t>
            </a:r>
            <a:r>
              <a:rPr lang="fr-FR" baseline="0" dirty="0"/>
              <a:t> choix est validé en conseil d’ administration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761F6-405A-4DF3-AD9B-22B9A0FEA262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Veiller</a:t>
            </a:r>
            <a:r>
              <a:rPr lang="fr-FR" baseline="0" dirty="0"/>
              <a:t> à la cohérence entre l’ évaluation chiffrée et l’ évaluation rédigée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761F6-405A-4DF3-AD9B-22B9A0FEA262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761F6-405A-4DF3-AD9B-22B9A0FEA262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4291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38B0D7-2929-411E-B3B1-B81C77CDE2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123DD1-815C-4619-AC85-F5D3E56336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48ABA2-201D-45A2-836E-33F677108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25/02/2022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49104A-EF9C-4B03-ADDA-D1200D8B3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0EA82C-75FA-482D-A63A-F0617ABEB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8587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5955BD-AACD-46CD-8303-5FF09BA40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FF6563F-5E3D-4AC5-8389-2DA591D27B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341DA02-C619-400C-B999-71F65C642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25/02/2022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9EE8E0-B06F-41D1-AA1D-726FF8638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9A6E444-2C6F-49EE-9E3F-A952EE246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71757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C271261-CC3B-45E0-8E4C-D42DF71A86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E905A64-9525-43BB-B2F8-C0AA6F5A91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BE1656-F04F-4E3B-AEEA-12D43493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25/02/2022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3CA341-63E0-48BC-AFCE-E6C7092BE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27E4DC-6F15-4D1C-8AF7-6D3945091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4104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1B3002-FD47-4F5E-84BB-3AB7F9F6E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166360-9756-44CD-8D2F-DD1EC57A3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EACD13-B3E4-4C25-991C-D91E0CE16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25/02/2022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050A29-1EEF-4914-807B-962B362DB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119770-8E1C-4886-9334-F2B31034A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91436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D1F7AD-DDA2-421F-ADCA-0F1BD3136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DCFA007-9C5C-42A5-B0F4-A16575731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6008AE-B98C-41DD-9FCE-527281E19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25/02/2022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7CA68F9-4894-4016-99FC-51D10AAE9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4E6753-6F14-43CC-AA48-783D8E7AD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06447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A26CBF-F08C-4BD8-BD18-7779A0AE8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70C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690381-A64A-4114-8F0B-DB12469683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BF4105C-B54B-4B42-8E7A-B0E3D27BC5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DBE7D3C-3549-4508-836A-5DAA778EA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25/02/2022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E95EB66-7D22-4246-86EC-C19F5EA4D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90EA9FC-B08C-4CC8-92D1-D39999DA2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07639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47216A-661D-4DE5-84D6-F9C84D490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DFEDFE9-CA7F-47F9-A464-BD8C28D4C0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6869802-4BD3-4B6A-8640-ECF0DC1411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CEF0C6D-FD0C-41FC-9FBE-78E8D179D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377BE9D-D87F-4A38-B309-9190AB5521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220369F-3BD5-45F1-B335-AE74647B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25/02/2022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11BF1CB-4D25-4292-9534-92D20E2BF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7916C7D-5DFD-4D23-94F7-5E4AD728A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68788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52D925-101D-4DBF-A4CD-BB11FA154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7954466-7730-46F7-B1C7-0858E554F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25/02/2022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4E49481-B41D-49BF-90A2-2BAE715F4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7421D30-B624-4DA1-B4BE-0DAB444DB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8592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04D6F45-FEA2-4049-B087-5FDA07EC5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25/02/2022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428EDCB-6A10-4FBD-B846-1E447AFA7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BDFE940-DBF1-4B86-B415-F6D41E7FB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21803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B11A11-7E5B-49EF-8CDE-98D0048E2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E486D7-0240-469F-A429-E169BE647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F2B06C7-161B-4579-B280-7C063CE91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2F72B23-0DB3-46E9-98B7-4F43427E9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25/02/2022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219DE2D-890F-4896-9ED0-F2204742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D8E597F-0CAE-413F-B429-EEC3C22A1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35339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899D45-7048-4E87-9E50-C27DF6991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85CE8F4-83DA-48EC-807C-E2F2EA90A4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9EACBD2-C41B-42C1-8132-F935E3BF1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15A13C6-2E73-4FD2-BC42-AA55B86DE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25/02/2022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1E930B0-7134-4192-BD18-CE6F2ECDF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151A2C3-DE18-4EC8-9AF4-DD3E7F769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3619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6D028BE-7CEA-4626-AF61-C1F74AE92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1482" y="365126"/>
            <a:ext cx="72938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66A6C80-D7E1-48F0-939F-05427CCB6C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9C90B8-DD33-4E55-A8D1-2D0A6769C6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25/02/2022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F9E80D-1196-461D-977F-C02A3794C0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F1D05F-2BE1-486C-91FD-7929C3CAC1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4DF2B92-F866-47FF-9775-EB1B2EB3938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494" y="170430"/>
            <a:ext cx="972312" cy="148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07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.png"/><Relationship Id="rId4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oleObject" Target="../embeddings/oleObject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6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BD4D1C8-64C2-4900-BDAB-F302F182B6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780928"/>
            <a:ext cx="6858000" cy="2304256"/>
          </a:xfrm>
        </p:spPr>
        <p:txBody>
          <a:bodyPr>
            <a:normAutofit fontScale="90000"/>
          </a:bodyPr>
          <a:lstStyle/>
          <a:p>
            <a:br>
              <a:rPr lang="fr-FR" b="1" cap="all" dirty="0">
                <a:solidFill>
                  <a:srgbClr val="0000CC"/>
                </a:solidFill>
              </a:rPr>
            </a:br>
            <a:br>
              <a:rPr lang="fr-FR" b="1" cap="all" dirty="0">
                <a:solidFill>
                  <a:srgbClr val="0000CC"/>
                </a:solidFill>
              </a:rPr>
            </a:br>
            <a:br>
              <a:rPr lang="fr-FR" b="1" cap="all" dirty="0">
                <a:solidFill>
                  <a:srgbClr val="0000CC"/>
                </a:solidFill>
              </a:rPr>
            </a:br>
            <a:br>
              <a:rPr lang="fr-FR" b="1" cap="all" dirty="0">
                <a:solidFill>
                  <a:srgbClr val="0000CC"/>
                </a:solidFill>
              </a:rPr>
            </a:br>
            <a:br>
              <a:rPr lang="fr-FR" b="1" cap="all" dirty="0">
                <a:solidFill>
                  <a:srgbClr val="0000CC"/>
                </a:solidFill>
              </a:rPr>
            </a:br>
            <a:r>
              <a:rPr lang="fr-FR" b="1" cap="all" dirty="0">
                <a:solidFill>
                  <a:srgbClr val="0000CC"/>
                </a:solidFill>
              </a:rPr>
              <a:t>enseignement du  français</a:t>
            </a:r>
            <a:br>
              <a:rPr lang="fr-FR" b="1" cap="all" dirty="0">
                <a:solidFill>
                  <a:srgbClr val="0000CC"/>
                </a:solidFill>
              </a:rPr>
            </a:br>
            <a:r>
              <a:rPr lang="fr-FR" b="1" cap="all" dirty="0">
                <a:solidFill>
                  <a:srgbClr val="0000CC"/>
                </a:solidFill>
              </a:rPr>
              <a:t> et  transformation de la voie Professionnelle</a:t>
            </a:r>
            <a:br>
              <a:rPr lang="fr-FR" b="1" cap="all" dirty="0">
                <a:solidFill>
                  <a:srgbClr val="0000CC"/>
                </a:solidFill>
              </a:rPr>
            </a:br>
            <a:r>
              <a:rPr lang="fr-FR" sz="1800" cap="all" dirty="0">
                <a:solidFill>
                  <a:srgbClr val="0000CC"/>
                </a:solidFill>
              </a:rPr>
              <a:t>LETTRES-HISTOIRE-Géographie    janvier 2022</a:t>
            </a:r>
            <a:br>
              <a:rPr lang="fr-FR" sz="1800" cap="all" dirty="0">
                <a:solidFill>
                  <a:srgbClr val="0000CC"/>
                </a:solidFill>
              </a:rPr>
            </a:br>
            <a:r>
              <a:rPr lang="fr-FR" sz="1800" cap="all" dirty="0">
                <a:solidFill>
                  <a:srgbClr val="0000CC"/>
                </a:solidFill>
              </a:rPr>
              <a:t>                                                           </a:t>
            </a:r>
            <a:r>
              <a:rPr lang="fr-FR" sz="1200" cap="all" dirty="0">
                <a:solidFill>
                  <a:srgbClr val="0000CC"/>
                </a:solidFill>
              </a:rPr>
              <a:t>Académie d’ Amiens</a:t>
            </a:r>
          </a:p>
        </p:txBody>
      </p:sp>
    </p:spTree>
    <p:extLst>
      <p:ext uri="{BB962C8B-B14F-4D97-AF65-F5344CB8AC3E}">
        <p14:creationId xmlns:p14="http://schemas.microsoft.com/office/powerpoint/2010/main" val="2183282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A5302895-4E17-4746-89D1-E848ED32A1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7883191"/>
              </p:ext>
            </p:extLst>
          </p:nvPr>
        </p:nvGraphicFramePr>
        <p:xfrm>
          <a:off x="432594" y="1700808"/>
          <a:ext cx="8278812" cy="3865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Picture" r:id="rId3" imgW="8279086" imgH="3865199" progId="">
                  <p:embed/>
                </p:oleObj>
              </mc:Choice>
              <mc:Fallback>
                <p:oleObj name="Picture" r:id="rId3" imgW="8279086" imgH="3865199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594" y="1700808"/>
                        <a:ext cx="8278812" cy="3865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399734" cy="2448272"/>
          </a:xfrm>
        </p:spPr>
        <p:txBody>
          <a:bodyPr>
            <a:normAutofit fontScale="90000"/>
          </a:bodyPr>
          <a:lstStyle/>
          <a:p>
            <a:br>
              <a:rPr lang="fr-FR" sz="1600" b="1" dirty="0">
                <a:solidFill>
                  <a:srgbClr val="0000CC"/>
                </a:solidFill>
              </a:rPr>
            </a:br>
            <a:br>
              <a:rPr lang="fr-FR" sz="1600" b="1" dirty="0">
                <a:solidFill>
                  <a:srgbClr val="0000CC"/>
                </a:solidFill>
              </a:rPr>
            </a:br>
            <a:br>
              <a:rPr lang="fr-FR" sz="1600" b="1" dirty="0">
                <a:solidFill>
                  <a:srgbClr val="0000CC"/>
                </a:solidFill>
              </a:rPr>
            </a:br>
            <a:br>
              <a:rPr lang="fr-FR" sz="1600" b="1" dirty="0">
                <a:solidFill>
                  <a:srgbClr val="0000CC"/>
                </a:solidFill>
              </a:rPr>
            </a:br>
            <a:r>
              <a:rPr lang="fr-FR" sz="1600" b="1" dirty="0">
                <a:solidFill>
                  <a:srgbClr val="0000CC"/>
                </a:solidFill>
              </a:rPr>
              <a:t>Illustration  : Seconde Bac Pro</a:t>
            </a:r>
            <a:br>
              <a:rPr lang="fr-FR" sz="1600" b="1" dirty="0"/>
            </a:br>
            <a:r>
              <a:rPr lang="fr-FR" sz="1600" b="1" dirty="0">
                <a:solidFill>
                  <a:srgbClr val="0000CC"/>
                </a:solidFill>
              </a:rPr>
              <a:t>OE Dire et se faire entendre : La parole, le théâtre, l’éloquence </a:t>
            </a:r>
            <a:br>
              <a:rPr lang="fr-FR" sz="1600" b="1" dirty="0">
                <a:solidFill>
                  <a:srgbClr val="0000CC"/>
                </a:solidFill>
              </a:rPr>
            </a:br>
            <a:r>
              <a:rPr lang="fr-FR" sz="1600" b="1" dirty="0">
                <a:solidFill>
                  <a:srgbClr val="0000CC"/>
                </a:solidFill>
              </a:rPr>
              <a:t>Cours initial : lecture d’ une œuvre intégrale </a:t>
            </a:r>
            <a:br>
              <a:rPr lang="fr-FR" sz="1600" b="1" dirty="0">
                <a:solidFill>
                  <a:srgbClr val="0000CC"/>
                </a:solidFill>
              </a:rPr>
            </a:br>
            <a:r>
              <a:rPr lang="fr-FR" sz="1600" b="1" dirty="0">
                <a:solidFill>
                  <a:srgbClr val="0000CC"/>
                </a:solidFill>
              </a:rPr>
              <a:t>Molière</a:t>
            </a:r>
            <a:r>
              <a:rPr lang="fr-FR" sz="1600" b="1" i="1" dirty="0">
                <a:solidFill>
                  <a:srgbClr val="0000CC"/>
                </a:solidFill>
              </a:rPr>
              <a:t>, Le Bourgeois gentilhomme ,</a:t>
            </a:r>
            <a:r>
              <a:rPr lang="fr-FR" sz="1600" b="1" dirty="0">
                <a:solidFill>
                  <a:srgbClr val="0000CC"/>
                </a:solidFill>
              </a:rPr>
              <a:t>1670</a:t>
            </a:r>
            <a:br>
              <a:rPr lang="fr-FR" sz="1600" b="1" dirty="0">
                <a:solidFill>
                  <a:srgbClr val="0000CC"/>
                </a:solidFill>
              </a:rPr>
            </a:br>
            <a:r>
              <a:rPr lang="fr-FR" sz="1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Séance 1 : </a:t>
            </a:r>
            <a:br>
              <a:rPr lang="fr-FR" sz="1600" b="1" dirty="0">
                <a:solidFill>
                  <a:srgbClr val="0000CC"/>
                </a:solidFill>
              </a:rPr>
            </a:br>
            <a:r>
              <a:rPr lang="fr-FR" sz="1600" dirty="0">
                <a:solidFill>
                  <a:srgbClr val="0000CC"/>
                </a:solidFill>
              </a:rPr>
              <a:t>maîtriser l’échange écrit : lire, analyser, écrire et adapter son expression écrite selon les situations et les destinataires ;</a:t>
            </a:r>
            <a:br>
              <a:rPr lang="fr-FR" sz="1600" dirty="0"/>
            </a:br>
            <a:r>
              <a:rPr lang="fr-FR" sz="1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Sous compétence : entrer dans l’ échange écrit. </a:t>
            </a:r>
            <a:br>
              <a:rPr lang="fr-FR" sz="16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</a:br>
            <a:r>
              <a:rPr lang="fr-FR" sz="1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Ex: </a:t>
            </a:r>
            <a:r>
              <a:rPr lang="fr-FR" sz="1600" dirty="0">
                <a:solidFill>
                  <a:srgbClr val="0000CC"/>
                </a:solidFill>
              </a:rPr>
              <a:t>passer d’un discours à un récit </a:t>
            </a:r>
            <a:br>
              <a:rPr lang="fr-FR" sz="1000" dirty="0"/>
            </a:br>
            <a:br>
              <a:rPr lang="fr-FR" sz="1000" dirty="0"/>
            </a:br>
            <a:br>
              <a:rPr lang="fr-FR" sz="1000" dirty="0"/>
            </a:br>
            <a:br>
              <a:rPr lang="fr-FR" sz="1000" dirty="0"/>
            </a:br>
            <a:br>
              <a:rPr lang="fr-FR" sz="1000" b="1" dirty="0">
                <a:latin typeface="Arial" pitchFamily="34" charset="0"/>
                <a:cs typeface="Arial" pitchFamily="34" charset="0"/>
              </a:rPr>
            </a:br>
            <a:r>
              <a:rPr lang="fr-FR" sz="1000" b="1" dirty="0">
                <a:latin typeface="Arial" pitchFamily="34" charset="0"/>
                <a:cs typeface="Arial" pitchFamily="34" charset="0"/>
              </a:rPr>
              <a:t>  </a:t>
            </a:r>
            <a:br>
              <a:rPr lang="fr-FR" sz="1000" dirty="0"/>
            </a:br>
            <a:br>
              <a:rPr lang="fr-FR" sz="1000" dirty="0">
                <a:solidFill>
                  <a:schemeClr val="dk1"/>
                </a:solidFill>
              </a:rPr>
            </a:br>
            <a:r>
              <a:rPr lang="fr-FR" sz="1000" dirty="0">
                <a:solidFill>
                  <a:schemeClr val="dk1"/>
                </a:solidFill>
              </a:rPr>
              <a:t>  </a:t>
            </a:r>
            <a:br>
              <a:rPr lang="fr-FR" sz="1000" dirty="0">
                <a:solidFill>
                  <a:schemeClr val="dk1"/>
                </a:solidFill>
              </a:rPr>
            </a:br>
            <a:endParaRPr lang="fr-FR" sz="1000" dirty="0"/>
          </a:p>
        </p:txBody>
      </p:sp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01F1182D-7B99-4ABF-B54C-F116F18391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1653371"/>
              </p:ext>
            </p:extLst>
          </p:nvPr>
        </p:nvGraphicFramePr>
        <p:xfrm>
          <a:off x="395536" y="2852936"/>
          <a:ext cx="8136904" cy="3686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Picture" r:id="rId3" imgW="7505626" imgH="3399932" progId="">
                  <p:embed/>
                </p:oleObj>
              </mc:Choice>
              <mc:Fallback>
                <p:oleObj name="Picture" r:id="rId3" imgW="7505626" imgH="3399932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2852936"/>
                        <a:ext cx="8136904" cy="368638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7327726" cy="2160240"/>
          </a:xfrm>
        </p:spPr>
        <p:txBody>
          <a:bodyPr>
            <a:normAutofit fontScale="90000"/>
          </a:bodyPr>
          <a:lstStyle/>
          <a:p>
            <a:br>
              <a:rPr lang="fr-FR" sz="1600" dirty="0">
                <a:solidFill>
                  <a:srgbClr val="002060"/>
                </a:solidFill>
              </a:rPr>
            </a:br>
            <a:br>
              <a:rPr lang="fr-FR" sz="1600" dirty="0">
                <a:solidFill>
                  <a:srgbClr val="002060"/>
                </a:solidFill>
              </a:rPr>
            </a:br>
            <a:r>
              <a:rPr lang="fr-FR" sz="1800" b="1" dirty="0">
                <a:solidFill>
                  <a:srgbClr val="0000CC"/>
                </a:solidFill>
              </a:rPr>
              <a:t>Illustration  : Seconde Bac Pro</a:t>
            </a:r>
            <a:br>
              <a:rPr lang="fr-FR" sz="1800" b="1" dirty="0"/>
            </a:br>
            <a:r>
              <a:rPr lang="fr-FR" sz="1800" b="1" dirty="0">
                <a:solidFill>
                  <a:srgbClr val="0000CC"/>
                </a:solidFill>
              </a:rPr>
              <a:t>OE Dire et se faire entendre : La parole, le théâtre, l’éloquence </a:t>
            </a:r>
            <a:br>
              <a:rPr lang="fr-FR" sz="1800" b="1" dirty="0">
                <a:solidFill>
                  <a:srgbClr val="0000CC"/>
                </a:solidFill>
              </a:rPr>
            </a:br>
            <a:r>
              <a:rPr lang="fr-FR" sz="1800" b="1" dirty="0">
                <a:solidFill>
                  <a:srgbClr val="0000CC"/>
                </a:solidFill>
              </a:rPr>
              <a:t>Consolidation</a:t>
            </a:r>
            <a:br>
              <a:rPr lang="fr-FR" sz="1800" b="1" dirty="0">
                <a:solidFill>
                  <a:srgbClr val="0000CC"/>
                </a:solidFill>
              </a:rPr>
            </a:br>
            <a:r>
              <a:rPr lang="fr-FR" sz="1800" b="1" dirty="0">
                <a:solidFill>
                  <a:srgbClr val="0000CC"/>
                </a:solidFill>
              </a:rPr>
              <a:t>Support Molière, </a:t>
            </a:r>
            <a:r>
              <a:rPr lang="fr-FR" sz="1800" b="1" i="1" dirty="0">
                <a:solidFill>
                  <a:srgbClr val="0000CC"/>
                </a:solidFill>
              </a:rPr>
              <a:t>Le Bourgeois gentilhomme, </a:t>
            </a:r>
            <a:r>
              <a:rPr lang="fr-FR" sz="1800" b="1" dirty="0">
                <a:solidFill>
                  <a:srgbClr val="0000CC"/>
                </a:solidFill>
              </a:rPr>
              <a:t>1670</a:t>
            </a:r>
            <a:br>
              <a:rPr lang="fr-FR" sz="2400" b="1" dirty="0">
                <a:solidFill>
                  <a:srgbClr val="0000CC"/>
                </a:solidFill>
              </a:rPr>
            </a:br>
            <a:r>
              <a:rPr lang="fr-FR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Séance </a:t>
            </a:r>
            <a:br>
              <a:rPr lang="fr-FR" sz="1800" dirty="0">
                <a:solidFill>
                  <a:srgbClr val="0000CC"/>
                </a:solidFill>
              </a:rPr>
            </a:br>
            <a:r>
              <a:rPr lang="fr-FR" sz="1800" dirty="0">
                <a:solidFill>
                  <a:srgbClr val="0000CC"/>
                </a:solidFill>
              </a:rPr>
              <a:t>Compétence : maîtriser  la langue </a:t>
            </a:r>
            <a:br>
              <a:rPr lang="fr-FR" sz="1800" dirty="0">
                <a:solidFill>
                  <a:srgbClr val="0000CC"/>
                </a:solidFill>
              </a:rPr>
            </a:br>
            <a:r>
              <a:rPr lang="fr-FR" sz="1800" dirty="0">
                <a:solidFill>
                  <a:srgbClr val="0000CC"/>
                </a:solidFill>
              </a:rPr>
              <a:t>Sous compétence : Connaitre les aspects fondamentaux du fonctionnement syntaxique. </a:t>
            </a:r>
            <a:br>
              <a:rPr lang="fr-FR" sz="1800" dirty="0"/>
            </a:br>
            <a:br>
              <a:rPr lang="fr-FR" sz="1800" dirty="0"/>
            </a:br>
            <a:endParaRPr lang="fr-FR" sz="1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2636912"/>
            <a:ext cx="7886700" cy="25922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b="1" dirty="0">
                <a:solidFill>
                  <a:srgbClr val="0000CC"/>
                </a:solidFill>
              </a:rPr>
              <a:t>     Monsieur Jourdain</a:t>
            </a:r>
            <a:br>
              <a:rPr lang="fr-FR" dirty="0">
                <a:solidFill>
                  <a:srgbClr val="0000CC"/>
                </a:solidFill>
              </a:rPr>
            </a:br>
            <a:r>
              <a:rPr lang="fr-FR" dirty="0">
                <a:solidFill>
                  <a:srgbClr val="0000CC"/>
                </a:solidFill>
              </a:rPr>
              <a:t>  Apprenez-moi l'orthographe (...)</a:t>
            </a:r>
          </a:p>
          <a:p>
            <a:pPr>
              <a:buNone/>
            </a:pPr>
            <a:r>
              <a:rPr lang="fr-FR" dirty="0">
                <a:solidFill>
                  <a:srgbClr val="0000CC"/>
                </a:solidFill>
              </a:rPr>
              <a:t>   </a:t>
            </a:r>
            <a:r>
              <a:rPr lang="fr-FR" sz="1800" dirty="0">
                <a:solidFill>
                  <a:srgbClr val="0000CC"/>
                </a:solidFill>
              </a:rPr>
              <a:t>  </a:t>
            </a:r>
            <a:r>
              <a:rPr lang="fr-FR" sz="1600" dirty="0">
                <a:solidFill>
                  <a:srgbClr val="0000CC"/>
                </a:solidFill>
              </a:rPr>
              <a:t>Molière ,</a:t>
            </a:r>
            <a:r>
              <a:rPr lang="fr-FR" sz="1600" i="1" dirty="0">
                <a:solidFill>
                  <a:srgbClr val="0000CC"/>
                </a:solidFill>
              </a:rPr>
              <a:t>Le Bourgeois gentilhomme </a:t>
            </a:r>
            <a:r>
              <a:rPr lang="fr-FR" sz="1600" dirty="0">
                <a:solidFill>
                  <a:srgbClr val="0000CC"/>
                </a:solidFill>
              </a:rPr>
              <a:t>(1670)</a:t>
            </a:r>
          </a:p>
          <a:p>
            <a:pPr>
              <a:buNone/>
            </a:pPr>
            <a:r>
              <a:rPr lang="fr-FR" dirty="0"/>
              <a:t> </a:t>
            </a:r>
            <a:r>
              <a:rPr lang="fr-FR" dirty="0">
                <a:solidFill>
                  <a:srgbClr val="0000CC"/>
                </a:solidFill>
              </a:rPr>
              <a:t>    </a:t>
            </a:r>
          </a:p>
          <a:p>
            <a:pPr>
              <a:buNone/>
            </a:pPr>
            <a:r>
              <a:rPr lang="fr-FR" sz="2400" b="1" dirty="0">
                <a:solidFill>
                  <a:srgbClr val="0000CC"/>
                </a:solidFill>
              </a:rPr>
              <a:t>   </a:t>
            </a:r>
            <a:r>
              <a:rPr lang="fr-FR" sz="2000" b="1" dirty="0">
                <a:solidFill>
                  <a:srgbClr val="0000CC"/>
                </a:solidFill>
              </a:rPr>
              <a:t>Tests de rentrée:  mise en perspective des besoins de la  classe , de l’   élève. </a:t>
            </a:r>
          </a:p>
          <a:p>
            <a:pPr>
              <a:buNone/>
            </a:pPr>
            <a:r>
              <a:rPr lang="fr-FR" b="1" dirty="0">
                <a:solidFill>
                  <a:srgbClr val="0000CC"/>
                </a:solidFill>
              </a:rPr>
              <a:t>    Roll</a:t>
            </a:r>
            <a:r>
              <a:rPr lang="fr-FR" dirty="0">
                <a:solidFill>
                  <a:srgbClr val="0000CC"/>
                </a:solidFill>
              </a:rPr>
              <a:t>  ACT à construire ex: </a:t>
            </a:r>
            <a:r>
              <a:rPr lang="fr-FR" sz="1900" dirty="0">
                <a:solidFill>
                  <a:srgbClr val="0000CC"/>
                </a:solidFill>
              </a:rPr>
              <a:t>Acte II  </a:t>
            </a:r>
            <a:r>
              <a:rPr lang="fr-FR" sz="1800" dirty="0">
                <a:solidFill>
                  <a:srgbClr val="0000CC"/>
                </a:solidFill>
              </a:rPr>
              <a:t>(vos propositions sont les bienvenues)</a:t>
            </a:r>
          </a:p>
          <a:p>
            <a:pPr>
              <a:buNone/>
            </a:pPr>
            <a:endParaRPr lang="fr-FR" sz="1800" dirty="0">
              <a:solidFill>
                <a:srgbClr val="0000CC"/>
              </a:solidFill>
            </a:endParaRPr>
          </a:p>
          <a:p>
            <a:pPr>
              <a:buNone/>
            </a:pPr>
            <a:endParaRPr lang="fr-FR" sz="1800" dirty="0">
              <a:solidFill>
                <a:srgbClr val="0000CC"/>
              </a:solidFill>
            </a:endParaRPr>
          </a:p>
          <a:p>
            <a:pPr>
              <a:buNone/>
            </a:pPr>
            <a:endParaRPr lang="fr-FR" sz="18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365126"/>
            <a:ext cx="7039694" cy="1551706"/>
          </a:xfrm>
        </p:spPr>
        <p:txBody>
          <a:bodyPr>
            <a:normAutofit fontScale="90000"/>
          </a:bodyPr>
          <a:lstStyle/>
          <a:p>
            <a:br>
              <a:rPr lang="fr-FR" sz="1000" b="1" dirty="0">
                <a:solidFill>
                  <a:srgbClr val="0000CC"/>
                </a:solidFill>
              </a:rPr>
            </a:br>
            <a:br>
              <a:rPr lang="fr-FR" sz="1000" b="1" dirty="0">
                <a:solidFill>
                  <a:srgbClr val="0000CC"/>
                </a:solidFill>
              </a:rPr>
            </a:br>
            <a:br>
              <a:rPr lang="fr-FR" sz="1000" b="1" dirty="0">
                <a:solidFill>
                  <a:srgbClr val="0000CC"/>
                </a:solidFill>
              </a:rPr>
            </a:br>
            <a:br>
              <a:rPr lang="fr-FR" sz="1000" b="1" dirty="0">
                <a:solidFill>
                  <a:srgbClr val="0000CC"/>
                </a:solidFill>
              </a:rPr>
            </a:br>
            <a:br>
              <a:rPr lang="fr-FR" sz="1000" b="1" dirty="0">
                <a:solidFill>
                  <a:srgbClr val="0000CC"/>
                </a:solidFill>
              </a:rPr>
            </a:br>
            <a:r>
              <a:rPr lang="fr-FR" sz="1000" b="1" dirty="0">
                <a:solidFill>
                  <a:srgbClr val="0000CC"/>
                </a:solidFill>
              </a:rPr>
              <a:t>Programme Lettres seconde Bac Pro   Molière ,Le Bourgeois gentilhomme Acte II scène v</a:t>
            </a:r>
            <a:br>
              <a:rPr lang="fr-FR" sz="1000" b="1" dirty="0">
                <a:solidFill>
                  <a:srgbClr val="0000CC"/>
                </a:solidFill>
              </a:rPr>
            </a:br>
            <a:r>
              <a:rPr lang="fr-FR" sz="1000" b="1" dirty="0">
                <a:solidFill>
                  <a:srgbClr val="0000CC"/>
                </a:solidFill>
              </a:rPr>
              <a:t>Objet d’étude : Dire et se faire entendre : La parole, le théâtre, l’éloquence</a:t>
            </a:r>
            <a:br>
              <a:rPr lang="fr-FR" sz="1000" b="1" dirty="0">
                <a:solidFill>
                  <a:srgbClr val="0000CC"/>
                </a:solidFill>
              </a:rPr>
            </a:br>
            <a:r>
              <a:rPr lang="fr-FR" sz="1200" b="1" dirty="0">
                <a:solidFill>
                  <a:srgbClr val="FF0000"/>
                </a:solidFill>
              </a:rPr>
              <a:t>Co- Intervention </a:t>
            </a:r>
            <a:r>
              <a:rPr lang="fr-FR" sz="1000" b="1" dirty="0">
                <a:solidFill>
                  <a:srgbClr val="0000CC"/>
                </a:solidFill>
              </a:rPr>
              <a:t>Dire écrire lire le métier  </a:t>
            </a:r>
            <a:r>
              <a:rPr lang="fr-FR" sz="1200" b="1" dirty="0" err="1">
                <a:solidFill>
                  <a:srgbClr val="FF0000"/>
                </a:solidFill>
              </a:rPr>
              <a:t>cf</a:t>
            </a:r>
            <a:r>
              <a:rPr lang="fr-FR" sz="1200" b="1" dirty="0">
                <a:solidFill>
                  <a:srgbClr val="FF0000"/>
                </a:solidFill>
              </a:rPr>
              <a:t> Annexe</a:t>
            </a:r>
            <a:br>
              <a:rPr lang="fr-FR" sz="1000" b="1" dirty="0">
                <a:solidFill>
                  <a:srgbClr val="0000CC"/>
                </a:solidFill>
              </a:rPr>
            </a:br>
            <a:r>
              <a:rPr lang="fr-FR" sz="1000" b="1" dirty="0">
                <a:solidFill>
                  <a:srgbClr val="0000CC"/>
                </a:solidFill>
              </a:rPr>
              <a:t> Compétence : maîtriser l’échange oral : écouter, réagir, s’exprimer dans diverses situations de communication ;</a:t>
            </a:r>
            <a:br>
              <a:rPr lang="fr-FR" sz="1000" b="1" dirty="0">
                <a:solidFill>
                  <a:srgbClr val="0000CC"/>
                </a:solidFill>
              </a:rPr>
            </a:br>
            <a:r>
              <a:rPr lang="fr-FR" sz="1000" b="1" dirty="0">
                <a:solidFill>
                  <a:srgbClr val="0000CC"/>
                </a:solidFill>
              </a:rPr>
              <a:t>Sous compétence : entrer dans l’ échange oral. </a:t>
            </a:r>
            <a:br>
              <a:rPr lang="fr-FR" sz="1000" b="1" dirty="0">
                <a:solidFill>
                  <a:srgbClr val="0000CC"/>
                </a:solidFill>
              </a:rPr>
            </a:br>
            <a:r>
              <a:rPr lang="fr-FR" sz="1000" b="1" dirty="0">
                <a:solidFill>
                  <a:srgbClr val="0000CC"/>
                </a:solidFill>
              </a:rPr>
              <a:t>- s’exprimer en adaptant son discours</a:t>
            </a:r>
            <a:br>
              <a:rPr lang="fr-FR" sz="1000" b="1" dirty="0">
                <a:solidFill>
                  <a:srgbClr val="0000CC"/>
                </a:solidFill>
              </a:rPr>
            </a:br>
            <a:r>
              <a:rPr lang="fr-FR" sz="1000" b="1" dirty="0">
                <a:solidFill>
                  <a:srgbClr val="0000CC"/>
                </a:solidFill>
              </a:rPr>
              <a:t>en fonction de l’auditoire</a:t>
            </a:r>
            <a:br>
              <a:rPr lang="fr-FR" sz="1000" b="1" dirty="0">
                <a:solidFill>
                  <a:srgbClr val="0000CC"/>
                </a:solidFill>
              </a:rPr>
            </a:br>
            <a:r>
              <a:rPr lang="fr-FR" sz="1000" b="1" dirty="0">
                <a:solidFill>
                  <a:srgbClr val="0000CC"/>
                </a:solidFill>
              </a:rPr>
              <a:t>- Parler brièvement en continu avec</a:t>
            </a:r>
            <a:br>
              <a:rPr lang="fr-FR" sz="1000" b="1" dirty="0">
                <a:solidFill>
                  <a:srgbClr val="0000CC"/>
                </a:solidFill>
              </a:rPr>
            </a:br>
            <a:r>
              <a:rPr lang="fr-FR" sz="1000" b="1" dirty="0">
                <a:solidFill>
                  <a:srgbClr val="0000CC"/>
                </a:solidFill>
              </a:rPr>
              <a:t>étayage</a:t>
            </a:r>
            <a:br>
              <a:rPr lang="fr-FR" sz="1000" b="1" dirty="0">
                <a:solidFill>
                  <a:srgbClr val="0000CC"/>
                </a:solidFill>
              </a:rPr>
            </a:br>
            <a:r>
              <a:rPr lang="fr-FR" sz="1000" b="1" dirty="0">
                <a:solidFill>
                  <a:srgbClr val="0000CC"/>
                </a:solidFill>
              </a:rPr>
              <a:t>- Percevoir et exploiter les ressources</a:t>
            </a:r>
            <a:br>
              <a:rPr lang="fr-FR" sz="1000" b="1" dirty="0">
                <a:solidFill>
                  <a:srgbClr val="0000CC"/>
                </a:solidFill>
              </a:rPr>
            </a:br>
            <a:r>
              <a:rPr lang="fr-FR" sz="1000" b="1" dirty="0">
                <a:solidFill>
                  <a:srgbClr val="0000CC"/>
                </a:solidFill>
              </a:rPr>
              <a:t>expressives et créatives de la parole </a:t>
            </a:r>
            <a:br>
              <a:rPr lang="fr-FR" sz="1000" b="1" dirty="0">
                <a:solidFill>
                  <a:srgbClr val="0000CC"/>
                </a:solidFill>
              </a:rPr>
            </a:br>
            <a:r>
              <a:rPr lang="fr-FR" sz="1000" b="1" dirty="0">
                <a:solidFill>
                  <a:srgbClr val="0000CC"/>
                </a:solidFill>
              </a:rPr>
              <a:t>Le texte littéraire au service de la pratique professionnelle </a:t>
            </a:r>
            <a:br>
              <a:rPr lang="fr-FR" sz="1400" b="1" dirty="0">
                <a:solidFill>
                  <a:srgbClr val="0000CC"/>
                </a:solidFill>
              </a:rPr>
            </a:br>
            <a:br>
              <a:rPr lang="fr-FR" sz="1400" dirty="0"/>
            </a:br>
            <a:br>
              <a:rPr lang="fr-FR" sz="2400" dirty="0"/>
            </a:br>
            <a:endParaRPr lang="fr-FR" sz="1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3140968"/>
            <a:ext cx="2096873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751A6FA7-2E15-482B-9661-587C071805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2382176"/>
              </p:ext>
            </p:extLst>
          </p:nvPr>
        </p:nvGraphicFramePr>
        <p:xfrm>
          <a:off x="1332679" y="1988840"/>
          <a:ext cx="3598324" cy="4678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Picture" r:id="rId4" imgW="3432345" imgH="4462659" progId="">
                  <p:embed/>
                </p:oleObj>
              </mc:Choice>
              <mc:Fallback>
                <p:oleObj name="Picture" r:id="rId4" imgW="3432345" imgH="4462659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2679" y="1988840"/>
                        <a:ext cx="3598324" cy="46784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23728" y="365126"/>
            <a:ext cx="6391622" cy="1325563"/>
          </a:xfrm>
        </p:spPr>
        <p:txBody>
          <a:bodyPr>
            <a:noAutofit/>
          </a:bodyPr>
          <a:lstStyle/>
          <a:p>
            <a:r>
              <a:rPr lang="fr-FR" sz="2800" dirty="0">
                <a:solidFill>
                  <a:srgbClr val="0000CC"/>
                </a:solidFill>
              </a:rPr>
              <a:t>Compétences communes aux référentiels PRO ex: classe de seconde</a:t>
            </a:r>
          </a:p>
        </p:txBody>
      </p:sp>
      <p:graphicFrame>
        <p:nvGraphicFramePr>
          <p:cNvPr id="7" name="Objet 6">
            <a:extLst>
              <a:ext uri="{FF2B5EF4-FFF2-40B4-BE49-F238E27FC236}">
                <a16:creationId xmlns:a16="http://schemas.microsoft.com/office/drawing/2014/main" id="{07FE682B-DCC7-458E-BA5E-0BA76C004D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0495226"/>
              </p:ext>
            </p:extLst>
          </p:nvPr>
        </p:nvGraphicFramePr>
        <p:xfrm>
          <a:off x="207552" y="1772816"/>
          <a:ext cx="8936448" cy="43204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Picture" r:id="rId4" imgW="8498561" imgH="4109060" progId="">
                  <p:embed/>
                </p:oleObj>
              </mc:Choice>
              <mc:Fallback>
                <p:oleObj name="Picture" r:id="rId4" imgW="8498561" imgH="4109060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552" y="1772816"/>
                        <a:ext cx="8936448" cy="43204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88640"/>
            <a:ext cx="1656185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620688"/>
            <a:ext cx="2096873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91E6F577-D0AA-49E1-AE53-EB03A98F0B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5059499"/>
              </p:ext>
            </p:extLst>
          </p:nvPr>
        </p:nvGraphicFramePr>
        <p:xfrm>
          <a:off x="2284710" y="188640"/>
          <a:ext cx="6573268" cy="6408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Picture" r:id="rId4" imgW="5834378" imgH="5688061" progId="">
                  <p:embed/>
                </p:oleObj>
              </mc:Choice>
              <mc:Fallback>
                <p:oleObj name="Picture" r:id="rId4" imgW="5834378" imgH="5688061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4710" y="188640"/>
                        <a:ext cx="6573268" cy="6408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>
                <a:solidFill>
                  <a:srgbClr val="0000CC"/>
                </a:solidFill>
              </a:rPr>
              <a:t>Illustration séance </a:t>
            </a:r>
            <a:r>
              <a:rPr lang="fr-FR" sz="2800" dirty="0" err="1">
                <a:solidFill>
                  <a:srgbClr val="0000CC"/>
                </a:solidFill>
              </a:rPr>
              <a:t>co</a:t>
            </a:r>
            <a:r>
              <a:rPr lang="fr-FR" sz="2800" dirty="0">
                <a:solidFill>
                  <a:srgbClr val="0000CC"/>
                </a:solidFill>
              </a:rPr>
              <a:t>-intervention  </a:t>
            </a:r>
          </a:p>
        </p:txBody>
      </p:sp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EA485308-5EB4-4342-8A56-F085A34F8A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5786635"/>
              </p:ext>
            </p:extLst>
          </p:nvPr>
        </p:nvGraphicFramePr>
        <p:xfrm>
          <a:off x="538956" y="1688695"/>
          <a:ext cx="8066088" cy="480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Picture" r:id="rId3" imgW="8065707" imgH="4804064" progId="">
                  <p:embed/>
                </p:oleObj>
              </mc:Choice>
              <mc:Fallback>
                <p:oleObj name="Picture" r:id="rId3" imgW="8065707" imgH="4804064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956" y="1688695"/>
                        <a:ext cx="8066088" cy="4803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7056784" cy="1080121"/>
          </a:xfrm>
        </p:spPr>
        <p:txBody>
          <a:bodyPr>
            <a:normAutofit/>
          </a:bodyPr>
          <a:lstStyle/>
          <a:p>
            <a:r>
              <a:rPr lang="fr-FR" sz="2800" dirty="0">
                <a:solidFill>
                  <a:srgbClr val="0000CC"/>
                </a:solidFill>
              </a:rPr>
              <a:t>     </a:t>
            </a:r>
            <a:r>
              <a:rPr lang="fr-FR" sz="2400" dirty="0">
                <a:solidFill>
                  <a:srgbClr val="0000CC"/>
                </a:solidFill>
              </a:rPr>
              <a:t>Co-intervention : points d’ équilibre</a:t>
            </a:r>
            <a:endParaRPr lang="fr-FR" sz="2400" dirty="0"/>
          </a:p>
        </p:txBody>
      </p:sp>
      <p:graphicFrame>
        <p:nvGraphicFramePr>
          <p:cNvPr id="7" name="Objet 6">
            <a:extLst>
              <a:ext uri="{FF2B5EF4-FFF2-40B4-BE49-F238E27FC236}">
                <a16:creationId xmlns:a16="http://schemas.microsoft.com/office/drawing/2014/main" id="{96A7F9E5-6ADB-4687-8812-594623BE1C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1820948"/>
              </p:ext>
            </p:extLst>
          </p:nvPr>
        </p:nvGraphicFramePr>
        <p:xfrm>
          <a:off x="862012" y="1124744"/>
          <a:ext cx="7419975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Picture" r:id="rId3" imgW="7419475" imgH="5182049" progId="">
                  <p:embed/>
                </p:oleObj>
              </mc:Choice>
              <mc:Fallback>
                <p:oleObj name="Picture" r:id="rId3" imgW="7419475" imgH="5182049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2012" y="1124744"/>
                        <a:ext cx="7419975" cy="5181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>
                <a:solidFill>
                  <a:srgbClr val="0000CC"/>
                </a:solidFill>
              </a:rPr>
              <a:t>    Module poursuite d’ études (cf. pièce jointe)</a:t>
            </a:r>
          </a:p>
        </p:txBody>
      </p:sp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DE3711C4-03C8-4F2F-AA57-C3F3C8275B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6476362"/>
              </p:ext>
            </p:extLst>
          </p:nvPr>
        </p:nvGraphicFramePr>
        <p:xfrm>
          <a:off x="1761331" y="1523999"/>
          <a:ext cx="5621337" cy="496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Picture" r:id="rId3" imgW="5620999" imgH="4968671" progId="">
                  <p:embed/>
                </p:oleObj>
              </mc:Choice>
              <mc:Fallback>
                <p:oleObj name="Picture" r:id="rId3" imgW="5620999" imgH="4968671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1331" y="1523999"/>
                        <a:ext cx="5621337" cy="4968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417C71E2-70B0-4F4A-9A2C-5E75889492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7984" y="5445224"/>
            <a:ext cx="4104456" cy="936104"/>
          </a:xfrm>
        </p:spPr>
        <p:txBody>
          <a:bodyPr>
            <a:noAutofit/>
          </a:bodyPr>
          <a:lstStyle/>
          <a:p>
            <a:endParaRPr lang="fr-FR" sz="1100" dirty="0">
              <a:solidFill>
                <a:srgbClr val="0000CC"/>
              </a:solidFill>
            </a:endParaRPr>
          </a:p>
          <a:p>
            <a:r>
              <a:rPr lang="fr-FR" sz="1600" dirty="0">
                <a:solidFill>
                  <a:srgbClr val="0000CC"/>
                </a:solidFill>
              </a:rPr>
              <a:t>Lettres-Histoire-Géographie-Dominante Lettres Académie d’ Amiens - janvier 2022</a:t>
            </a:r>
          </a:p>
        </p:txBody>
      </p:sp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85B5E1E2-6606-4966-B490-D08B80CCB4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3925784"/>
              </p:ext>
            </p:extLst>
          </p:nvPr>
        </p:nvGraphicFramePr>
        <p:xfrm>
          <a:off x="1979712" y="188640"/>
          <a:ext cx="3816424" cy="5658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Picture" r:id="rId3" imgW="920576" imgH="1365622" progId="">
                  <p:embed/>
                </p:oleObj>
              </mc:Choice>
              <mc:Fallback>
                <p:oleObj name="Picture" r:id="rId3" imgW="920576" imgH="1365622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188640"/>
                        <a:ext cx="3816424" cy="56588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94329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EFD7CA-341E-4929-BD4B-F6E4C605B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0000CC"/>
                </a:solidFill>
              </a:rPr>
              <a:t>Le français en LP : 3 situations = 1 enseignement</a:t>
            </a:r>
          </a:p>
        </p:txBody>
      </p:sp>
      <p:pic>
        <p:nvPicPr>
          <p:cNvPr id="4" name="Picture 2" descr="adhésif rose des vents 2">
            <a:extLst>
              <a:ext uri="{FF2B5EF4-FFF2-40B4-BE49-F238E27FC236}">
                <a16:creationId xmlns:a16="http://schemas.microsoft.com/office/drawing/2014/main" id="{C0B6D239-1AEA-48B2-83B6-2D7C674E8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0351" y="2247949"/>
            <a:ext cx="3283297" cy="353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7F2D76C-548A-4D2C-A338-17F7E87E382E}"/>
              </a:ext>
            </a:extLst>
          </p:cNvPr>
          <p:cNvSpPr txBox="1"/>
          <p:nvPr/>
        </p:nvSpPr>
        <p:spPr>
          <a:xfrm>
            <a:off x="3662181" y="1786284"/>
            <a:ext cx="1819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1">
                <a:solidFill>
                  <a:srgbClr val="0000CC"/>
                </a:solidFill>
              </a:defRPr>
            </a:lvl1pPr>
          </a:lstStyle>
          <a:p>
            <a:r>
              <a:rPr lang="fr-FR" dirty="0"/>
              <a:t>Cours initial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7821904-2728-4B14-A2E6-FD4C4581662E}"/>
              </a:ext>
            </a:extLst>
          </p:cNvPr>
          <p:cNvSpPr txBox="1"/>
          <p:nvPr/>
        </p:nvSpPr>
        <p:spPr>
          <a:xfrm>
            <a:off x="436170" y="3501008"/>
            <a:ext cx="2600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1">
                <a:solidFill>
                  <a:srgbClr val="0000CC"/>
                </a:solidFill>
              </a:defRPr>
            </a:lvl1pPr>
          </a:lstStyle>
          <a:p>
            <a:r>
              <a:rPr lang="fr-FR" dirty="0"/>
              <a:t>AP: Consolidation </a:t>
            </a:r>
          </a:p>
          <a:p>
            <a:r>
              <a:rPr lang="fr-FR" dirty="0"/>
              <a:t>(test national</a:t>
            </a:r>
          </a:p>
          <a:p>
            <a:r>
              <a:rPr lang="fr-FR" dirty="0"/>
              <a:t>/académique)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39CCE6E-67DC-4F8A-AC8C-AFB0D432A087}"/>
              </a:ext>
            </a:extLst>
          </p:cNvPr>
          <p:cNvSpPr txBox="1"/>
          <p:nvPr/>
        </p:nvSpPr>
        <p:spPr>
          <a:xfrm>
            <a:off x="6420041" y="3988479"/>
            <a:ext cx="2280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1">
                <a:solidFill>
                  <a:srgbClr val="0000CC"/>
                </a:solidFill>
              </a:defRPr>
            </a:lvl1pPr>
          </a:lstStyle>
          <a:p>
            <a:r>
              <a:rPr lang="fr-FR" dirty="0"/>
              <a:t>Co-Intervention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085AABE-69D7-4012-A36F-262D8959B02D}"/>
              </a:ext>
            </a:extLst>
          </p:cNvPr>
          <p:cNvSpPr txBox="1"/>
          <p:nvPr/>
        </p:nvSpPr>
        <p:spPr>
          <a:xfrm>
            <a:off x="1736263" y="5787511"/>
            <a:ext cx="5824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00CC"/>
                </a:solidFill>
              </a:rPr>
              <a:t>Individualisation des parcours. Orientation. Modules poursuite d’ étude/vie active  </a:t>
            </a:r>
          </a:p>
        </p:txBody>
      </p:sp>
    </p:spTree>
    <p:extLst>
      <p:ext uri="{BB962C8B-B14F-4D97-AF65-F5344CB8AC3E}">
        <p14:creationId xmlns:p14="http://schemas.microsoft.com/office/powerpoint/2010/main" val="1656168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EFD7CA-341E-4929-BD4B-F6E4C605B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b="1" dirty="0">
                <a:solidFill>
                  <a:srgbClr val="0000CC"/>
                </a:solidFill>
              </a:rPr>
              <a:t>Le DNB PRO  : un guide des pratiques essentielles sur fond de socle commun de connaissances, de compétences et de culture cycles 3 et 4</a:t>
            </a:r>
          </a:p>
        </p:txBody>
      </p:sp>
      <p:pic>
        <p:nvPicPr>
          <p:cNvPr id="4" name="Picture 2" descr="adhésif rose des vents 2">
            <a:extLst>
              <a:ext uri="{FF2B5EF4-FFF2-40B4-BE49-F238E27FC236}">
                <a16:creationId xmlns:a16="http://schemas.microsoft.com/office/drawing/2014/main" id="{C0B6D239-1AEA-48B2-83B6-2D7C674E8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0570" y="2492896"/>
            <a:ext cx="3283297" cy="353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7F2D76C-548A-4D2C-A338-17F7E87E382E}"/>
              </a:ext>
            </a:extLst>
          </p:cNvPr>
          <p:cNvSpPr txBox="1"/>
          <p:nvPr/>
        </p:nvSpPr>
        <p:spPr>
          <a:xfrm>
            <a:off x="2536341" y="1690689"/>
            <a:ext cx="5023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00CC"/>
                </a:solidFill>
              </a:rPr>
              <a:t>Un travail sur un texte littéraire 50 pts*  </a:t>
            </a:r>
            <a:r>
              <a:rPr lang="fr-FR" dirty="0">
                <a:solidFill>
                  <a:srgbClr val="0000CC"/>
                </a:solidFill>
              </a:rPr>
              <a:t>1H40</a:t>
            </a:r>
          </a:p>
          <a:p>
            <a:pPr algn="ctr"/>
            <a:r>
              <a:rPr lang="fr-FR" u="sng" dirty="0">
                <a:solidFill>
                  <a:srgbClr val="0000CC"/>
                </a:solidFill>
              </a:rPr>
              <a:t>* </a:t>
            </a:r>
            <a:r>
              <a:rPr lang="fr-FR" b="1" u="sng" dirty="0">
                <a:solidFill>
                  <a:srgbClr val="0000CC"/>
                </a:solidFill>
              </a:rPr>
              <a:t>Grammaire et compétences linguistiques </a:t>
            </a:r>
            <a:r>
              <a:rPr lang="fr-FR" dirty="0">
                <a:solidFill>
                  <a:srgbClr val="0000CC"/>
                </a:solidFill>
              </a:rPr>
              <a:t>(20 pts)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7821904-2728-4B14-A2E6-FD4C4581662E}"/>
              </a:ext>
            </a:extLst>
          </p:cNvPr>
          <p:cNvSpPr txBox="1"/>
          <p:nvPr/>
        </p:nvSpPr>
        <p:spPr>
          <a:xfrm>
            <a:off x="1123513" y="3757646"/>
            <a:ext cx="1944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>
                <a:solidFill>
                  <a:srgbClr val="0000CC"/>
                </a:solidFill>
              </a:rPr>
              <a:t>ORTHOGRAPHE</a:t>
            </a:r>
            <a:r>
              <a:rPr lang="fr-FR" b="1" dirty="0">
                <a:solidFill>
                  <a:srgbClr val="0000CC"/>
                </a:solidFill>
              </a:rPr>
              <a:t>  10 pts</a:t>
            </a:r>
          </a:p>
          <a:p>
            <a:pPr algn="ctr"/>
            <a:r>
              <a:rPr lang="fr-FR" b="1" dirty="0">
                <a:solidFill>
                  <a:srgbClr val="0000CC"/>
                </a:solidFill>
              </a:rPr>
              <a:t>20 minutes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39CCE6E-67DC-4F8A-AC8C-AFB0D432A087}"/>
              </a:ext>
            </a:extLst>
          </p:cNvPr>
          <p:cNvSpPr txBox="1"/>
          <p:nvPr/>
        </p:nvSpPr>
        <p:spPr>
          <a:xfrm>
            <a:off x="6323867" y="3727803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u="sng" dirty="0">
                <a:solidFill>
                  <a:srgbClr val="0000CC"/>
                </a:solidFill>
              </a:rPr>
              <a:t>EXPRESSION  ECRITE</a:t>
            </a:r>
          </a:p>
          <a:p>
            <a:pPr algn="ctr"/>
            <a:r>
              <a:rPr lang="fr-FR" sz="1600" b="1" dirty="0">
                <a:solidFill>
                  <a:srgbClr val="0000CC"/>
                </a:solidFill>
              </a:rPr>
              <a:t>40 pts</a:t>
            </a:r>
          </a:p>
          <a:p>
            <a:pPr algn="ctr"/>
            <a:r>
              <a:rPr lang="fr-FR" sz="1600" b="1" dirty="0">
                <a:solidFill>
                  <a:srgbClr val="0000CC"/>
                </a:solidFill>
              </a:rPr>
              <a:t>(1H30)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085AABE-69D7-4012-A36F-262D8959B02D}"/>
              </a:ext>
            </a:extLst>
          </p:cNvPr>
          <p:cNvSpPr txBox="1"/>
          <p:nvPr/>
        </p:nvSpPr>
        <p:spPr>
          <a:xfrm>
            <a:off x="3040570" y="5945726"/>
            <a:ext cx="3736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00CC"/>
                </a:solidFill>
              </a:rPr>
              <a:t>* Compréhension et compétences d’interprétation</a:t>
            </a:r>
            <a:r>
              <a:rPr lang="fr-FR" b="1" dirty="0">
                <a:solidFill>
                  <a:srgbClr val="0000CC"/>
                </a:solidFill>
              </a:rPr>
              <a:t> 30 pts</a:t>
            </a:r>
          </a:p>
        </p:txBody>
      </p:sp>
    </p:spTree>
    <p:extLst>
      <p:ext uri="{BB962C8B-B14F-4D97-AF65-F5344CB8AC3E}">
        <p14:creationId xmlns:p14="http://schemas.microsoft.com/office/powerpoint/2010/main" val="1656168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A02187-D835-4965-AF3C-4C97CDF80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752" y="365127"/>
            <a:ext cx="6175598" cy="1119657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00CC"/>
                </a:solidFill>
              </a:rPr>
              <a:t>Individualisation, cohérence du parcours élève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497449-C988-4720-B0F6-5B870B4D8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FR" dirty="0"/>
              <a:t>                  Continuité du collège (programme identique 3</a:t>
            </a:r>
            <a:r>
              <a:rPr lang="fr-FR" baseline="30000" dirty="0"/>
              <a:t>ème</a:t>
            </a:r>
            <a:r>
              <a:rPr lang="fr-FR" dirty="0"/>
              <a:t> collège en français) </a:t>
            </a:r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r>
              <a:rPr lang="fr-FR" b="1" dirty="0"/>
              <a:t>                 A</a:t>
            </a:r>
            <a:r>
              <a:rPr lang="fr-FR" dirty="0"/>
              <a:t>ccompagnement </a:t>
            </a:r>
            <a:r>
              <a:rPr lang="fr-FR" b="1" dirty="0"/>
              <a:t>P</a:t>
            </a:r>
            <a:r>
              <a:rPr lang="fr-FR" dirty="0"/>
              <a:t>ersonnalisé : </a:t>
            </a:r>
            <a:r>
              <a:rPr lang="fr-FR" sz="2800" b="1" dirty="0"/>
              <a:t>positionnement en français</a:t>
            </a:r>
          </a:p>
          <a:p>
            <a:pPr marL="0" indent="0">
              <a:buNone/>
            </a:pPr>
            <a:endParaRPr lang="fr-FR" b="1" dirty="0">
              <a:solidFill>
                <a:srgbClr val="0000CC"/>
              </a:solidFill>
            </a:endParaRPr>
          </a:p>
          <a:p>
            <a:pPr marL="0" indent="0">
              <a:buNone/>
            </a:pPr>
            <a:endParaRPr lang="fr-FR" b="1" dirty="0">
              <a:solidFill>
                <a:srgbClr val="0000CC"/>
              </a:solidFill>
            </a:endParaRPr>
          </a:p>
          <a:p>
            <a:pPr marL="0" indent="0">
              <a:buNone/>
            </a:pPr>
            <a:endParaRPr lang="fr-FR" b="1" dirty="0">
              <a:solidFill>
                <a:srgbClr val="0000CC"/>
              </a:solidFill>
            </a:endParaRPr>
          </a:p>
          <a:p>
            <a:pPr marL="0" indent="0" algn="ctr">
              <a:buNone/>
            </a:pPr>
            <a:r>
              <a:rPr lang="fr-FR" sz="3300" b="1" dirty="0">
                <a:solidFill>
                  <a:srgbClr val="0000CC"/>
                </a:solidFill>
              </a:rPr>
              <a:t>Test national                   Test académique</a:t>
            </a:r>
          </a:p>
          <a:p>
            <a:pPr marL="0" indent="0">
              <a:buNone/>
            </a:pPr>
            <a:endParaRPr lang="fr-FR" dirty="0">
              <a:solidFill>
                <a:srgbClr val="0000CC"/>
              </a:solidFill>
            </a:endParaRPr>
          </a:p>
          <a:p>
            <a:pPr marL="0" indent="0">
              <a:buNone/>
            </a:pPr>
            <a:endParaRPr lang="fr-FR" dirty="0">
              <a:solidFill>
                <a:srgbClr val="0000CC"/>
              </a:solidFill>
            </a:endParaRPr>
          </a:p>
          <a:p>
            <a:pPr marL="0" indent="0" algn="ctr">
              <a:buNone/>
            </a:pPr>
            <a:r>
              <a:rPr lang="fr-FR" dirty="0">
                <a:solidFill>
                  <a:srgbClr val="0000CC"/>
                </a:solidFill>
              </a:rPr>
              <a:t>CAP         Seconde               3</a:t>
            </a:r>
            <a:r>
              <a:rPr lang="fr-FR" baseline="30000" dirty="0">
                <a:solidFill>
                  <a:srgbClr val="0000CC"/>
                </a:solidFill>
              </a:rPr>
              <a:t>ème</a:t>
            </a:r>
            <a:r>
              <a:rPr lang="fr-FR" dirty="0">
                <a:solidFill>
                  <a:srgbClr val="0000CC"/>
                </a:solidFill>
              </a:rPr>
              <a:t> Prépa Métiers</a:t>
            </a:r>
          </a:p>
          <a:p>
            <a:pPr marL="0" indent="0">
              <a:buNone/>
            </a:pPr>
            <a:endParaRPr lang="fr-FR" dirty="0">
              <a:solidFill>
                <a:srgbClr val="0000CC"/>
              </a:solidFill>
            </a:endParaRPr>
          </a:p>
          <a:p>
            <a:pPr marL="0" indent="0">
              <a:buNone/>
            </a:pPr>
            <a:r>
              <a:rPr lang="fr-FR" sz="3100" dirty="0">
                <a:solidFill>
                  <a:srgbClr val="0000CC"/>
                </a:solidFill>
              </a:rPr>
              <a:t>Consolidation :    </a:t>
            </a:r>
            <a:r>
              <a:rPr lang="fr-FR" sz="3100" b="1" dirty="0">
                <a:solidFill>
                  <a:srgbClr val="0000CC"/>
                </a:solidFill>
              </a:rPr>
              <a:t>ROLL</a:t>
            </a:r>
            <a:r>
              <a:rPr lang="fr-FR" sz="3100" dirty="0">
                <a:solidFill>
                  <a:srgbClr val="0000CC"/>
                </a:solidFill>
              </a:rPr>
              <a:t> – Dispositif  académique : Pentathlon orthographique en cohérence avec la </a:t>
            </a:r>
            <a:r>
              <a:rPr lang="fr-FR" sz="3100" dirty="0" err="1">
                <a:solidFill>
                  <a:srgbClr val="0000CC"/>
                </a:solidFill>
              </a:rPr>
              <a:t>co</a:t>
            </a:r>
            <a:r>
              <a:rPr lang="fr-FR" sz="3100" dirty="0">
                <a:solidFill>
                  <a:srgbClr val="0000CC"/>
                </a:solidFill>
              </a:rPr>
              <a:t>-intervention.</a:t>
            </a:r>
          </a:p>
          <a:p>
            <a:pPr marL="0" indent="0">
              <a:buNone/>
            </a:pPr>
            <a:r>
              <a:rPr lang="fr-FR" b="1" dirty="0">
                <a:solidFill>
                  <a:srgbClr val="0000CC"/>
                </a:solidFill>
              </a:rPr>
              <a:t>Rappel  : Avril 2022 , second test académique des 3Prépa Métiers. </a:t>
            </a:r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AF25E737-A20B-45B5-8010-C6C6D681DBE7}"/>
              </a:ext>
            </a:extLst>
          </p:cNvPr>
          <p:cNvSpPr/>
          <p:nvPr/>
        </p:nvSpPr>
        <p:spPr>
          <a:xfrm rot="18391783" flipH="1">
            <a:off x="2966247" y="2828907"/>
            <a:ext cx="692504" cy="574668"/>
          </a:xfrm>
          <a:custGeom>
            <a:avLst/>
            <a:gdLst>
              <a:gd name="connsiteX0" fmla="*/ 104775 w 645795"/>
              <a:gd name="connsiteY0" fmla="*/ 64770 h 361950"/>
              <a:gd name="connsiteX1" fmla="*/ 104775 w 645795"/>
              <a:gd name="connsiteY1" fmla="*/ 64770 h 361950"/>
              <a:gd name="connsiteX2" fmla="*/ 213360 w 645795"/>
              <a:gd name="connsiteY2" fmla="*/ 55245 h 361950"/>
              <a:gd name="connsiteX3" fmla="*/ 333375 w 645795"/>
              <a:gd name="connsiteY3" fmla="*/ 60960 h 361950"/>
              <a:gd name="connsiteX4" fmla="*/ 445770 w 645795"/>
              <a:gd name="connsiteY4" fmla="*/ 83820 h 361950"/>
              <a:gd name="connsiteX5" fmla="*/ 480060 w 645795"/>
              <a:gd name="connsiteY5" fmla="*/ 97155 h 361950"/>
              <a:gd name="connsiteX6" fmla="*/ 474345 w 645795"/>
              <a:gd name="connsiteY6" fmla="*/ 62865 h 361950"/>
              <a:gd name="connsiteX7" fmla="*/ 449580 w 645795"/>
              <a:gd name="connsiteY7" fmla="*/ 0 h 361950"/>
              <a:gd name="connsiteX8" fmla="*/ 504825 w 645795"/>
              <a:gd name="connsiteY8" fmla="*/ 41910 h 361950"/>
              <a:gd name="connsiteX9" fmla="*/ 598170 w 645795"/>
              <a:gd name="connsiteY9" fmla="*/ 150495 h 361950"/>
              <a:gd name="connsiteX10" fmla="*/ 640080 w 645795"/>
              <a:gd name="connsiteY10" fmla="*/ 230505 h 361950"/>
              <a:gd name="connsiteX11" fmla="*/ 645795 w 645795"/>
              <a:gd name="connsiteY11" fmla="*/ 255270 h 361950"/>
              <a:gd name="connsiteX12" fmla="*/ 548640 w 645795"/>
              <a:gd name="connsiteY12" fmla="*/ 295275 h 361950"/>
              <a:gd name="connsiteX13" fmla="*/ 403860 w 645795"/>
              <a:gd name="connsiteY13" fmla="*/ 354330 h 361950"/>
              <a:gd name="connsiteX14" fmla="*/ 367665 w 645795"/>
              <a:gd name="connsiteY14" fmla="*/ 361950 h 361950"/>
              <a:gd name="connsiteX15" fmla="*/ 422910 w 645795"/>
              <a:gd name="connsiteY15" fmla="*/ 304800 h 361950"/>
              <a:gd name="connsiteX16" fmla="*/ 451485 w 645795"/>
              <a:gd name="connsiteY16" fmla="*/ 264795 h 361950"/>
              <a:gd name="connsiteX17" fmla="*/ 453390 w 645795"/>
              <a:gd name="connsiteY17" fmla="*/ 245745 h 361950"/>
              <a:gd name="connsiteX18" fmla="*/ 360045 w 645795"/>
              <a:gd name="connsiteY18" fmla="*/ 228600 h 361950"/>
              <a:gd name="connsiteX19" fmla="*/ 236220 w 645795"/>
              <a:gd name="connsiteY19" fmla="*/ 219075 h 361950"/>
              <a:gd name="connsiteX20" fmla="*/ 116205 w 645795"/>
              <a:gd name="connsiteY20" fmla="*/ 234315 h 361950"/>
              <a:gd name="connsiteX21" fmla="*/ 0 w 645795"/>
              <a:gd name="connsiteY21" fmla="*/ 247650 h 361950"/>
              <a:gd name="connsiteX22" fmla="*/ 7620 w 645795"/>
              <a:gd name="connsiteY22" fmla="*/ 154305 h 361950"/>
              <a:gd name="connsiteX23" fmla="*/ 19050 w 645795"/>
              <a:gd name="connsiteY23" fmla="*/ 83820 h 361950"/>
              <a:gd name="connsiteX24" fmla="*/ 104775 w 645795"/>
              <a:gd name="connsiteY24" fmla="*/ 6477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45795" h="361950">
                <a:moveTo>
                  <a:pt x="104775" y="64770"/>
                </a:moveTo>
                <a:lnTo>
                  <a:pt x="104775" y="64770"/>
                </a:lnTo>
                <a:lnTo>
                  <a:pt x="213360" y="55245"/>
                </a:lnTo>
                <a:lnTo>
                  <a:pt x="333375" y="60960"/>
                </a:lnTo>
                <a:lnTo>
                  <a:pt x="445770" y="83820"/>
                </a:lnTo>
                <a:lnTo>
                  <a:pt x="480060" y="97155"/>
                </a:lnTo>
                <a:lnTo>
                  <a:pt x="474345" y="62865"/>
                </a:lnTo>
                <a:lnTo>
                  <a:pt x="449580" y="0"/>
                </a:lnTo>
                <a:lnTo>
                  <a:pt x="504825" y="41910"/>
                </a:lnTo>
                <a:lnTo>
                  <a:pt x="598170" y="150495"/>
                </a:lnTo>
                <a:lnTo>
                  <a:pt x="640080" y="230505"/>
                </a:lnTo>
                <a:lnTo>
                  <a:pt x="645795" y="255270"/>
                </a:lnTo>
                <a:lnTo>
                  <a:pt x="548640" y="295275"/>
                </a:lnTo>
                <a:lnTo>
                  <a:pt x="403860" y="354330"/>
                </a:lnTo>
                <a:lnTo>
                  <a:pt x="367665" y="361950"/>
                </a:lnTo>
                <a:lnTo>
                  <a:pt x="422910" y="304800"/>
                </a:lnTo>
                <a:lnTo>
                  <a:pt x="451485" y="264795"/>
                </a:lnTo>
                <a:lnTo>
                  <a:pt x="453390" y="245745"/>
                </a:lnTo>
                <a:lnTo>
                  <a:pt x="360045" y="228600"/>
                </a:lnTo>
                <a:lnTo>
                  <a:pt x="236220" y="219075"/>
                </a:lnTo>
                <a:lnTo>
                  <a:pt x="116205" y="234315"/>
                </a:lnTo>
                <a:lnTo>
                  <a:pt x="0" y="247650"/>
                </a:lnTo>
                <a:lnTo>
                  <a:pt x="7620" y="154305"/>
                </a:lnTo>
                <a:lnTo>
                  <a:pt x="19050" y="83820"/>
                </a:lnTo>
                <a:lnTo>
                  <a:pt x="104775" y="64770"/>
                </a:lnTo>
                <a:close/>
              </a:path>
            </a:pathLst>
          </a:custGeom>
          <a:solidFill>
            <a:srgbClr val="0070C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>
              <a:solidFill>
                <a:srgbClr val="0000CC"/>
              </a:solidFill>
            </a:endParaRPr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EF10461D-1770-4D19-9E9B-3FD72A70ECA1}"/>
              </a:ext>
            </a:extLst>
          </p:cNvPr>
          <p:cNvSpPr/>
          <p:nvPr/>
        </p:nvSpPr>
        <p:spPr>
          <a:xfrm rot="3208217">
            <a:off x="5485071" y="2848863"/>
            <a:ext cx="692504" cy="574668"/>
          </a:xfrm>
          <a:custGeom>
            <a:avLst/>
            <a:gdLst>
              <a:gd name="connsiteX0" fmla="*/ 104775 w 645795"/>
              <a:gd name="connsiteY0" fmla="*/ 64770 h 361950"/>
              <a:gd name="connsiteX1" fmla="*/ 104775 w 645795"/>
              <a:gd name="connsiteY1" fmla="*/ 64770 h 361950"/>
              <a:gd name="connsiteX2" fmla="*/ 213360 w 645795"/>
              <a:gd name="connsiteY2" fmla="*/ 55245 h 361950"/>
              <a:gd name="connsiteX3" fmla="*/ 333375 w 645795"/>
              <a:gd name="connsiteY3" fmla="*/ 60960 h 361950"/>
              <a:gd name="connsiteX4" fmla="*/ 445770 w 645795"/>
              <a:gd name="connsiteY4" fmla="*/ 83820 h 361950"/>
              <a:gd name="connsiteX5" fmla="*/ 480060 w 645795"/>
              <a:gd name="connsiteY5" fmla="*/ 97155 h 361950"/>
              <a:gd name="connsiteX6" fmla="*/ 474345 w 645795"/>
              <a:gd name="connsiteY6" fmla="*/ 62865 h 361950"/>
              <a:gd name="connsiteX7" fmla="*/ 449580 w 645795"/>
              <a:gd name="connsiteY7" fmla="*/ 0 h 361950"/>
              <a:gd name="connsiteX8" fmla="*/ 504825 w 645795"/>
              <a:gd name="connsiteY8" fmla="*/ 41910 h 361950"/>
              <a:gd name="connsiteX9" fmla="*/ 598170 w 645795"/>
              <a:gd name="connsiteY9" fmla="*/ 150495 h 361950"/>
              <a:gd name="connsiteX10" fmla="*/ 640080 w 645795"/>
              <a:gd name="connsiteY10" fmla="*/ 230505 h 361950"/>
              <a:gd name="connsiteX11" fmla="*/ 645795 w 645795"/>
              <a:gd name="connsiteY11" fmla="*/ 255270 h 361950"/>
              <a:gd name="connsiteX12" fmla="*/ 548640 w 645795"/>
              <a:gd name="connsiteY12" fmla="*/ 295275 h 361950"/>
              <a:gd name="connsiteX13" fmla="*/ 403860 w 645795"/>
              <a:gd name="connsiteY13" fmla="*/ 354330 h 361950"/>
              <a:gd name="connsiteX14" fmla="*/ 367665 w 645795"/>
              <a:gd name="connsiteY14" fmla="*/ 361950 h 361950"/>
              <a:gd name="connsiteX15" fmla="*/ 422910 w 645795"/>
              <a:gd name="connsiteY15" fmla="*/ 304800 h 361950"/>
              <a:gd name="connsiteX16" fmla="*/ 451485 w 645795"/>
              <a:gd name="connsiteY16" fmla="*/ 264795 h 361950"/>
              <a:gd name="connsiteX17" fmla="*/ 453390 w 645795"/>
              <a:gd name="connsiteY17" fmla="*/ 245745 h 361950"/>
              <a:gd name="connsiteX18" fmla="*/ 360045 w 645795"/>
              <a:gd name="connsiteY18" fmla="*/ 228600 h 361950"/>
              <a:gd name="connsiteX19" fmla="*/ 236220 w 645795"/>
              <a:gd name="connsiteY19" fmla="*/ 219075 h 361950"/>
              <a:gd name="connsiteX20" fmla="*/ 116205 w 645795"/>
              <a:gd name="connsiteY20" fmla="*/ 234315 h 361950"/>
              <a:gd name="connsiteX21" fmla="*/ 0 w 645795"/>
              <a:gd name="connsiteY21" fmla="*/ 247650 h 361950"/>
              <a:gd name="connsiteX22" fmla="*/ 7620 w 645795"/>
              <a:gd name="connsiteY22" fmla="*/ 154305 h 361950"/>
              <a:gd name="connsiteX23" fmla="*/ 19050 w 645795"/>
              <a:gd name="connsiteY23" fmla="*/ 83820 h 361950"/>
              <a:gd name="connsiteX24" fmla="*/ 104775 w 645795"/>
              <a:gd name="connsiteY24" fmla="*/ 6477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45795" h="361950">
                <a:moveTo>
                  <a:pt x="104775" y="64770"/>
                </a:moveTo>
                <a:lnTo>
                  <a:pt x="104775" y="64770"/>
                </a:lnTo>
                <a:lnTo>
                  <a:pt x="213360" y="55245"/>
                </a:lnTo>
                <a:lnTo>
                  <a:pt x="333375" y="60960"/>
                </a:lnTo>
                <a:lnTo>
                  <a:pt x="445770" y="83820"/>
                </a:lnTo>
                <a:lnTo>
                  <a:pt x="480060" y="97155"/>
                </a:lnTo>
                <a:lnTo>
                  <a:pt x="474345" y="62865"/>
                </a:lnTo>
                <a:lnTo>
                  <a:pt x="449580" y="0"/>
                </a:lnTo>
                <a:lnTo>
                  <a:pt x="504825" y="41910"/>
                </a:lnTo>
                <a:lnTo>
                  <a:pt x="598170" y="150495"/>
                </a:lnTo>
                <a:lnTo>
                  <a:pt x="640080" y="230505"/>
                </a:lnTo>
                <a:lnTo>
                  <a:pt x="645795" y="255270"/>
                </a:lnTo>
                <a:lnTo>
                  <a:pt x="548640" y="295275"/>
                </a:lnTo>
                <a:lnTo>
                  <a:pt x="403860" y="354330"/>
                </a:lnTo>
                <a:lnTo>
                  <a:pt x="367665" y="361950"/>
                </a:lnTo>
                <a:lnTo>
                  <a:pt x="422910" y="304800"/>
                </a:lnTo>
                <a:lnTo>
                  <a:pt x="451485" y="264795"/>
                </a:lnTo>
                <a:lnTo>
                  <a:pt x="453390" y="245745"/>
                </a:lnTo>
                <a:lnTo>
                  <a:pt x="360045" y="228600"/>
                </a:lnTo>
                <a:lnTo>
                  <a:pt x="236220" y="219075"/>
                </a:lnTo>
                <a:lnTo>
                  <a:pt x="116205" y="234315"/>
                </a:lnTo>
                <a:lnTo>
                  <a:pt x="0" y="247650"/>
                </a:lnTo>
                <a:lnTo>
                  <a:pt x="7620" y="154305"/>
                </a:lnTo>
                <a:lnTo>
                  <a:pt x="19050" y="83820"/>
                </a:lnTo>
                <a:lnTo>
                  <a:pt x="104775" y="64770"/>
                </a:lnTo>
                <a:close/>
              </a:path>
            </a:pathLst>
          </a:custGeom>
          <a:solidFill>
            <a:srgbClr val="0070C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501C0A7D-F108-4C54-BE45-6F2C03A4738B}"/>
              </a:ext>
            </a:extLst>
          </p:cNvPr>
          <p:cNvSpPr/>
          <p:nvPr/>
        </p:nvSpPr>
        <p:spPr>
          <a:xfrm rot="18391783" flipH="1">
            <a:off x="2491918" y="4000881"/>
            <a:ext cx="545755" cy="384801"/>
          </a:xfrm>
          <a:custGeom>
            <a:avLst/>
            <a:gdLst>
              <a:gd name="connsiteX0" fmla="*/ 104775 w 645795"/>
              <a:gd name="connsiteY0" fmla="*/ 64770 h 361950"/>
              <a:gd name="connsiteX1" fmla="*/ 104775 w 645795"/>
              <a:gd name="connsiteY1" fmla="*/ 64770 h 361950"/>
              <a:gd name="connsiteX2" fmla="*/ 213360 w 645795"/>
              <a:gd name="connsiteY2" fmla="*/ 55245 h 361950"/>
              <a:gd name="connsiteX3" fmla="*/ 333375 w 645795"/>
              <a:gd name="connsiteY3" fmla="*/ 60960 h 361950"/>
              <a:gd name="connsiteX4" fmla="*/ 445770 w 645795"/>
              <a:gd name="connsiteY4" fmla="*/ 83820 h 361950"/>
              <a:gd name="connsiteX5" fmla="*/ 480060 w 645795"/>
              <a:gd name="connsiteY5" fmla="*/ 97155 h 361950"/>
              <a:gd name="connsiteX6" fmla="*/ 474345 w 645795"/>
              <a:gd name="connsiteY6" fmla="*/ 62865 h 361950"/>
              <a:gd name="connsiteX7" fmla="*/ 449580 w 645795"/>
              <a:gd name="connsiteY7" fmla="*/ 0 h 361950"/>
              <a:gd name="connsiteX8" fmla="*/ 504825 w 645795"/>
              <a:gd name="connsiteY8" fmla="*/ 41910 h 361950"/>
              <a:gd name="connsiteX9" fmla="*/ 598170 w 645795"/>
              <a:gd name="connsiteY9" fmla="*/ 150495 h 361950"/>
              <a:gd name="connsiteX10" fmla="*/ 640080 w 645795"/>
              <a:gd name="connsiteY10" fmla="*/ 230505 h 361950"/>
              <a:gd name="connsiteX11" fmla="*/ 645795 w 645795"/>
              <a:gd name="connsiteY11" fmla="*/ 255270 h 361950"/>
              <a:gd name="connsiteX12" fmla="*/ 548640 w 645795"/>
              <a:gd name="connsiteY12" fmla="*/ 295275 h 361950"/>
              <a:gd name="connsiteX13" fmla="*/ 403860 w 645795"/>
              <a:gd name="connsiteY13" fmla="*/ 354330 h 361950"/>
              <a:gd name="connsiteX14" fmla="*/ 367665 w 645795"/>
              <a:gd name="connsiteY14" fmla="*/ 361950 h 361950"/>
              <a:gd name="connsiteX15" fmla="*/ 422910 w 645795"/>
              <a:gd name="connsiteY15" fmla="*/ 304800 h 361950"/>
              <a:gd name="connsiteX16" fmla="*/ 451485 w 645795"/>
              <a:gd name="connsiteY16" fmla="*/ 264795 h 361950"/>
              <a:gd name="connsiteX17" fmla="*/ 453390 w 645795"/>
              <a:gd name="connsiteY17" fmla="*/ 245745 h 361950"/>
              <a:gd name="connsiteX18" fmla="*/ 360045 w 645795"/>
              <a:gd name="connsiteY18" fmla="*/ 228600 h 361950"/>
              <a:gd name="connsiteX19" fmla="*/ 236220 w 645795"/>
              <a:gd name="connsiteY19" fmla="*/ 219075 h 361950"/>
              <a:gd name="connsiteX20" fmla="*/ 116205 w 645795"/>
              <a:gd name="connsiteY20" fmla="*/ 234315 h 361950"/>
              <a:gd name="connsiteX21" fmla="*/ 0 w 645795"/>
              <a:gd name="connsiteY21" fmla="*/ 247650 h 361950"/>
              <a:gd name="connsiteX22" fmla="*/ 7620 w 645795"/>
              <a:gd name="connsiteY22" fmla="*/ 154305 h 361950"/>
              <a:gd name="connsiteX23" fmla="*/ 19050 w 645795"/>
              <a:gd name="connsiteY23" fmla="*/ 83820 h 361950"/>
              <a:gd name="connsiteX24" fmla="*/ 104775 w 645795"/>
              <a:gd name="connsiteY24" fmla="*/ 6477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45795" h="361950">
                <a:moveTo>
                  <a:pt x="104775" y="64770"/>
                </a:moveTo>
                <a:lnTo>
                  <a:pt x="104775" y="64770"/>
                </a:lnTo>
                <a:lnTo>
                  <a:pt x="213360" y="55245"/>
                </a:lnTo>
                <a:lnTo>
                  <a:pt x="333375" y="60960"/>
                </a:lnTo>
                <a:lnTo>
                  <a:pt x="445770" y="83820"/>
                </a:lnTo>
                <a:lnTo>
                  <a:pt x="480060" y="97155"/>
                </a:lnTo>
                <a:lnTo>
                  <a:pt x="474345" y="62865"/>
                </a:lnTo>
                <a:lnTo>
                  <a:pt x="449580" y="0"/>
                </a:lnTo>
                <a:lnTo>
                  <a:pt x="504825" y="41910"/>
                </a:lnTo>
                <a:lnTo>
                  <a:pt x="598170" y="150495"/>
                </a:lnTo>
                <a:lnTo>
                  <a:pt x="640080" y="230505"/>
                </a:lnTo>
                <a:lnTo>
                  <a:pt x="645795" y="255270"/>
                </a:lnTo>
                <a:lnTo>
                  <a:pt x="548640" y="295275"/>
                </a:lnTo>
                <a:lnTo>
                  <a:pt x="403860" y="354330"/>
                </a:lnTo>
                <a:lnTo>
                  <a:pt x="367665" y="361950"/>
                </a:lnTo>
                <a:lnTo>
                  <a:pt x="422910" y="304800"/>
                </a:lnTo>
                <a:lnTo>
                  <a:pt x="451485" y="264795"/>
                </a:lnTo>
                <a:lnTo>
                  <a:pt x="453390" y="245745"/>
                </a:lnTo>
                <a:lnTo>
                  <a:pt x="360045" y="228600"/>
                </a:lnTo>
                <a:lnTo>
                  <a:pt x="236220" y="219075"/>
                </a:lnTo>
                <a:lnTo>
                  <a:pt x="116205" y="234315"/>
                </a:lnTo>
                <a:lnTo>
                  <a:pt x="0" y="247650"/>
                </a:lnTo>
                <a:lnTo>
                  <a:pt x="7620" y="154305"/>
                </a:lnTo>
                <a:lnTo>
                  <a:pt x="19050" y="83820"/>
                </a:lnTo>
                <a:lnTo>
                  <a:pt x="104775" y="64770"/>
                </a:lnTo>
                <a:close/>
              </a:path>
            </a:pathLst>
          </a:custGeom>
          <a:solidFill>
            <a:srgbClr val="0070C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66577EA1-107B-40E7-9070-F376FD8CFE2B}"/>
              </a:ext>
            </a:extLst>
          </p:cNvPr>
          <p:cNvSpPr/>
          <p:nvPr/>
        </p:nvSpPr>
        <p:spPr>
          <a:xfrm rot="3208217">
            <a:off x="3476611" y="3983800"/>
            <a:ext cx="545755" cy="384801"/>
          </a:xfrm>
          <a:custGeom>
            <a:avLst/>
            <a:gdLst>
              <a:gd name="connsiteX0" fmla="*/ 104775 w 645795"/>
              <a:gd name="connsiteY0" fmla="*/ 64770 h 361950"/>
              <a:gd name="connsiteX1" fmla="*/ 104775 w 645795"/>
              <a:gd name="connsiteY1" fmla="*/ 64770 h 361950"/>
              <a:gd name="connsiteX2" fmla="*/ 213360 w 645795"/>
              <a:gd name="connsiteY2" fmla="*/ 55245 h 361950"/>
              <a:gd name="connsiteX3" fmla="*/ 333375 w 645795"/>
              <a:gd name="connsiteY3" fmla="*/ 60960 h 361950"/>
              <a:gd name="connsiteX4" fmla="*/ 445770 w 645795"/>
              <a:gd name="connsiteY4" fmla="*/ 83820 h 361950"/>
              <a:gd name="connsiteX5" fmla="*/ 480060 w 645795"/>
              <a:gd name="connsiteY5" fmla="*/ 97155 h 361950"/>
              <a:gd name="connsiteX6" fmla="*/ 474345 w 645795"/>
              <a:gd name="connsiteY6" fmla="*/ 62865 h 361950"/>
              <a:gd name="connsiteX7" fmla="*/ 449580 w 645795"/>
              <a:gd name="connsiteY7" fmla="*/ 0 h 361950"/>
              <a:gd name="connsiteX8" fmla="*/ 504825 w 645795"/>
              <a:gd name="connsiteY8" fmla="*/ 41910 h 361950"/>
              <a:gd name="connsiteX9" fmla="*/ 598170 w 645795"/>
              <a:gd name="connsiteY9" fmla="*/ 150495 h 361950"/>
              <a:gd name="connsiteX10" fmla="*/ 640080 w 645795"/>
              <a:gd name="connsiteY10" fmla="*/ 230505 h 361950"/>
              <a:gd name="connsiteX11" fmla="*/ 645795 w 645795"/>
              <a:gd name="connsiteY11" fmla="*/ 255270 h 361950"/>
              <a:gd name="connsiteX12" fmla="*/ 548640 w 645795"/>
              <a:gd name="connsiteY12" fmla="*/ 295275 h 361950"/>
              <a:gd name="connsiteX13" fmla="*/ 403860 w 645795"/>
              <a:gd name="connsiteY13" fmla="*/ 354330 h 361950"/>
              <a:gd name="connsiteX14" fmla="*/ 367665 w 645795"/>
              <a:gd name="connsiteY14" fmla="*/ 361950 h 361950"/>
              <a:gd name="connsiteX15" fmla="*/ 422910 w 645795"/>
              <a:gd name="connsiteY15" fmla="*/ 304800 h 361950"/>
              <a:gd name="connsiteX16" fmla="*/ 451485 w 645795"/>
              <a:gd name="connsiteY16" fmla="*/ 264795 h 361950"/>
              <a:gd name="connsiteX17" fmla="*/ 453390 w 645795"/>
              <a:gd name="connsiteY17" fmla="*/ 245745 h 361950"/>
              <a:gd name="connsiteX18" fmla="*/ 360045 w 645795"/>
              <a:gd name="connsiteY18" fmla="*/ 228600 h 361950"/>
              <a:gd name="connsiteX19" fmla="*/ 236220 w 645795"/>
              <a:gd name="connsiteY19" fmla="*/ 219075 h 361950"/>
              <a:gd name="connsiteX20" fmla="*/ 116205 w 645795"/>
              <a:gd name="connsiteY20" fmla="*/ 234315 h 361950"/>
              <a:gd name="connsiteX21" fmla="*/ 0 w 645795"/>
              <a:gd name="connsiteY21" fmla="*/ 247650 h 361950"/>
              <a:gd name="connsiteX22" fmla="*/ 7620 w 645795"/>
              <a:gd name="connsiteY22" fmla="*/ 154305 h 361950"/>
              <a:gd name="connsiteX23" fmla="*/ 19050 w 645795"/>
              <a:gd name="connsiteY23" fmla="*/ 83820 h 361950"/>
              <a:gd name="connsiteX24" fmla="*/ 104775 w 645795"/>
              <a:gd name="connsiteY24" fmla="*/ 6477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45795" h="361950">
                <a:moveTo>
                  <a:pt x="104775" y="64770"/>
                </a:moveTo>
                <a:lnTo>
                  <a:pt x="104775" y="64770"/>
                </a:lnTo>
                <a:lnTo>
                  <a:pt x="213360" y="55245"/>
                </a:lnTo>
                <a:lnTo>
                  <a:pt x="333375" y="60960"/>
                </a:lnTo>
                <a:lnTo>
                  <a:pt x="445770" y="83820"/>
                </a:lnTo>
                <a:lnTo>
                  <a:pt x="480060" y="97155"/>
                </a:lnTo>
                <a:lnTo>
                  <a:pt x="474345" y="62865"/>
                </a:lnTo>
                <a:lnTo>
                  <a:pt x="449580" y="0"/>
                </a:lnTo>
                <a:lnTo>
                  <a:pt x="504825" y="41910"/>
                </a:lnTo>
                <a:lnTo>
                  <a:pt x="598170" y="150495"/>
                </a:lnTo>
                <a:lnTo>
                  <a:pt x="640080" y="230505"/>
                </a:lnTo>
                <a:lnTo>
                  <a:pt x="645795" y="255270"/>
                </a:lnTo>
                <a:lnTo>
                  <a:pt x="548640" y="295275"/>
                </a:lnTo>
                <a:lnTo>
                  <a:pt x="403860" y="354330"/>
                </a:lnTo>
                <a:lnTo>
                  <a:pt x="367665" y="361950"/>
                </a:lnTo>
                <a:lnTo>
                  <a:pt x="422910" y="304800"/>
                </a:lnTo>
                <a:lnTo>
                  <a:pt x="451485" y="264795"/>
                </a:lnTo>
                <a:lnTo>
                  <a:pt x="453390" y="245745"/>
                </a:lnTo>
                <a:lnTo>
                  <a:pt x="360045" y="228600"/>
                </a:lnTo>
                <a:lnTo>
                  <a:pt x="236220" y="219075"/>
                </a:lnTo>
                <a:lnTo>
                  <a:pt x="116205" y="234315"/>
                </a:lnTo>
                <a:lnTo>
                  <a:pt x="0" y="247650"/>
                </a:lnTo>
                <a:lnTo>
                  <a:pt x="7620" y="154305"/>
                </a:lnTo>
                <a:lnTo>
                  <a:pt x="19050" y="83820"/>
                </a:lnTo>
                <a:lnTo>
                  <a:pt x="104775" y="64770"/>
                </a:lnTo>
                <a:close/>
              </a:path>
            </a:pathLst>
          </a:custGeom>
          <a:solidFill>
            <a:srgbClr val="0070C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A50A45DB-5A3B-4653-89C4-FBC721E94D87}"/>
              </a:ext>
            </a:extLst>
          </p:cNvPr>
          <p:cNvSpPr/>
          <p:nvPr/>
        </p:nvSpPr>
        <p:spPr>
          <a:xfrm rot="16680251" flipH="1">
            <a:off x="5424526" y="3983799"/>
            <a:ext cx="545755" cy="384801"/>
          </a:xfrm>
          <a:custGeom>
            <a:avLst/>
            <a:gdLst>
              <a:gd name="connsiteX0" fmla="*/ 104775 w 645795"/>
              <a:gd name="connsiteY0" fmla="*/ 64770 h 361950"/>
              <a:gd name="connsiteX1" fmla="*/ 104775 w 645795"/>
              <a:gd name="connsiteY1" fmla="*/ 64770 h 361950"/>
              <a:gd name="connsiteX2" fmla="*/ 213360 w 645795"/>
              <a:gd name="connsiteY2" fmla="*/ 55245 h 361950"/>
              <a:gd name="connsiteX3" fmla="*/ 333375 w 645795"/>
              <a:gd name="connsiteY3" fmla="*/ 60960 h 361950"/>
              <a:gd name="connsiteX4" fmla="*/ 445770 w 645795"/>
              <a:gd name="connsiteY4" fmla="*/ 83820 h 361950"/>
              <a:gd name="connsiteX5" fmla="*/ 480060 w 645795"/>
              <a:gd name="connsiteY5" fmla="*/ 97155 h 361950"/>
              <a:gd name="connsiteX6" fmla="*/ 474345 w 645795"/>
              <a:gd name="connsiteY6" fmla="*/ 62865 h 361950"/>
              <a:gd name="connsiteX7" fmla="*/ 449580 w 645795"/>
              <a:gd name="connsiteY7" fmla="*/ 0 h 361950"/>
              <a:gd name="connsiteX8" fmla="*/ 504825 w 645795"/>
              <a:gd name="connsiteY8" fmla="*/ 41910 h 361950"/>
              <a:gd name="connsiteX9" fmla="*/ 598170 w 645795"/>
              <a:gd name="connsiteY9" fmla="*/ 150495 h 361950"/>
              <a:gd name="connsiteX10" fmla="*/ 640080 w 645795"/>
              <a:gd name="connsiteY10" fmla="*/ 230505 h 361950"/>
              <a:gd name="connsiteX11" fmla="*/ 645795 w 645795"/>
              <a:gd name="connsiteY11" fmla="*/ 255270 h 361950"/>
              <a:gd name="connsiteX12" fmla="*/ 548640 w 645795"/>
              <a:gd name="connsiteY12" fmla="*/ 295275 h 361950"/>
              <a:gd name="connsiteX13" fmla="*/ 403860 w 645795"/>
              <a:gd name="connsiteY13" fmla="*/ 354330 h 361950"/>
              <a:gd name="connsiteX14" fmla="*/ 367665 w 645795"/>
              <a:gd name="connsiteY14" fmla="*/ 361950 h 361950"/>
              <a:gd name="connsiteX15" fmla="*/ 422910 w 645795"/>
              <a:gd name="connsiteY15" fmla="*/ 304800 h 361950"/>
              <a:gd name="connsiteX16" fmla="*/ 451485 w 645795"/>
              <a:gd name="connsiteY16" fmla="*/ 264795 h 361950"/>
              <a:gd name="connsiteX17" fmla="*/ 453390 w 645795"/>
              <a:gd name="connsiteY17" fmla="*/ 245745 h 361950"/>
              <a:gd name="connsiteX18" fmla="*/ 360045 w 645795"/>
              <a:gd name="connsiteY18" fmla="*/ 228600 h 361950"/>
              <a:gd name="connsiteX19" fmla="*/ 236220 w 645795"/>
              <a:gd name="connsiteY19" fmla="*/ 219075 h 361950"/>
              <a:gd name="connsiteX20" fmla="*/ 116205 w 645795"/>
              <a:gd name="connsiteY20" fmla="*/ 234315 h 361950"/>
              <a:gd name="connsiteX21" fmla="*/ 0 w 645795"/>
              <a:gd name="connsiteY21" fmla="*/ 247650 h 361950"/>
              <a:gd name="connsiteX22" fmla="*/ 7620 w 645795"/>
              <a:gd name="connsiteY22" fmla="*/ 154305 h 361950"/>
              <a:gd name="connsiteX23" fmla="*/ 19050 w 645795"/>
              <a:gd name="connsiteY23" fmla="*/ 83820 h 361950"/>
              <a:gd name="connsiteX24" fmla="*/ 104775 w 645795"/>
              <a:gd name="connsiteY24" fmla="*/ 6477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45795" h="361950">
                <a:moveTo>
                  <a:pt x="104775" y="64770"/>
                </a:moveTo>
                <a:lnTo>
                  <a:pt x="104775" y="64770"/>
                </a:lnTo>
                <a:lnTo>
                  <a:pt x="213360" y="55245"/>
                </a:lnTo>
                <a:lnTo>
                  <a:pt x="333375" y="60960"/>
                </a:lnTo>
                <a:lnTo>
                  <a:pt x="445770" y="83820"/>
                </a:lnTo>
                <a:lnTo>
                  <a:pt x="480060" y="97155"/>
                </a:lnTo>
                <a:lnTo>
                  <a:pt x="474345" y="62865"/>
                </a:lnTo>
                <a:lnTo>
                  <a:pt x="449580" y="0"/>
                </a:lnTo>
                <a:lnTo>
                  <a:pt x="504825" y="41910"/>
                </a:lnTo>
                <a:lnTo>
                  <a:pt x="598170" y="150495"/>
                </a:lnTo>
                <a:lnTo>
                  <a:pt x="640080" y="230505"/>
                </a:lnTo>
                <a:lnTo>
                  <a:pt x="645795" y="255270"/>
                </a:lnTo>
                <a:lnTo>
                  <a:pt x="548640" y="295275"/>
                </a:lnTo>
                <a:lnTo>
                  <a:pt x="403860" y="354330"/>
                </a:lnTo>
                <a:lnTo>
                  <a:pt x="367665" y="361950"/>
                </a:lnTo>
                <a:lnTo>
                  <a:pt x="422910" y="304800"/>
                </a:lnTo>
                <a:lnTo>
                  <a:pt x="451485" y="264795"/>
                </a:lnTo>
                <a:lnTo>
                  <a:pt x="453390" y="245745"/>
                </a:lnTo>
                <a:lnTo>
                  <a:pt x="360045" y="228600"/>
                </a:lnTo>
                <a:lnTo>
                  <a:pt x="236220" y="219075"/>
                </a:lnTo>
                <a:lnTo>
                  <a:pt x="116205" y="234315"/>
                </a:lnTo>
                <a:lnTo>
                  <a:pt x="0" y="247650"/>
                </a:lnTo>
                <a:lnTo>
                  <a:pt x="7620" y="154305"/>
                </a:lnTo>
                <a:lnTo>
                  <a:pt x="19050" y="83820"/>
                </a:lnTo>
                <a:lnTo>
                  <a:pt x="104775" y="64770"/>
                </a:lnTo>
                <a:close/>
              </a:path>
            </a:pathLst>
          </a:custGeom>
          <a:solidFill>
            <a:srgbClr val="0070C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3190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2A918D-CAC5-421C-B669-F7111646A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365126"/>
            <a:ext cx="6967686" cy="1623714"/>
          </a:xfrm>
        </p:spPr>
        <p:txBody>
          <a:bodyPr/>
          <a:lstStyle/>
          <a:p>
            <a:r>
              <a:rPr lang="fr-FR" sz="2800" dirty="0">
                <a:solidFill>
                  <a:srgbClr val="0000CC"/>
                </a:solidFill>
              </a:rPr>
              <a:t>Le programme en CAP (CAP1/2/3)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48A2D9-4301-4201-9E10-EC16AA56F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04450"/>
            <a:ext cx="7886700" cy="7392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dirty="0"/>
              <a:t>            Les compétences sont travaillées à partir des objets d’étude du programme.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6F58CDD3-6564-4C93-851E-D46204C35333}"/>
              </a:ext>
            </a:extLst>
          </p:cNvPr>
          <p:cNvSpPr txBox="1">
            <a:spLocks/>
          </p:cNvSpPr>
          <p:nvPr/>
        </p:nvSpPr>
        <p:spPr>
          <a:xfrm>
            <a:off x="467544" y="5125326"/>
            <a:ext cx="7920880" cy="1440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300" dirty="0"/>
              <a:t>Les objets d’ étude sont étudiés </a:t>
            </a:r>
            <a:r>
              <a:rPr lang="fr-FR" sz="2300" b="1" dirty="0">
                <a:solidFill>
                  <a:srgbClr val="0000CC"/>
                </a:solidFill>
              </a:rPr>
              <a:t>de manière équilibrée sur l’ année.</a:t>
            </a:r>
          </a:p>
          <a:p>
            <a:r>
              <a:rPr lang="fr-FR" dirty="0"/>
              <a:t>Ordre au choix de l’enseignant.</a:t>
            </a:r>
          </a:p>
          <a:p>
            <a:r>
              <a:rPr lang="fr-FR" dirty="0"/>
              <a:t>L’ étude Dire, écrire, lire le métier s’ inscrit dans la perspective des OE.</a:t>
            </a:r>
          </a:p>
          <a:p>
            <a:r>
              <a:rPr lang="fr-FR" dirty="0"/>
              <a:t>1 Séquence 4 semaines mini, 6 semaines maxi. 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F156720-05A0-48F6-8FDC-387F8344A1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903512"/>
              </p:ext>
            </p:extLst>
          </p:nvPr>
        </p:nvGraphicFramePr>
        <p:xfrm>
          <a:off x="467544" y="2060848"/>
          <a:ext cx="8208912" cy="27711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056">
                <a:tc gridSpan="3"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3 objets d’étude et 1 perspective d’étude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8072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800" kern="1200" baseline="0" dirty="0">
                          <a:solidFill>
                            <a:schemeClr val="dk1"/>
                          </a:solidFill>
                        </a:rPr>
                        <a:t> Se dire, s’affirmer, s’émanciper</a:t>
                      </a:r>
                      <a:endParaRPr lang="fr-F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800" kern="1200" baseline="0" dirty="0">
                          <a:solidFill>
                            <a:schemeClr val="dk1"/>
                          </a:solidFill>
                        </a:rPr>
                        <a:t> S’informer, informer, communiquer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800" kern="1200" baseline="0" dirty="0">
                          <a:solidFill>
                            <a:schemeClr val="dk1"/>
                          </a:solidFill>
                        </a:rPr>
                        <a:t>Rêver, imaginer, créer</a:t>
                      </a:r>
                    </a:p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8992">
                <a:tc gridSpan="3"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fr-FR" sz="1800" kern="1200" baseline="0" dirty="0">
                          <a:solidFill>
                            <a:schemeClr val="dk1"/>
                          </a:solidFill>
                        </a:rPr>
                        <a:t>Dire, écrire, lire le métier  =  mise en place des objets d’ étude  dans le cadre de la </a:t>
                      </a:r>
                      <a:r>
                        <a:rPr lang="fr-FR" sz="1800" kern="1200" baseline="0" dirty="0" err="1">
                          <a:solidFill>
                            <a:schemeClr val="dk1"/>
                          </a:solidFill>
                        </a:rPr>
                        <a:t>co</a:t>
                      </a:r>
                      <a:r>
                        <a:rPr lang="fr-FR" sz="1800" kern="1200" baseline="0" dirty="0">
                          <a:solidFill>
                            <a:schemeClr val="dk1"/>
                          </a:solidFill>
                        </a:rPr>
                        <a:t>-intervention. </a:t>
                      </a:r>
                      <a:endParaRPr lang="fr-F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8931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1C9670-AE55-4649-B610-5FBF5A6C2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>
                <a:solidFill>
                  <a:srgbClr val="0000CC"/>
                </a:solidFill>
              </a:rPr>
              <a:t>       </a:t>
            </a:r>
            <a:r>
              <a:rPr lang="fr-FR" sz="2400" dirty="0">
                <a:solidFill>
                  <a:srgbClr val="0000CC"/>
                </a:solidFill>
              </a:rPr>
              <a:t>Grilles horaires Français et TVP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E8092C54-1129-4200-900F-8EBA7AF1DC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1464"/>
              </p:ext>
            </p:extLst>
          </p:nvPr>
        </p:nvGraphicFramePr>
        <p:xfrm>
          <a:off x="628650" y="1541535"/>
          <a:ext cx="7975800" cy="495133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93950">
                  <a:extLst>
                    <a:ext uri="{9D8B030D-6E8A-4147-A177-3AD203B41FA5}">
                      <a16:colId xmlns:a16="http://schemas.microsoft.com/office/drawing/2014/main" val="1595923397"/>
                    </a:ext>
                  </a:extLst>
                </a:gridCol>
                <a:gridCol w="1993950">
                  <a:extLst>
                    <a:ext uri="{9D8B030D-6E8A-4147-A177-3AD203B41FA5}">
                      <a16:colId xmlns:a16="http://schemas.microsoft.com/office/drawing/2014/main" val="308808619"/>
                    </a:ext>
                  </a:extLst>
                </a:gridCol>
                <a:gridCol w="1993950">
                  <a:extLst>
                    <a:ext uri="{9D8B030D-6E8A-4147-A177-3AD203B41FA5}">
                      <a16:colId xmlns:a16="http://schemas.microsoft.com/office/drawing/2014/main" val="2695047095"/>
                    </a:ext>
                  </a:extLst>
                </a:gridCol>
                <a:gridCol w="1993950">
                  <a:extLst>
                    <a:ext uri="{9D8B030D-6E8A-4147-A177-3AD203B41FA5}">
                      <a16:colId xmlns:a16="http://schemas.microsoft.com/office/drawing/2014/main" val="3989940941"/>
                    </a:ext>
                  </a:extLst>
                </a:gridCol>
              </a:tblGrid>
              <a:tr h="458384">
                <a:tc gridSpan="4"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BAC PRO 3 ans : 84 sem. cours + 22 sem. stage + 2 sem. exam.</a:t>
                      </a:r>
                      <a:endParaRPr lang="fr-FR" sz="20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8334024"/>
                  </a:ext>
                </a:extLst>
              </a:tr>
              <a:tr h="978473"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Seconde</a:t>
                      </a:r>
                    </a:p>
                    <a:p>
                      <a:pPr algn="ctr"/>
                      <a:r>
                        <a:rPr lang="fr-FR" sz="1200" dirty="0"/>
                        <a:t>30 sem. de cours</a:t>
                      </a:r>
                    </a:p>
                    <a:p>
                      <a:pPr algn="ctr"/>
                      <a:r>
                        <a:rPr lang="fr-FR" sz="1200" dirty="0"/>
                        <a:t>6 sem. de stage</a:t>
                      </a:r>
                      <a:endParaRPr lang="fr-FR" sz="12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Première</a:t>
                      </a:r>
                    </a:p>
                    <a:p>
                      <a:pPr algn="ctr"/>
                      <a:r>
                        <a:rPr lang="fr-FR" sz="1200" dirty="0"/>
                        <a:t>28 sem. de cours</a:t>
                      </a:r>
                    </a:p>
                    <a:p>
                      <a:pPr algn="ctr"/>
                      <a:r>
                        <a:rPr lang="fr-FR" sz="1200" dirty="0"/>
                        <a:t>8 sem. de stage</a:t>
                      </a:r>
                      <a:endParaRPr lang="fr-FR" sz="12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Terminale</a:t>
                      </a:r>
                    </a:p>
                    <a:p>
                      <a:pPr algn="ctr"/>
                      <a:r>
                        <a:rPr lang="fr-FR" sz="1200" dirty="0"/>
                        <a:t>26 sem. de cours</a:t>
                      </a:r>
                    </a:p>
                    <a:p>
                      <a:pPr algn="ctr"/>
                      <a:r>
                        <a:rPr lang="fr-FR" sz="1200" dirty="0"/>
                        <a:t>8 sem. de stage</a:t>
                      </a:r>
                    </a:p>
                    <a:p>
                      <a:pPr algn="ctr"/>
                      <a:r>
                        <a:rPr lang="fr-FR" sz="1200" dirty="0"/>
                        <a:t>2 sem. d’examen</a:t>
                      </a:r>
                      <a:endParaRPr lang="fr-FR" sz="12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7272749"/>
                  </a:ext>
                </a:extLst>
              </a:tr>
              <a:tr h="819801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Co-intervention</a:t>
                      </a:r>
                    </a:p>
                    <a:p>
                      <a:pPr algn="ctr"/>
                      <a:r>
                        <a:rPr lang="fr-FR" b="1" dirty="0">
                          <a:solidFill>
                            <a:srgbClr val="0000CC"/>
                          </a:solidFill>
                        </a:rPr>
                        <a:t>si</a:t>
                      </a:r>
                      <a:r>
                        <a:rPr lang="fr-FR" b="1" baseline="0" dirty="0">
                          <a:solidFill>
                            <a:srgbClr val="0000CC"/>
                          </a:solidFill>
                        </a:rPr>
                        <a:t> </a:t>
                      </a:r>
                      <a:r>
                        <a:rPr lang="fr-FR" b="1" dirty="0">
                          <a:solidFill>
                            <a:srgbClr val="0000CC"/>
                          </a:solidFill>
                        </a:rPr>
                        <a:t> continuité pédagogique  </a:t>
                      </a:r>
                      <a:endParaRPr lang="fr-FR" b="1" dirty="0">
                        <a:solidFill>
                          <a:srgbClr val="0000CC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30h</a:t>
                      </a:r>
                    </a:p>
                    <a:p>
                      <a:pPr algn="ctr"/>
                      <a:r>
                        <a:rPr lang="fr-FR" dirty="0"/>
                        <a:t>= 1h/sem.</a:t>
                      </a:r>
                      <a:endParaRPr lang="fr-FR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28h</a:t>
                      </a:r>
                    </a:p>
                    <a:p>
                      <a:pPr algn="ctr"/>
                      <a:r>
                        <a:rPr lang="fr-FR" dirty="0"/>
                        <a:t>= 1h/sem.</a:t>
                      </a:r>
                      <a:endParaRPr lang="fr-FR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rgbClr val="0000CC"/>
                          </a:solidFill>
                        </a:rPr>
                        <a:t>13h*</a:t>
                      </a:r>
                    </a:p>
                    <a:p>
                      <a:pPr algn="ctr"/>
                      <a:r>
                        <a:rPr lang="fr-FR" b="1" dirty="0">
                          <a:solidFill>
                            <a:srgbClr val="0000CC"/>
                          </a:solidFill>
                        </a:rPr>
                        <a:t>= 0,5h/sem.</a:t>
                      </a:r>
                      <a:endParaRPr lang="fr-FR" b="1" dirty="0">
                        <a:solidFill>
                          <a:srgbClr val="0000CC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6503884"/>
                  </a:ext>
                </a:extLst>
              </a:tr>
              <a:tr h="1160859"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FRANCAIS</a:t>
                      </a:r>
                      <a:endParaRPr lang="fr-FR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45h</a:t>
                      </a:r>
                    </a:p>
                    <a:p>
                      <a:pPr algn="ctr"/>
                      <a:r>
                        <a:rPr lang="fr-FR" b="1" dirty="0"/>
                        <a:t>= 1,5h/</a:t>
                      </a:r>
                      <a:r>
                        <a:rPr lang="fr-FR" b="1" dirty="0" err="1"/>
                        <a:t>sem</a:t>
                      </a:r>
                      <a:endParaRPr lang="fr-FR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35h</a:t>
                      </a:r>
                    </a:p>
                    <a:p>
                      <a:pPr algn="ctr"/>
                      <a:r>
                        <a:rPr lang="fr-FR" b="1" dirty="0"/>
                        <a:t>= 1,25h/</a:t>
                      </a:r>
                      <a:r>
                        <a:rPr lang="fr-FR" b="1" dirty="0" err="1"/>
                        <a:t>sem</a:t>
                      </a:r>
                      <a:endParaRPr lang="fr-FR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32,5h</a:t>
                      </a:r>
                    </a:p>
                    <a:p>
                      <a:pPr algn="ctr"/>
                      <a:r>
                        <a:rPr lang="fr-FR" b="1" dirty="0"/>
                        <a:t>= 1h25/sem.</a:t>
                      </a:r>
                      <a:endParaRPr lang="fr-FR" b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7201425"/>
                  </a:ext>
                </a:extLst>
              </a:tr>
              <a:tr h="1533822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AP </a:t>
                      </a:r>
                      <a:r>
                        <a:rPr lang="fr-FR" b="0" dirty="0">
                          <a:solidFill>
                            <a:srgbClr val="0000CC"/>
                          </a:solidFill>
                        </a:rPr>
                        <a:t>/</a:t>
                      </a:r>
                      <a:r>
                        <a:rPr lang="fr-FR" sz="1400" b="0" dirty="0">
                          <a:solidFill>
                            <a:srgbClr val="0000CC"/>
                          </a:solidFill>
                        </a:rPr>
                        <a:t>Accompagnement</a:t>
                      </a:r>
                      <a:r>
                        <a:rPr lang="fr-FR" b="0" dirty="0">
                          <a:solidFill>
                            <a:srgbClr val="0000CC"/>
                          </a:solidFill>
                        </a:rPr>
                        <a:t> renforcé en terminale</a:t>
                      </a:r>
                    </a:p>
                    <a:p>
                      <a:pPr algn="ctr"/>
                      <a:endParaRPr lang="fr-FR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90h</a:t>
                      </a:r>
                    </a:p>
                    <a:p>
                      <a:pPr algn="ctr"/>
                      <a:r>
                        <a:rPr lang="fr-FR" dirty="0"/>
                        <a:t>= 3h/sem.</a:t>
                      </a:r>
                    </a:p>
                    <a:p>
                      <a:pPr algn="ctr"/>
                      <a:endParaRPr lang="fr-FR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>
                          <a:solidFill>
                            <a:srgbClr val="0000CC"/>
                          </a:solidFill>
                        </a:rPr>
                        <a:t>Consolidation </a:t>
                      </a:r>
                    </a:p>
                    <a:p>
                      <a:pPr algn="ctr"/>
                      <a:endParaRPr lang="fr-FR" dirty="0">
                        <a:solidFill>
                          <a:srgbClr val="0000CC"/>
                        </a:solidFill>
                      </a:endParaRPr>
                    </a:p>
                    <a:p>
                      <a:pPr algn="ctr"/>
                      <a:r>
                        <a:rPr lang="fr-FR" b="1" dirty="0">
                          <a:solidFill>
                            <a:srgbClr val="0000CC"/>
                          </a:solidFill>
                        </a:rPr>
                        <a:t>1h</a:t>
                      </a:r>
                      <a:endParaRPr lang="fr-FR" b="1" dirty="0">
                        <a:solidFill>
                          <a:srgbClr val="0000CC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84h</a:t>
                      </a:r>
                    </a:p>
                    <a:p>
                      <a:pPr algn="ctr"/>
                      <a:r>
                        <a:rPr lang="fr-FR" dirty="0"/>
                        <a:t>= 3h/sem.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b="1" dirty="0">
                        <a:solidFill>
                          <a:srgbClr val="0070C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b="1" dirty="0">
                        <a:solidFill>
                          <a:srgbClr val="0070C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>
                          <a:solidFill>
                            <a:srgbClr val="0000CC"/>
                          </a:solidFill>
                        </a:rPr>
                        <a:t>Consolidation </a:t>
                      </a:r>
                    </a:p>
                    <a:p>
                      <a:pPr algn="ctr"/>
                      <a:r>
                        <a:rPr lang="fr-FR" b="1" dirty="0">
                          <a:solidFill>
                            <a:srgbClr val="0000CC"/>
                          </a:solidFill>
                        </a:rPr>
                        <a:t>1h</a:t>
                      </a:r>
                      <a:endParaRPr lang="fr-FR" b="1" dirty="0">
                        <a:solidFill>
                          <a:srgbClr val="0000CC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91h</a:t>
                      </a:r>
                    </a:p>
                    <a:p>
                      <a:pPr algn="ctr"/>
                      <a:r>
                        <a:rPr lang="fr-FR" dirty="0"/>
                        <a:t>= 3,5h/sem.</a:t>
                      </a:r>
                    </a:p>
                    <a:p>
                      <a:pPr algn="ctr"/>
                      <a:r>
                        <a:rPr lang="fr-FR" b="1" dirty="0">
                          <a:solidFill>
                            <a:srgbClr val="0000CC"/>
                          </a:solidFill>
                        </a:rPr>
                        <a:t>Orientation</a:t>
                      </a:r>
                      <a:r>
                        <a:rPr lang="fr-FR" b="0" dirty="0">
                          <a:solidFill>
                            <a:srgbClr val="0000CC"/>
                          </a:solidFill>
                        </a:rPr>
                        <a:t>/</a:t>
                      </a:r>
                    </a:p>
                    <a:p>
                      <a:pPr algn="ctr"/>
                      <a:r>
                        <a:rPr lang="fr-FR" b="0" dirty="0">
                          <a:solidFill>
                            <a:srgbClr val="0000CC"/>
                          </a:solidFill>
                        </a:rPr>
                        <a:t>Modules: insertion Pro ou poursuite d’ études  </a:t>
                      </a:r>
                      <a:r>
                        <a:rPr lang="fr-FR" b="1" dirty="0">
                          <a:solidFill>
                            <a:srgbClr val="0000CC"/>
                          </a:solidFill>
                        </a:rPr>
                        <a:t>1h</a:t>
                      </a:r>
                      <a:endParaRPr lang="fr-FR" b="1" dirty="0">
                        <a:solidFill>
                          <a:srgbClr val="0000CC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55821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4851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021FD7-3C4E-4521-BC52-EE3ED325E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1482" y="404664"/>
            <a:ext cx="7348785" cy="1325563"/>
          </a:xfrm>
        </p:spPr>
        <p:txBody>
          <a:bodyPr/>
          <a:lstStyle/>
          <a:p>
            <a:r>
              <a:rPr lang="fr-FR" dirty="0">
                <a:solidFill>
                  <a:srgbClr val="0000CC"/>
                </a:solidFill>
              </a:rPr>
              <a:t>Le programme en Bac pro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E08FF4E-A5DE-4BF5-9EBB-D03D90223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619" y="1316509"/>
            <a:ext cx="7348786" cy="667271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/>
              <a:t>Les compétences sont travaillées à partir des </a:t>
            </a:r>
            <a:r>
              <a:rPr lang="fr-FR" sz="2000" dirty="0">
                <a:solidFill>
                  <a:schemeClr val="tx1"/>
                </a:solidFill>
              </a:rPr>
              <a:t>objets d’étude  </a:t>
            </a:r>
            <a:r>
              <a:rPr lang="fr-FR" sz="2000" dirty="0"/>
              <a:t>du programme.</a:t>
            </a:r>
            <a:endParaRPr lang="fr-FR" dirty="0"/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53E12F7E-BB85-4707-9B62-2E2C631596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535145"/>
              </p:ext>
            </p:extLst>
          </p:nvPr>
        </p:nvGraphicFramePr>
        <p:xfrm>
          <a:off x="564742" y="1983780"/>
          <a:ext cx="8255730" cy="33865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51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1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19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3556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Seconde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Première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Terminale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546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800" kern="1200" baseline="0" dirty="0">
                          <a:solidFill>
                            <a:schemeClr val="dk1"/>
                          </a:solidFill>
                        </a:rPr>
                        <a:t> Devenir soi : écritures autobiographiques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800" kern="1200" baseline="0" dirty="0">
                          <a:solidFill>
                            <a:schemeClr val="dk1"/>
                          </a:solidFill>
                        </a:rPr>
                        <a:t>S’informer, informer: les circuits de l’ information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800" kern="1200" baseline="0" dirty="0">
                          <a:solidFill>
                            <a:schemeClr val="dk1"/>
                          </a:solidFill>
                        </a:rPr>
                        <a:t> Dire et se faire entendre : La parole, le théâtre, l’ éloquence </a:t>
                      </a:r>
                      <a:endParaRPr lang="fr-F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800" kern="1200" baseline="0" dirty="0">
                          <a:solidFill>
                            <a:schemeClr val="dk1"/>
                          </a:solidFill>
                        </a:rPr>
                        <a:t> Créer, fabriquer : L’invention et l’imaginaire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800" kern="1200" baseline="0" dirty="0">
                          <a:solidFill>
                            <a:schemeClr val="dk1"/>
                          </a:solidFill>
                        </a:rPr>
                        <a:t>Lire et suivre un personnage : itinéraires romanesques 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800" kern="1200" baseline="0" dirty="0">
                          <a:solidFill>
                            <a:schemeClr val="dk1"/>
                          </a:solidFill>
                        </a:rPr>
                        <a:t>Vivre aujourd’hui: l’humanité, le monde, les sciences, la technique</a:t>
                      </a:r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1344">
                <a:tc gridSpan="3"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fr-FR" sz="1800" kern="1200" baseline="0" dirty="0">
                          <a:solidFill>
                            <a:schemeClr val="dk1"/>
                          </a:solidFill>
                        </a:rPr>
                        <a:t>Dire, écrire, lire le métier  =  mise en place des objets d’ étude  dans le cadre de la </a:t>
                      </a:r>
                      <a:r>
                        <a:rPr lang="fr-FR" sz="1800" kern="1200" baseline="0" dirty="0" err="1">
                          <a:solidFill>
                            <a:schemeClr val="dk1"/>
                          </a:solidFill>
                        </a:rPr>
                        <a:t>co</a:t>
                      </a:r>
                      <a:r>
                        <a:rPr lang="fr-FR" sz="1800" kern="1200" baseline="0" dirty="0">
                          <a:solidFill>
                            <a:schemeClr val="dk1"/>
                          </a:solidFill>
                        </a:rPr>
                        <a:t>-intervention. </a:t>
                      </a:r>
                      <a:endParaRPr lang="fr-F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417D7484-0CA5-4FCC-8BE7-9251A07A0BCB}"/>
              </a:ext>
            </a:extLst>
          </p:cNvPr>
          <p:cNvSpPr txBox="1"/>
          <p:nvPr/>
        </p:nvSpPr>
        <p:spPr>
          <a:xfrm>
            <a:off x="480139" y="5437466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Seconde et Première Les OE sont étudiés de manière équilibrée sur l’année.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Ordre au choix de l’enseignant.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L’étude Dire, écrire, lire le métier s’inscrit dans le perspective des objets d’étude.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1 Séquence 4 semaines mini, 6 semaines maxi.</a:t>
            </a:r>
          </a:p>
        </p:txBody>
      </p:sp>
    </p:spTree>
    <p:extLst>
      <p:ext uri="{BB962C8B-B14F-4D97-AF65-F5344CB8AC3E}">
        <p14:creationId xmlns:p14="http://schemas.microsoft.com/office/powerpoint/2010/main" val="1093381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16A424-9A69-4979-87A4-B0FFBF145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>
                <a:solidFill>
                  <a:srgbClr val="0000CC"/>
                </a:solidFill>
              </a:rPr>
              <a:t>3 situations d’enseignement pour 4</a:t>
            </a:r>
            <a:br>
              <a:rPr lang="fr-FR" sz="2400" dirty="0">
                <a:solidFill>
                  <a:srgbClr val="0000CC"/>
                </a:solidFill>
              </a:rPr>
            </a:br>
            <a:r>
              <a:rPr lang="fr-FR" sz="2400" dirty="0">
                <a:solidFill>
                  <a:srgbClr val="0000CC"/>
                </a:solidFill>
              </a:rPr>
              <a:t>compétences</a:t>
            </a:r>
            <a:r>
              <a:rPr lang="fr-FR" sz="2400" dirty="0"/>
              <a:t> </a:t>
            </a:r>
            <a:endParaRPr lang="fr-FR" sz="2400" dirty="0">
              <a:solidFill>
                <a:srgbClr val="0000CC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81EC2A-3FE7-40EC-A988-7ED988756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56792"/>
            <a:ext cx="7886700" cy="4620171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fr-FR" sz="2200" b="1" dirty="0">
                <a:solidFill>
                  <a:srgbClr val="0000CC"/>
                </a:solidFill>
              </a:rPr>
              <a:t>Règle : Le choix du support ( texte littéraire/fonctionnel autres ...)</a:t>
            </a:r>
          </a:p>
          <a:p>
            <a:pPr>
              <a:buNone/>
            </a:pPr>
            <a:r>
              <a:rPr lang="fr-FR" sz="2200" b="1" dirty="0">
                <a:solidFill>
                  <a:srgbClr val="0000CC"/>
                </a:solidFill>
              </a:rPr>
              <a:t>Le choix des compétences doit être  raisonné : acquis/besoin des élèves</a:t>
            </a:r>
          </a:p>
          <a:p>
            <a:pPr>
              <a:buNone/>
            </a:pPr>
            <a:r>
              <a:rPr lang="fr-FR" sz="2200" b="1" dirty="0">
                <a:solidFill>
                  <a:srgbClr val="0000CC"/>
                </a:solidFill>
              </a:rPr>
              <a:t>Travail sur la langue  Grammaire /style /argumentation </a:t>
            </a:r>
          </a:p>
          <a:p>
            <a:pPr>
              <a:buNone/>
            </a:pPr>
            <a:r>
              <a:rPr lang="fr-FR" sz="2600" b="1" dirty="0">
                <a:solidFill>
                  <a:srgbClr val="0000CC"/>
                </a:solidFill>
              </a:rPr>
              <a:t>Indiquer</a:t>
            </a:r>
            <a:r>
              <a:rPr lang="fr-FR" sz="1900" b="1" dirty="0">
                <a:solidFill>
                  <a:srgbClr val="0000CC"/>
                </a:solidFill>
              </a:rPr>
              <a:t> pour chaque séance la ou les familles de compétences mobilisées :</a:t>
            </a:r>
          </a:p>
          <a:p>
            <a:r>
              <a:rPr lang="fr-FR" dirty="0"/>
              <a:t>maîtriser l’échange oral : écouter, réagir, s’exprimer dans diverses situations de communication ; </a:t>
            </a:r>
          </a:p>
          <a:p>
            <a:r>
              <a:rPr lang="fr-FR" dirty="0"/>
              <a:t>maîtriser l’échange écrit : lire, analyser, écrire et adapter son expression écrite selon les situations et les destinataires ;</a:t>
            </a:r>
          </a:p>
          <a:p>
            <a:r>
              <a:rPr lang="fr-FR" dirty="0"/>
              <a:t>devenir un lecteur compétent et critique, adapter sa lecture à la diversité des textes ; </a:t>
            </a:r>
          </a:p>
          <a:p>
            <a:r>
              <a:rPr lang="fr-FR" dirty="0"/>
              <a:t>confronter des connaissances et des expériences pour se construire. </a:t>
            </a:r>
            <a:br>
              <a:rPr lang="fr-FR" dirty="0"/>
            </a:br>
            <a:br>
              <a:rPr lang="fr-FR" dirty="0"/>
            </a:br>
            <a:r>
              <a:rPr lang="fr-FR" i="1" dirty="0">
                <a:solidFill>
                  <a:schemeClr val="accent1"/>
                </a:solidFill>
              </a:rPr>
              <a:t> </a:t>
            </a:r>
            <a:r>
              <a:rPr lang="fr-FR" i="1" dirty="0">
                <a:solidFill>
                  <a:srgbClr val="0000CC"/>
                </a:solidFill>
              </a:rPr>
              <a:t>EDUSCOL Français attendus fin de cycle 3</a:t>
            </a:r>
            <a:br>
              <a:rPr lang="fr-FR" i="1" dirty="0">
                <a:solidFill>
                  <a:srgbClr val="0000CC"/>
                </a:solidFill>
              </a:rPr>
            </a:br>
            <a:r>
              <a:rPr lang="fr-FR" i="1" dirty="0">
                <a:solidFill>
                  <a:srgbClr val="0000CC"/>
                </a:solidFill>
              </a:rPr>
              <a:t>EDUSCOL Français attendus fin de cycle 4</a:t>
            </a:r>
            <a:br>
              <a:rPr lang="fr-FR" i="1" dirty="0">
                <a:solidFill>
                  <a:srgbClr val="0000CC"/>
                </a:solidFill>
              </a:rPr>
            </a:br>
            <a:r>
              <a:rPr lang="fr-FR" i="1" dirty="0">
                <a:solidFill>
                  <a:srgbClr val="0000CC"/>
                </a:solidFill>
              </a:rPr>
              <a:t>EDUSCOL Français Cycle 4  repères annuels de progression </a:t>
            </a:r>
          </a:p>
        </p:txBody>
      </p:sp>
    </p:spTree>
    <p:extLst>
      <p:ext uri="{BB962C8B-B14F-4D97-AF65-F5344CB8AC3E}">
        <p14:creationId xmlns:p14="http://schemas.microsoft.com/office/powerpoint/2010/main" val="1528567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21482" y="106390"/>
            <a:ext cx="7293867" cy="1325563"/>
          </a:xfrm>
        </p:spPr>
        <p:txBody>
          <a:bodyPr/>
          <a:lstStyle/>
          <a:p>
            <a:r>
              <a:rPr lang="fr-FR" dirty="0">
                <a:solidFill>
                  <a:srgbClr val="0000CC"/>
                </a:solidFill>
              </a:rPr>
              <a:t>Compétences et progressivité des apprentissages</a:t>
            </a:r>
          </a:p>
        </p:txBody>
      </p:sp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8C12675B-49C3-4DB6-B6C6-42B80EA567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8465660"/>
              </p:ext>
            </p:extLst>
          </p:nvPr>
        </p:nvGraphicFramePr>
        <p:xfrm>
          <a:off x="137242" y="1253825"/>
          <a:ext cx="8683230" cy="5616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Picture" r:id="rId3" imgW="7870618" imgH="5090601" progId="">
                  <p:embed/>
                </p:oleObj>
              </mc:Choice>
              <mc:Fallback>
                <p:oleObj name="Picture" r:id="rId3" imgW="7870618" imgH="5090601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242" y="1253825"/>
                        <a:ext cx="8683230" cy="561660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8429</TotalTime>
  <Words>1201</Words>
  <Application>Microsoft Office PowerPoint</Application>
  <PresentationFormat>Affichage à l'écran (4:3)</PresentationFormat>
  <Paragraphs>136</Paragraphs>
  <Slides>19</Slides>
  <Notes>5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Thème Office</vt:lpstr>
      <vt:lpstr>Picture</vt:lpstr>
      <vt:lpstr>     enseignement du  français  et  transformation de la voie Professionnelle LETTRES-HISTOIRE-Géographie    janvier 2022                                                            Académie d’ Amiens</vt:lpstr>
      <vt:lpstr>Le français en LP : 3 situations = 1 enseignement</vt:lpstr>
      <vt:lpstr>Le DNB PRO  : un guide des pratiques essentielles sur fond de socle commun de connaissances, de compétences et de culture cycles 3 et 4</vt:lpstr>
      <vt:lpstr>Individualisation, cohérence du parcours élève</vt:lpstr>
      <vt:lpstr>Le programme en CAP (CAP1/2/3)</vt:lpstr>
      <vt:lpstr>       Grilles horaires Français et TVP</vt:lpstr>
      <vt:lpstr>Le programme en Bac pro</vt:lpstr>
      <vt:lpstr>3 situations d’enseignement pour 4 compétences </vt:lpstr>
      <vt:lpstr>Compétences et progressivité des apprentissages</vt:lpstr>
      <vt:lpstr>Présentation PowerPoint</vt:lpstr>
      <vt:lpstr>    Illustration  : Seconde Bac Pro OE Dire et se faire entendre : La parole, le théâtre, l’éloquence  Cours initial : lecture d’ une œuvre intégrale  Molière, Le Bourgeois gentilhomme ,1670 Séance 1 :  maîtriser l’échange écrit : lire, analyser, écrire et adapter son expression écrite selon les situations et les destinataires ; Sous compétence : entrer dans l’ échange écrit.  Ex: passer d’un discours à un récit             </vt:lpstr>
      <vt:lpstr>  Illustration  : Seconde Bac Pro OE Dire et se faire entendre : La parole, le théâtre, l’éloquence  Consolidation Support Molière, Le Bourgeois gentilhomme, 1670 Séance  Compétence : maîtriser  la langue  Sous compétence : Connaitre les aspects fondamentaux du fonctionnement syntaxique.   </vt:lpstr>
      <vt:lpstr>     Programme Lettres seconde Bac Pro   Molière ,Le Bourgeois gentilhomme Acte II scène v Objet d’étude : Dire et se faire entendre : La parole, le théâtre, l’éloquence Co- Intervention Dire écrire lire le métier  cf Annexe  Compétence : maîtriser l’échange oral : écouter, réagir, s’exprimer dans diverses situations de communication ; Sous compétence : entrer dans l’ échange oral.  - s’exprimer en adaptant son discours en fonction de l’auditoire - Parler brièvement en continu avec étayage - Percevoir et exploiter les ressources expressives et créatives de la parole  Le texte littéraire au service de la pratique professionnelle    </vt:lpstr>
      <vt:lpstr>Compétences communes aux référentiels PRO ex: classe de seconde</vt:lpstr>
      <vt:lpstr>Présentation PowerPoint</vt:lpstr>
      <vt:lpstr>Illustration séance co-intervention  </vt:lpstr>
      <vt:lpstr>     Co-intervention : points d’ équilibre</vt:lpstr>
      <vt:lpstr>    Module poursuite d’ études (cf. pièce jointe)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enseignement du  français  et  transformation de la voie Professionnelle LETTRES-HISTOIRE-Géographie    janvier 2022                                                            Académie d’ Amiens</dc:title>
  <dc:creator>Jean Pascal</dc:creator>
  <cp:lastModifiedBy>welykyj1</cp:lastModifiedBy>
  <cp:revision>4</cp:revision>
  <dcterms:created xsi:type="dcterms:W3CDTF">2019-05-06T07:58:08Z</dcterms:created>
  <dcterms:modified xsi:type="dcterms:W3CDTF">2022-02-25T11:52:48Z</dcterms:modified>
</cp:coreProperties>
</file>